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63" r:id="rId3"/>
    <p:sldId id="360" r:id="rId4"/>
    <p:sldId id="266" r:id="rId5"/>
    <p:sldId id="265" r:id="rId6"/>
    <p:sldId id="267" r:id="rId7"/>
    <p:sldId id="272" r:id="rId8"/>
    <p:sldId id="269" r:id="rId9"/>
    <p:sldId id="270" r:id="rId10"/>
    <p:sldId id="338" r:id="rId11"/>
    <p:sldId id="262" r:id="rId12"/>
    <p:sldId id="274" r:id="rId14"/>
    <p:sldId id="341" r:id="rId15"/>
    <p:sldId id="287" r:id="rId16"/>
    <p:sldId id="295" r:id="rId17"/>
    <p:sldId id="285" r:id="rId18"/>
    <p:sldId id="276" r:id="rId19"/>
    <p:sldId id="279" r:id="rId20"/>
    <p:sldId id="288" r:id="rId21"/>
    <p:sldId id="342" r:id="rId22"/>
    <p:sldId id="294" r:id="rId23"/>
    <p:sldId id="400" r:id="rId24"/>
    <p:sldId id="283" r:id="rId25"/>
    <p:sldId id="296" r:id="rId26"/>
    <p:sldId id="304" r:id="rId27"/>
    <p:sldId id="305" r:id="rId28"/>
    <p:sldId id="300" r:id="rId29"/>
    <p:sldId id="301" r:id="rId30"/>
    <p:sldId id="312" r:id="rId31"/>
    <p:sldId id="303" r:id="rId32"/>
    <p:sldId id="311" r:id="rId33"/>
    <p:sldId id="346" r:id="rId34"/>
    <p:sldId id="347" r:id="rId35"/>
    <p:sldId id="399" r:id="rId36"/>
    <p:sldId id="344" r:id="rId37"/>
    <p:sldId id="345" r:id="rId38"/>
    <p:sldId id="307" r:id="rId39"/>
    <p:sldId id="401" r:id="rId40"/>
    <p:sldId id="308" r:id="rId41"/>
    <p:sldId id="402" r:id="rId42"/>
    <p:sldId id="362" r:id="rId43"/>
    <p:sldId id="403" r:id="rId44"/>
  </p:sldIdLst>
  <p:sldSz cx="9144000" cy="6858000" type="screen4x3"/>
  <p:notesSz cx="6858000" cy="9144000"/>
  <p:custDataLst>
    <p:tags r:id="rId48"/>
  </p:custDataLst>
  <p:defaultTextStyle>
    <a:defPPr>
      <a:defRPr lang="zh-CN"/>
    </a:defPPr>
    <a:lvl1pPr algn="l" rtl="0" eaLnBrk="0" fontAlgn="base" hangingPunct="0">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32"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9.wmf"/><Relationship Id="rId7" Type="http://schemas.openxmlformats.org/officeDocument/2006/relationships/image" Target="../media/image18.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8.wmf"/><Relationship Id="rId7" Type="http://schemas.openxmlformats.org/officeDocument/2006/relationships/image" Target="../media/image97.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07.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119.wmf"/><Relationship Id="rId8" Type="http://schemas.openxmlformats.org/officeDocument/2006/relationships/image" Target="../media/image118.wmf"/><Relationship Id="rId7" Type="http://schemas.openxmlformats.org/officeDocument/2006/relationships/image" Target="../media/image117.e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 Id="rId3" Type="http://schemas.openxmlformats.org/officeDocument/2006/relationships/image" Target="../media/image113.emf"/><Relationship Id="rId2" Type="http://schemas.openxmlformats.org/officeDocument/2006/relationships/image" Target="../media/image112.wmf"/><Relationship Id="rId14" Type="http://schemas.openxmlformats.org/officeDocument/2006/relationships/image" Target="../media/image124.wmf"/><Relationship Id="rId13" Type="http://schemas.openxmlformats.org/officeDocument/2006/relationships/image" Target="../media/image123.wmf"/><Relationship Id="rId12" Type="http://schemas.openxmlformats.org/officeDocument/2006/relationships/image" Target="../media/image122.wmf"/><Relationship Id="rId11" Type="http://schemas.openxmlformats.org/officeDocument/2006/relationships/image" Target="../media/image121.wmf"/><Relationship Id="rId10" Type="http://schemas.openxmlformats.org/officeDocument/2006/relationships/image" Target="../media/image120.emf"/><Relationship Id="rId1" Type="http://schemas.openxmlformats.org/officeDocument/2006/relationships/image" Target="../media/image11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135.wmf"/><Relationship Id="rId8" Type="http://schemas.openxmlformats.org/officeDocument/2006/relationships/image" Target="../media/image134.wmf"/><Relationship Id="rId7" Type="http://schemas.openxmlformats.org/officeDocument/2006/relationships/image" Target="../media/image133.wmf"/><Relationship Id="rId6" Type="http://schemas.openxmlformats.org/officeDocument/2006/relationships/image" Target="../media/image132.wmf"/><Relationship Id="rId5" Type="http://schemas.openxmlformats.org/officeDocument/2006/relationships/image" Target="../media/image131.emf"/><Relationship Id="rId4" Type="http://schemas.openxmlformats.org/officeDocument/2006/relationships/image" Target="../media/image130.emf"/><Relationship Id="rId3" Type="http://schemas.openxmlformats.org/officeDocument/2006/relationships/image" Target="../media/image112.wmf"/><Relationship Id="rId2" Type="http://schemas.openxmlformats.org/officeDocument/2006/relationships/image" Target="../media/image129.wmf"/><Relationship Id="rId11" Type="http://schemas.openxmlformats.org/officeDocument/2006/relationships/image" Target="../media/image137.emf"/><Relationship Id="rId10" Type="http://schemas.openxmlformats.org/officeDocument/2006/relationships/image" Target="../media/image136.wmf"/><Relationship Id="rId1" Type="http://schemas.openxmlformats.org/officeDocument/2006/relationships/image" Target="../media/image12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image" Target="../media/image142.emf"/></Relationships>
</file>

<file path=ppt/drawings/_rels/vmlDrawing19.vml.rels><?xml version="1.0" encoding="UTF-8" standalone="yes"?>
<Relationships xmlns="http://schemas.openxmlformats.org/package/2006/relationships"><Relationship Id="rId7" Type="http://schemas.openxmlformats.org/officeDocument/2006/relationships/image" Target="../media/image150.emf"/><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166.wmf"/><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9.emf"/><Relationship Id="rId8" Type="http://schemas.openxmlformats.org/officeDocument/2006/relationships/image" Target="../media/image38.emf"/><Relationship Id="rId7" Type="http://schemas.openxmlformats.org/officeDocument/2006/relationships/image" Target="../media/image37.emf"/><Relationship Id="rId6" Type="http://schemas.openxmlformats.org/officeDocument/2006/relationships/image" Target="../media/image36.e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4" Type="http://schemas.openxmlformats.org/officeDocument/2006/relationships/image" Target="../media/image44.emf"/><Relationship Id="rId13" Type="http://schemas.openxmlformats.org/officeDocument/2006/relationships/image" Target="../media/image43.wmf"/><Relationship Id="rId12" Type="http://schemas.openxmlformats.org/officeDocument/2006/relationships/image" Target="../media/image42.emf"/><Relationship Id="rId11" Type="http://schemas.openxmlformats.org/officeDocument/2006/relationships/image" Target="../media/image41.emf"/><Relationship Id="rId10" Type="http://schemas.openxmlformats.org/officeDocument/2006/relationships/image" Target="../media/image40.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image" Target="../media/image55.wmf"/><Relationship Id="rId7" Type="http://schemas.openxmlformats.org/officeDocument/2006/relationships/image" Target="../media/image54.wmf"/><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 Id="rId3" Type="http://schemas.openxmlformats.org/officeDocument/2006/relationships/image" Target="../media/image48.wmf"/><Relationship Id="rId2" Type="http://schemas.openxmlformats.org/officeDocument/2006/relationships/image" Target="../media/image47.emf"/><Relationship Id="rId14" Type="http://schemas.openxmlformats.org/officeDocument/2006/relationships/image" Target="../media/image31.wmf"/><Relationship Id="rId13" Type="http://schemas.openxmlformats.org/officeDocument/2006/relationships/image" Target="../media/image40.wmf"/><Relationship Id="rId12" Type="http://schemas.openxmlformats.org/officeDocument/2006/relationships/image" Target="../media/image59.wmf"/><Relationship Id="rId11" Type="http://schemas.openxmlformats.org/officeDocument/2006/relationships/image" Target="../media/image58.emf"/><Relationship Id="rId10" Type="http://schemas.openxmlformats.org/officeDocument/2006/relationships/image" Target="../media/image57.emf"/><Relationship Id="rId1"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68.emf"/><Relationship Id="rId8" Type="http://schemas.openxmlformats.org/officeDocument/2006/relationships/image" Target="../media/image67.emf"/><Relationship Id="rId7" Type="http://schemas.openxmlformats.org/officeDocument/2006/relationships/image" Target="../media/image66.wmf"/><Relationship Id="rId6" Type="http://schemas.openxmlformats.org/officeDocument/2006/relationships/image" Target="../media/image65.wmf"/><Relationship Id="rId5" Type="http://schemas.openxmlformats.org/officeDocument/2006/relationships/image" Target="../media/image64.emf"/><Relationship Id="rId4" Type="http://schemas.openxmlformats.org/officeDocument/2006/relationships/image" Target="../media/image63.emf"/><Relationship Id="rId3" Type="http://schemas.openxmlformats.org/officeDocument/2006/relationships/image" Target="../media/image62.emf"/><Relationship Id="rId2" Type="http://schemas.openxmlformats.org/officeDocument/2006/relationships/image" Target="../media/image61.emf"/><Relationship Id="rId15" Type="http://schemas.openxmlformats.org/officeDocument/2006/relationships/image" Target="../media/image71.wmf"/><Relationship Id="rId14" Type="http://schemas.openxmlformats.org/officeDocument/2006/relationships/image" Target="../media/image70.wmf"/><Relationship Id="rId13" Type="http://schemas.openxmlformats.org/officeDocument/2006/relationships/image" Target="../media/image69.wmf"/><Relationship Id="rId12" Type="http://schemas.openxmlformats.org/officeDocument/2006/relationships/image" Target="../media/image31.wmf"/><Relationship Id="rId11" Type="http://schemas.openxmlformats.org/officeDocument/2006/relationships/image" Target="../media/image56.wmf"/><Relationship Id="rId10" Type="http://schemas.openxmlformats.org/officeDocument/2006/relationships/image" Target="../media/image40.wmf"/><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59.wmf"/><Relationship Id="rId8" Type="http://schemas.openxmlformats.org/officeDocument/2006/relationships/image" Target="../media/image77.emf"/><Relationship Id="rId7" Type="http://schemas.openxmlformats.org/officeDocument/2006/relationships/image" Target="../media/image76.e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75.wmf"/><Relationship Id="rId3" Type="http://schemas.openxmlformats.org/officeDocument/2006/relationships/image" Target="../media/image74.emf"/><Relationship Id="rId24" Type="http://schemas.openxmlformats.org/officeDocument/2006/relationships/image" Target="../media/image89.emf"/><Relationship Id="rId23" Type="http://schemas.openxmlformats.org/officeDocument/2006/relationships/image" Target="../media/image48.wmf"/><Relationship Id="rId22" Type="http://schemas.openxmlformats.org/officeDocument/2006/relationships/image" Target="../media/image88.emf"/><Relationship Id="rId21" Type="http://schemas.openxmlformats.org/officeDocument/2006/relationships/image" Target="../media/image86.emf"/><Relationship Id="rId20" Type="http://schemas.openxmlformats.org/officeDocument/2006/relationships/image" Target="../media/image69.wmf"/><Relationship Id="rId2" Type="http://schemas.openxmlformats.org/officeDocument/2006/relationships/image" Target="../media/image73.emf"/><Relationship Id="rId19" Type="http://schemas.openxmlformats.org/officeDocument/2006/relationships/image" Target="../media/image84.emf"/><Relationship Id="rId18" Type="http://schemas.openxmlformats.org/officeDocument/2006/relationships/image" Target="../media/image83.emf"/><Relationship Id="rId17" Type="http://schemas.openxmlformats.org/officeDocument/2006/relationships/image" Target="../media/image66.wmf"/><Relationship Id="rId16" Type="http://schemas.openxmlformats.org/officeDocument/2006/relationships/image" Target="../media/image82.wmf"/><Relationship Id="rId15" Type="http://schemas.openxmlformats.org/officeDocument/2006/relationships/image" Target="../media/image81.emf"/><Relationship Id="rId14" Type="http://schemas.openxmlformats.org/officeDocument/2006/relationships/image" Target="../media/image80.emf"/><Relationship Id="rId13" Type="http://schemas.openxmlformats.org/officeDocument/2006/relationships/image" Target="../media/image79.emf"/><Relationship Id="rId12" Type="http://schemas.openxmlformats.org/officeDocument/2006/relationships/image" Target="../media/image78.emf"/><Relationship Id="rId11" Type="http://schemas.openxmlformats.org/officeDocument/2006/relationships/image" Target="../media/image31.wmf"/><Relationship Id="rId10" Type="http://schemas.openxmlformats.org/officeDocument/2006/relationships/image" Target="../media/image40.wmf"/><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532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07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532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a:defRPr/>
            </a:pPr>
            <a:fld id="{33D66AD4-E0EB-4B7B-8F36-DE33CE562CC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p:spPr>
        <p:txBody>
          <a:bodyPr/>
          <a:lstStyle/>
          <a:p>
            <a:endParaRPr lang="zh-CN" altLang="en-US" smtClean="0"/>
          </a:p>
        </p:txBody>
      </p:sp>
      <p:sp>
        <p:nvSpPr>
          <p:cNvPr id="14340" name="灯片编号占位符 3"/>
          <p:cNvSpPr>
            <a:spLocks noGrp="1"/>
          </p:cNvSpPr>
          <p:nvPr>
            <p:ph type="sldNum" sz="quarter" idx="5"/>
          </p:nvPr>
        </p:nvSpPr>
        <p:spPr>
          <a:noFill/>
        </p:spPr>
        <p: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fld id="{C3594EF9-F042-43ED-877F-D57E0BE6CCFB}" type="slidenum">
              <a:rPr lang="en-US" altLang="zh-CN" sz="1200" smtClean="0"/>
            </a:fld>
            <a:endParaRPr lang="en-US" altLang="zh-CN"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fld id="{CF77D086-F921-4054-946F-B34424427094}" type="slidenum">
              <a:rPr lang="en-US" altLang="zh-CN" sz="1200" smtClean="0"/>
            </a:fld>
            <a:endParaRPr lang="en-US" altLang="zh-CN" sz="1200" smtClean="0"/>
          </a:p>
        </p:txBody>
      </p:sp>
      <p:sp>
        <p:nvSpPr>
          <p:cNvPr id="30723" name="Rectangle 2"/>
          <p:cNvSpPr>
            <a:spLocks noRot="1" noChangeArrowheads="1" noTextEdit="1"/>
          </p:cNvSpPr>
          <p:nvPr>
            <p:ph type="sldImg"/>
          </p:nvPr>
        </p:nvSpPr>
        <p:spPr/>
      </p:sp>
      <p:sp>
        <p:nvSpPr>
          <p:cNvPr id="30724"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C24CFBB-20AB-483A-BD8D-C35A83640832}"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2147F6E-820E-4E4C-A7FE-B45F6670CF7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B7AE988-DF0E-4ED9-8436-61AA974C281A}"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457200" y="274638"/>
            <a:ext cx="8229600" cy="5851525"/>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3E77BE07-ACE0-40ED-B1D3-BC1466C9545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8F146E2-B8EF-403C-BB01-3160E82E4673}"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05E9689-7C25-4E8E-B2CD-0C2DF332407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E9B7C71-5034-4975-AB15-3982F2597D2A}"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4ACDE27-B34D-4222-BD25-28CBFF6970B5}"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CD9EB22-1B80-4C63-AC2B-C5A0E500FD83}"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26A93CA-6A25-4563-9EDA-5DE3FB7026BF}"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533400"/>
            <a:ext cx="2949575" cy="15240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4F081CC-C5F7-4F94-A8B0-6516E636213E}"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7B27827-9015-43B5-B622-E54A91CDC584}"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a:defRPr/>
            </a:pPr>
            <a:fld id="{5395CC58-7E69-4DA8-B98E-1B378D383BB1}" type="slidenum">
              <a:rPr lang="en-US" altLang="zh-CN"/>
            </a:fld>
            <a:endParaRPr lang="en-US" altLang="zh-CN"/>
          </a:p>
        </p:txBody>
      </p:sp>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248775" cy="690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wmf"/><Relationship Id="rId1"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jpeg"/><Relationship Id="rId7" Type="http://schemas.openxmlformats.org/officeDocument/2006/relationships/image" Target="../media/image26.emf"/><Relationship Id="rId6" Type="http://schemas.openxmlformats.org/officeDocument/2006/relationships/oleObject" Target="../embeddings/oleObject12.bin"/><Relationship Id="rId5" Type="http://schemas.openxmlformats.org/officeDocument/2006/relationships/image" Target="../media/image25.emf"/><Relationship Id="rId4" Type="http://schemas.openxmlformats.org/officeDocument/2006/relationships/oleObject" Target="../embeddings/oleObject11.bin"/><Relationship Id="rId3" Type="http://schemas.openxmlformats.org/officeDocument/2006/relationships/image" Target="../media/image24.jpeg"/><Relationship Id="rId2" Type="http://schemas.openxmlformats.org/officeDocument/2006/relationships/image" Target="../media/image23.emf"/><Relationship Id="rId10" Type="http://schemas.openxmlformats.org/officeDocument/2006/relationships/vmlDrawing" Target="../drawings/vmlDrawing3.vml"/><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oleObject" Target="../embeddings/oleObject15.bin"/><Relationship Id="rId7" Type="http://schemas.openxmlformats.org/officeDocument/2006/relationships/image" Target="../media/image32.wmf"/><Relationship Id="rId6" Type="http://schemas.openxmlformats.org/officeDocument/2006/relationships/oleObject" Target="../embeddings/oleObject14.bin"/><Relationship Id="rId5" Type="http://schemas.openxmlformats.org/officeDocument/2006/relationships/image" Target="../media/image31.wmf"/><Relationship Id="rId4" Type="http://schemas.openxmlformats.org/officeDocument/2006/relationships/oleObject" Target="../embeddings/oleObject13.bin"/><Relationship Id="rId33" Type="http://schemas.openxmlformats.org/officeDocument/2006/relationships/vmlDrawing" Target="../drawings/vmlDrawing4.vml"/><Relationship Id="rId32" Type="http://schemas.openxmlformats.org/officeDocument/2006/relationships/slideLayout" Target="../slideLayouts/slideLayout7.xml"/><Relationship Id="rId31" Type="http://schemas.openxmlformats.org/officeDocument/2006/relationships/image" Target="../media/image44.emf"/><Relationship Id="rId30" Type="http://schemas.openxmlformats.org/officeDocument/2006/relationships/oleObject" Target="../embeddings/oleObject26.bin"/><Relationship Id="rId3" Type="http://schemas.openxmlformats.org/officeDocument/2006/relationships/image" Target="../media/image30.png"/><Relationship Id="rId29" Type="http://schemas.openxmlformats.org/officeDocument/2006/relationships/image" Target="../media/image43.wmf"/><Relationship Id="rId28" Type="http://schemas.openxmlformats.org/officeDocument/2006/relationships/oleObject" Target="../embeddings/oleObject25.bin"/><Relationship Id="rId27" Type="http://schemas.openxmlformats.org/officeDocument/2006/relationships/image" Target="../media/image42.emf"/><Relationship Id="rId26" Type="http://schemas.openxmlformats.org/officeDocument/2006/relationships/oleObject" Target="../embeddings/oleObject24.bin"/><Relationship Id="rId25" Type="http://schemas.openxmlformats.org/officeDocument/2006/relationships/image" Target="../media/image41.emf"/><Relationship Id="rId24" Type="http://schemas.openxmlformats.org/officeDocument/2006/relationships/oleObject" Target="../embeddings/oleObject23.bin"/><Relationship Id="rId23" Type="http://schemas.openxmlformats.org/officeDocument/2006/relationships/image" Target="../media/image40.wmf"/><Relationship Id="rId22" Type="http://schemas.openxmlformats.org/officeDocument/2006/relationships/oleObject" Target="../embeddings/oleObject22.bin"/><Relationship Id="rId21" Type="http://schemas.openxmlformats.org/officeDocument/2006/relationships/image" Target="../media/image39.emf"/><Relationship Id="rId20" Type="http://schemas.openxmlformats.org/officeDocument/2006/relationships/oleObject" Target="../embeddings/oleObject21.bin"/><Relationship Id="rId2" Type="http://schemas.openxmlformats.org/officeDocument/2006/relationships/image" Target="../media/image29.png"/><Relationship Id="rId19" Type="http://schemas.openxmlformats.org/officeDocument/2006/relationships/image" Target="../media/image38.emf"/><Relationship Id="rId18" Type="http://schemas.openxmlformats.org/officeDocument/2006/relationships/oleObject" Target="../embeddings/oleObject20.bin"/><Relationship Id="rId17" Type="http://schemas.openxmlformats.org/officeDocument/2006/relationships/image" Target="../media/image37.emf"/><Relationship Id="rId16" Type="http://schemas.openxmlformats.org/officeDocument/2006/relationships/oleObject" Target="../embeddings/oleObject19.bin"/><Relationship Id="rId15" Type="http://schemas.openxmlformats.org/officeDocument/2006/relationships/image" Target="../media/image36.emf"/><Relationship Id="rId14" Type="http://schemas.openxmlformats.org/officeDocument/2006/relationships/oleObject" Target="../embeddings/oleObject18.bin"/><Relationship Id="rId13" Type="http://schemas.openxmlformats.org/officeDocument/2006/relationships/image" Target="../media/image35.wmf"/><Relationship Id="rId12" Type="http://schemas.openxmlformats.org/officeDocument/2006/relationships/oleObject" Target="../embeddings/oleObject17.bin"/><Relationship Id="rId11" Type="http://schemas.openxmlformats.org/officeDocument/2006/relationships/image" Target="../media/image34.wmf"/><Relationship Id="rId10" Type="http://schemas.openxmlformats.org/officeDocument/2006/relationships/oleObject" Target="../embeddings/oleObject16.bin"/><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49.emf"/><Relationship Id="rId7" Type="http://schemas.openxmlformats.org/officeDocument/2006/relationships/oleObject" Target="../embeddings/oleObject31.bin"/><Relationship Id="rId6" Type="http://schemas.openxmlformats.org/officeDocument/2006/relationships/image" Target="../media/image48.wmf"/><Relationship Id="rId5" Type="http://schemas.openxmlformats.org/officeDocument/2006/relationships/oleObject" Target="../embeddings/oleObject30.bin"/><Relationship Id="rId4" Type="http://schemas.openxmlformats.org/officeDocument/2006/relationships/image" Target="../media/image47.emf"/><Relationship Id="rId32" Type="http://schemas.openxmlformats.org/officeDocument/2006/relationships/vmlDrawing" Target="../drawings/vmlDrawing6.vml"/><Relationship Id="rId31" Type="http://schemas.openxmlformats.org/officeDocument/2006/relationships/slideLayout" Target="../slideLayouts/slideLayout7.xml"/><Relationship Id="rId30" Type="http://schemas.openxmlformats.org/officeDocument/2006/relationships/image" Target="../media/image31.wmf"/><Relationship Id="rId3" Type="http://schemas.openxmlformats.org/officeDocument/2006/relationships/oleObject" Target="../embeddings/oleObject29.bin"/><Relationship Id="rId29" Type="http://schemas.openxmlformats.org/officeDocument/2006/relationships/oleObject" Target="../embeddings/oleObject41.bin"/><Relationship Id="rId28" Type="http://schemas.openxmlformats.org/officeDocument/2006/relationships/image" Target="../media/image40.wmf"/><Relationship Id="rId27" Type="http://schemas.openxmlformats.org/officeDocument/2006/relationships/oleObject" Target="../embeddings/oleObject40.bin"/><Relationship Id="rId26" Type="http://schemas.openxmlformats.org/officeDocument/2006/relationships/image" Target="../media/image59.wmf"/><Relationship Id="rId25" Type="http://schemas.openxmlformats.org/officeDocument/2006/relationships/oleObject" Target="../embeddings/oleObject39.bin"/><Relationship Id="rId24" Type="http://schemas.openxmlformats.org/officeDocument/2006/relationships/image" Target="../media/image58.emf"/><Relationship Id="rId23" Type="http://schemas.openxmlformats.org/officeDocument/2006/relationships/oleObject" Target="../embeddings/oleObject38.bin"/><Relationship Id="rId22" Type="http://schemas.openxmlformats.org/officeDocument/2006/relationships/image" Target="../media/image57.emf"/><Relationship Id="rId21" Type="http://schemas.openxmlformats.org/officeDocument/2006/relationships/oleObject" Target="../embeddings/oleObject37.bin"/><Relationship Id="rId20" Type="http://schemas.openxmlformats.org/officeDocument/2006/relationships/image" Target="../media/image56.wmf"/><Relationship Id="rId2" Type="http://schemas.openxmlformats.org/officeDocument/2006/relationships/image" Target="../media/image46.emf"/><Relationship Id="rId19" Type="http://schemas.openxmlformats.org/officeDocument/2006/relationships/oleObject" Target="../embeddings/oleObject36.bin"/><Relationship Id="rId18" Type="http://schemas.openxmlformats.org/officeDocument/2006/relationships/image" Target="../media/image55.wmf"/><Relationship Id="rId17" Type="http://schemas.openxmlformats.org/officeDocument/2006/relationships/oleObject" Target="../embeddings/oleObject35.bin"/><Relationship Id="rId16" Type="http://schemas.openxmlformats.org/officeDocument/2006/relationships/image" Target="../media/image54.wmf"/><Relationship Id="rId15" Type="http://schemas.openxmlformats.org/officeDocument/2006/relationships/oleObject" Target="../embeddings/oleObject34.bin"/><Relationship Id="rId14" Type="http://schemas.openxmlformats.org/officeDocument/2006/relationships/image" Target="../media/image53.png"/><Relationship Id="rId13" Type="http://schemas.openxmlformats.org/officeDocument/2006/relationships/image" Target="../media/image52.png"/><Relationship Id="rId12" Type="http://schemas.openxmlformats.org/officeDocument/2006/relationships/image" Target="../media/image51.emf"/><Relationship Id="rId11" Type="http://schemas.openxmlformats.org/officeDocument/2006/relationships/oleObject" Target="../embeddings/oleObject33.bin"/><Relationship Id="rId10" Type="http://schemas.openxmlformats.org/officeDocument/2006/relationships/image" Target="../media/image50.emf"/><Relationship Id="rId1" Type="http://schemas.openxmlformats.org/officeDocument/2006/relationships/oleObject" Target="../embeddings/oleObject28.bin"/></Relationships>
</file>

<file path=ppt/slides/_rels/slide1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63.emf"/><Relationship Id="rId7" Type="http://schemas.openxmlformats.org/officeDocument/2006/relationships/oleObject" Target="../embeddings/oleObject45.bin"/><Relationship Id="rId6" Type="http://schemas.openxmlformats.org/officeDocument/2006/relationships/image" Target="../media/image62.emf"/><Relationship Id="rId5" Type="http://schemas.openxmlformats.org/officeDocument/2006/relationships/oleObject" Target="../embeddings/oleObject44.bin"/><Relationship Id="rId4" Type="http://schemas.openxmlformats.org/officeDocument/2006/relationships/image" Target="../media/image61.emf"/><Relationship Id="rId35" Type="http://schemas.openxmlformats.org/officeDocument/2006/relationships/vmlDrawing" Target="../drawings/vmlDrawing7.vml"/><Relationship Id="rId34" Type="http://schemas.openxmlformats.org/officeDocument/2006/relationships/slideLayout" Target="../slideLayouts/slideLayout7.xml"/><Relationship Id="rId33" Type="http://schemas.openxmlformats.org/officeDocument/2006/relationships/image" Target="../media/image71.wmf"/><Relationship Id="rId32" Type="http://schemas.openxmlformats.org/officeDocument/2006/relationships/oleObject" Target="../embeddings/oleObject56.bin"/><Relationship Id="rId31" Type="http://schemas.openxmlformats.org/officeDocument/2006/relationships/image" Target="../media/image70.wmf"/><Relationship Id="rId30" Type="http://schemas.openxmlformats.org/officeDocument/2006/relationships/oleObject" Target="../embeddings/oleObject55.bin"/><Relationship Id="rId3" Type="http://schemas.openxmlformats.org/officeDocument/2006/relationships/oleObject" Target="../embeddings/oleObject43.bin"/><Relationship Id="rId29" Type="http://schemas.openxmlformats.org/officeDocument/2006/relationships/image" Target="../media/image69.wmf"/><Relationship Id="rId28" Type="http://schemas.openxmlformats.org/officeDocument/2006/relationships/oleObject" Target="../embeddings/oleObject54.bin"/><Relationship Id="rId27" Type="http://schemas.openxmlformats.org/officeDocument/2006/relationships/image" Target="../media/image31.wmf"/><Relationship Id="rId26" Type="http://schemas.openxmlformats.org/officeDocument/2006/relationships/oleObject" Target="../embeddings/oleObject53.bin"/><Relationship Id="rId25" Type="http://schemas.openxmlformats.org/officeDocument/2006/relationships/image" Target="../media/image56.wmf"/><Relationship Id="rId24" Type="http://schemas.openxmlformats.org/officeDocument/2006/relationships/oleObject" Target="../embeddings/oleObject52.bin"/><Relationship Id="rId23" Type="http://schemas.openxmlformats.org/officeDocument/2006/relationships/image" Target="../media/image40.wmf"/><Relationship Id="rId22" Type="http://schemas.openxmlformats.org/officeDocument/2006/relationships/oleObject" Target="../embeddings/oleObject51.bin"/><Relationship Id="rId21" Type="http://schemas.openxmlformats.org/officeDocument/2006/relationships/image" Target="../media/image68.emf"/><Relationship Id="rId20" Type="http://schemas.openxmlformats.org/officeDocument/2006/relationships/oleObject" Target="../embeddings/oleObject50.bin"/><Relationship Id="rId2" Type="http://schemas.openxmlformats.org/officeDocument/2006/relationships/image" Target="../media/image60.emf"/><Relationship Id="rId19" Type="http://schemas.openxmlformats.org/officeDocument/2006/relationships/image" Target="../media/image67.emf"/><Relationship Id="rId18" Type="http://schemas.openxmlformats.org/officeDocument/2006/relationships/oleObject" Target="../embeddings/oleObject49.bin"/><Relationship Id="rId17" Type="http://schemas.openxmlformats.org/officeDocument/2006/relationships/image" Target="../media/image66.wmf"/><Relationship Id="rId16" Type="http://schemas.openxmlformats.org/officeDocument/2006/relationships/oleObject" Target="../embeddings/oleObject48.bin"/><Relationship Id="rId15" Type="http://schemas.openxmlformats.org/officeDocument/2006/relationships/image" Target="../media/image65.wmf"/><Relationship Id="rId14" Type="http://schemas.openxmlformats.org/officeDocument/2006/relationships/oleObject" Target="../embeddings/oleObject47.bin"/><Relationship Id="rId13" Type="http://schemas.openxmlformats.org/officeDocument/2006/relationships/image" Target="../media/image64.emf"/><Relationship Id="rId12" Type="http://schemas.openxmlformats.org/officeDocument/2006/relationships/oleObject" Target="../embeddings/oleObject46.bin"/><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oleObject" Target="../embeddings/oleObject42.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60.bin"/><Relationship Id="rId8" Type="http://schemas.openxmlformats.org/officeDocument/2006/relationships/image" Target="../media/image53.png"/><Relationship Id="rId7" Type="http://schemas.openxmlformats.org/officeDocument/2006/relationships/image" Target="../media/image52.png"/><Relationship Id="rId61" Type="http://schemas.openxmlformats.org/officeDocument/2006/relationships/vmlDrawing" Target="../drawings/vmlDrawing8.vml"/><Relationship Id="rId60" Type="http://schemas.openxmlformats.org/officeDocument/2006/relationships/slideLayout" Target="../slideLayouts/slideLayout7.xml"/><Relationship Id="rId6" Type="http://schemas.openxmlformats.org/officeDocument/2006/relationships/image" Target="../media/image74.emf"/><Relationship Id="rId59" Type="http://schemas.openxmlformats.org/officeDocument/2006/relationships/image" Target="../media/image89.emf"/><Relationship Id="rId58" Type="http://schemas.openxmlformats.org/officeDocument/2006/relationships/oleObject" Target="../embeddings/oleObject83.bin"/><Relationship Id="rId57" Type="http://schemas.openxmlformats.org/officeDocument/2006/relationships/image" Target="../media/image24.jpeg"/><Relationship Id="rId56" Type="http://schemas.openxmlformats.org/officeDocument/2006/relationships/image" Target="../media/image48.wmf"/><Relationship Id="rId55" Type="http://schemas.openxmlformats.org/officeDocument/2006/relationships/oleObject" Target="../embeddings/oleObject82.bin"/><Relationship Id="rId54" Type="http://schemas.openxmlformats.org/officeDocument/2006/relationships/image" Target="../media/image88.emf"/><Relationship Id="rId53" Type="http://schemas.openxmlformats.org/officeDocument/2006/relationships/oleObject" Target="../embeddings/oleObject81.bin"/><Relationship Id="rId52" Type="http://schemas.openxmlformats.org/officeDocument/2006/relationships/image" Target="../media/image87.jpeg"/><Relationship Id="rId51" Type="http://schemas.openxmlformats.org/officeDocument/2006/relationships/image" Target="../media/image86.emf"/><Relationship Id="rId50" Type="http://schemas.openxmlformats.org/officeDocument/2006/relationships/oleObject" Target="../embeddings/oleObject80.bin"/><Relationship Id="rId5" Type="http://schemas.openxmlformats.org/officeDocument/2006/relationships/oleObject" Target="../embeddings/oleObject59.bin"/><Relationship Id="rId49" Type="http://schemas.openxmlformats.org/officeDocument/2006/relationships/image" Target="../media/image85.jpeg"/><Relationship Id="rId48" Type="http://schemas.openxmlformats.org/officeDocument/2006/relationships/image" Target="../media/image69.wmf"/><Relationship Id="rId47" Type="http://schemas.openxmlformats.org/officeDocument/2006/relationships/oleObject" Target="../embeddings/oleObject79.bin"/><Relationship Id="rId46" Type="http://schemas.openxmlformats.org/officeDocument/2006/relationships/oleObject" Target="../embeddings/oleObject78.bin"/><Relationship Id="rId45" Type="http://schemas.openxmlformats.org/officeDocument/2006/relationships/oleObject" Target="../embeddings/oleObject77.bin"/><Relationship Id="rId44" Type="http://schemas.openxmlformats.org/officeDocument/2006/relationships/oleObject" Target="../embeddings/oleObject76.bin"/><Relationship Id="rId43" Type="http://schemas.openxmlformats.org/officeDocument/2006/relationships/image" Target="../media/image84.emf"/><Relationship Id="rId42" Type="http://schemas.openxmlformats.org/officeDocument/2006/relationships/oleObject" Target="../embeddings/oleObject75.bin"/><Relationship Id="rId41" Type="http://schemas.openxmlformats.org/officeDocument/2006/relationships/image" Target="../media/image83.emf"/><Relationship Id="rId40" Type="http://schemas.openxmlformats.org/officeDocument/2006/relationships/oleObject" Target="../embeddings/oleObject74.bin"/><Relationship Id="rId4" Type="http://schemas.openxmlformats.org/officeDocument/2006/relationships/image" Target="../media/image73.emf"/><Relationship Id="rId39" Type="http://schemas.openxmlformats.org/officeDocument/2006/relationships/image" Target="../media/image66.wmf"/><Relationship Id="rId38" Type="http://schemas.openxmlformats.org/officeDocument/2006/relationships/oleObject" Target="../embeddings/oleObject73.bin"/><Relationship Id="rId37" Type="http://schemas.openxmlformats.org/officeDocument/2006/relationships/image" Target="../media/image82.wmf"/><Relationship Id="rId36" Type="http://schemas.openxmlformats.org/officeDocument/2006/relationships/oleObject" Target="../embeddings/oleObject72.bin"/><Relationship Id="rId35" Type="http://schemas.openxmlformats.org/officeDocument/2006/relationships/image" Target="../media/image81.emf"/><Relationship Id="rId34" Type="http://schemas.openxmlformats.org/officeDocument/2006/relationships/oleObject" Target="../embeddings/oleObject71.bin"/><Relationship Id="rId33" Type="http://schemas.openxmlformats.org/officeDocument/2006/relationships/image" Target="../media/image30.png"/><Relationship Id="rId32" Type="http://schemas.openxmlformats.org/officeDocument/2006/relationships/image" Target="../media/image29.png"/><Relationship Id="rId31" Type="http://schemas.openxmlformats.org/officeDocument/2006/relationships/image" Target="../media/image28.png"/><Relationship Id="rId30" Type="http://schemas.openxmlformats.org/officeDocument/2006/relationships/image" Target="../media/image80.emf"/><Relationship Id="rId3" Type="http://schemas.openxmlformats.org/officeDocument/2006/relationships/oleObject" Target="../embeddings/oleObject58.bin"/><Relationship Id="rId29" Type="http://schemas.openxmlformats.org/officeDocument/2006/relationships/oleObject" Target="../embeddings/oleObject70.bin"/><Relationship Id="rId28" Type="http://schemas.openxmlformats.org/officeDocument/2006/relationships/image" Target="../media/image79.emf"/><Relationship Id="rId27" Type="http://schemas.openxmlformats.org/officeDocument/2006/relationships/oleObject" Target="../embeddings/oleObject69.bin"/><Relationship Id="rId26" Type="http://schemas.openxmlformats.org/officeDocument/2006/relationships/image" Target="../media/image78.emf"/><Relationship Id="rId25" Type="http://schemas.openxmlformats.org/officeDocument/2006/relationships/oleObject" Target="../embeddings/oleObject68.bin"/><Relationship Id="rId24" Type="http://schemas.openxmlformats.org/officeDocument/2006/relationships/image" Target="../media/image31.wmf"/><Relationship Id="rId23" Type="http://schemas.openxmlformats.org/officeDocument/2006/relationships/oleObject" Target="../embeddings/oleObject67.bin"/><Relationship Id="rId22" Type="http://schemas.openxmlformats.org/officeDocument/2006/relationships/image" Target="../media/image40.wmf"/><Relationship Id="rId21" Type="http://schemas.openxmlformats.org/officeDocument/2006/relationships/oleObject" Target="../embeddings/oleObject66.bin"/><Relationship Id="rId20" Type="http://schemas.openxmlformats.org/officeDocument/2006/relationships/image" Target="../media/image59.wmf"/><Relationship Id="rId2" Type="http://schemas.openxmlformats.org/officeDocument/2006/relationships/image" Target="../media/image72.emf"/><Relationship Id="rId19" Type="http://schemas.openxmlformats.org/officeDocument/2006/relationships/oleObject" Target="../embeddings/oleObject65.bin"/><Relationship Id="rId18" Type="http://schemas.openxmlformats.org/officeDocument/2006/relationships/image" Target="../media/image77.emf"/><Relationship Id="rId17" Type="http://schemas.openxmlformats.org/officeDocument/2006/relationships/oleObject" Target="../embeddings/oleObject64.bin"/><Relationship Id="rId16" Type="http://schemas.openxmlformats.org/officeDocument/2006/relationships/image" Target="../media/image76.emf"/><Relationship Id="rId15" Type="http://schemas.openxmlformats.org/officeDocument/2006/relationships/oleObject" Target="../embeddings/oleObject63.bin"/><Relationship Id="rId14" Type="http://schemas.openxmlformats.org/officeDocument/2006/relationships/image" Target="../media/image56.wmf"/><Relationship Id="rId13" Type="http://schemas.openxmlformats.org/officeDocument/2006/relationships/oleObject" Target="../embeddings/oleObject62.bin"/><Relationship Id="rId12" Type="http://schemas.openxmlformats.org/officeDocument/2006/relationships/image" Target="../media/image55.wmf"/><Relationship Id="rId11" Type="http://schemas.openxmlformats.org/officeDocument/2006/relationships/oleObject" Target="../embeddings/oleObject61.bin"/><Relationship Id="rId10" Type="http://schemas.openxmlformats.org/officeDocument/2006/relationships/image" Target="../media/image75.wmf"/><Relationship Id="rId1" Type="http://schemas.openxmlformats.org/officeDocument/2006/relationships/oleObject" Target="../embeddings/oleObject57.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oleObject" Target="../embeddings/oleObject84.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image" Target="../media/image94.wmf"/><Relationship Id="rId7" Type="http://schemas.openxmlformats.org/officeDocument/2006/relationships/oleObject" Target="../embeddings/oleObject88.bin"/><Relationship Id="rId6" Type="http://schemas.openxmlformats.org/officeDocument/2006/relationships/image" Target="../media/image93.wmf"/><Relationship Id="rId5" Type="http://schemas.openxmlformats.org/officeDocument/2006/relationships/oleObject" Target="../embeddings/oleObject87.bin"/><Relationship Id="rId4" Type="http://schemas.openxmlformats.org/officeDocument/2006/relationships/image" Target="../media/image92.wmf"/><Relationship Id="rId3" Type="http://schemas.openxmlformats.org/officeDocument/2006/relationships/oleObject" Target="../embeddings/oleObject86.bin"/><Relationship Id="rId2" Type="http://schemas.openxmlformats.org/officeDocument/2006/relationships/image" Target="../media/image91.wmf"/><Relationship Id="rId18" Type="http://schemas.openxmlformats.org/officeDocument/2006/relationships/vmlDrawing" Target="../drawings/vmlDrawing10.vml"/><Relationship Id="rId17" Type="http://schemas.openxmlformats.org/officeDocument/2006/relationships/slideLayout" Target="../slideLayouts/slideLayout7.xml"/><Relationship Id="rId16" Type="http://schemas.openxmlformats.org/officeDocument/2006/relationships/image" Target="../media/image98.wmf"/><Relationship Id="rId15" Type="http://schemas.openxmlformats.org/officeDocument/2006/relationships/oleObject" Target="../embeddings/oleObject92.bin"/><Relationship Id="rId14" Type="http://schemas.openxmlformats.org/officeDocument/2006/relationships/image" Target="../media/image97.wmf"/><Relationship Id="rId13" Type="http://schemas.openxmlformats.org/officeDocument/2006/relationships/oleObject" Target="../embeddings/oleObject91.bin"/><Relationship Id="rId12" Type="http://schemas.openxmlformats.org/officeDocument/2006/relationships/image" Target="../media/image96.wmf"/><Relationship Id="rId11" Type="http://schemas.openxmlformats.org/officeDocument/2006/relationships/oleObject" Target="../embeddings/oleObject90.bin"/><Relationship Id="rId10" Type="http://schemas.openxmlformats.org/officeDocument/2006/relationships/image" Target="../media/image95.wmf"/><Relationship Id="rId1" Type="http://schemas.openxmlformats.org/officeDocument/2006/relationships/oleObject" Target="../embeddings/oleObject85.bin"/></Relationships>
</file>

<file path=ppt/slides/_rels/slide19.xml.rels><?xml version="1.0" encoding="UTF-8" standalone="yes"?>
<Relationships xmlns="http://schemas.openxmlformats.org/package/2006/relationships"><Relationship Id="rId9" Type="http://schemas.openxmlformats.org/officeDocument/2006/relationships/image" Target="../media/image103.wmf"/><Relationship Id="rId8" Type="http://schemas.openxmlformats.org/officeDocument/2006/relationships/oleObject" Target="../embeddings/oleObject96.bin"/><Relationship Id="rId7" Type="http://schemas.openxmlformats.org/officeDocument/2006/relationships/image" Target="../media/image102.wmf"/><Relationship Id="rId6" Type="http://schemas.openxmlformats.org/officeDocument/2006/relationships/oleObject" Target="../embeddings/oleObject95.bin"/><Relationship Id="rId5" Type="http://schemas.openxmlformats.org/officeDocument/2006/relationships/image" Target="../media/image101.wmf"/><Relationship Id="rId4" Type="http://schemas.openxmlformats.org/officeDocument/2006/relationships/oleObject" Target="../embeddings/oleObject94.bin"/><Relationship Id="rId3" Type="http://schemas.openxmlformats.org/officeDocument/2006/relationships/image" Target="../media/image100.jpeg"/><Relationship Id="rId2" Type="http://schemas.openxmlformats.org/officeDocument/2006/relationships/image" Target="../media/image99.wmf"/><Relationship Id="rId11" Type="http://schemas.openxmlformats.org/officeDocument/2006/relationships/vmlDrawing" Target="../drawings/vmlDrawing11.vml"/><Relationship Id="rId10" Type="http://schemas.openxmlformats.org/officeDocument/2006/relationships/slideLayout" Target="../slideLayouts/slideLayout7.xml"/><Relationship Id="rId1" Type="http://schemas.openxmlformats.org/officeDocument/2006/relationships/oleObject" Target="../embeddings/oleObject9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7.wmf"/><Relationship Id="rId7" Type="http://schemas.openxmlformats.org/officeDocument/2006/relationships/oleObject" Target="../embeddings/oleObject100.bin"/><Relationship Id="rId6" Type="http://schemas.openxmlformats.org/officeDocument/2006/relationships/image" Target="../media/image106.wmf"/><Relationship Id="rId5" Type="http://schemas.openxmlformats.org/officeDocument/2006/relationships/oleObject" Target="../embeddings/oleObject99.bin"/><Relationship Id="rId4" Type="http://schemas.openxmlformats.org/officeDocument/2006/relationships/image" Target="../media/image105.wmf"/><Relationship Id="rId3" Type="http://schemas.openxmlformats.org/officeDocument/2006/relationships/oleObject" Target="../embeddings/oleObject98.bin"/><Relationship Id="rId2" Type="http://schemas.openxmlformats.org/officeDocument/2006/relationships/image" Target="../media/image104.wmf"/><Relationship Id="rId10" Type="http://schemas.openxmlformats.org/officeDocument/2006/relationships/vmlDrawing" Target="../drawings/vmlDrawing12.vml"/><Relationship Id="rId1" Type="http://schemas.openxmlformats.org/officeDocument/2006/relationships/oleObject" Target="../embeddings/oleObject97.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7.xml"/><Relationship Id="rId4" Type="http://schemas.openxmlformats.org/officeDocument/2006/relationships/image" Target="../media/image110.jpeg"/><Relationship Id="rId3" Type="http://schemas.openxmlformats.org/officeDocument/2006/relationships/image" Target="../media/image109.jpeg"/><Relationship Id="rId2" Type="http://schemas.openxmlformats.org/officeDocument/2006/relationships/image" Target="../media/image108.wmf"/><Relationship Id="rId1" Type="http://schemas.openxmlformats.org/officeDocument/2006/relationships/oleObject" Target="../embeddings/oleObject101.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image" Target="../media/image114.wmf"/><Relationship Id="rId7" Type="http://schemas.openxmlformats.org/officeDocument/2006/relationships/oleObject" Target="../embeddings/oleObject105.bin"/><Relationship Id="rId6" Type="http://schemas.openxmlformats.org/officeDocument/2006/relationships/image" Target="../media/image113.emf"/><Relationship Id="rId5" Type="http://schemas.openxmlformats.org/officeDocument/2006/relationships/oleObject" Target="../embeddings/oleObject104.bin"/><Relationship Id="rId4" Type="http://schemas.openxmlformats.org/officeDocument/2006/relationships/image" Target="../media/image112.wmf"/><Relationship Id="rId30" Type="http://schemas.openxmlformats.org/officeDocument/2006/relationships/vmlDrawing" Target="../drawings/vmlDrawing14.vml"/><Relationship Id="rId3" Type="http://schemas.openxmlformats.org/officeDocument/2006/relationships/oleObject" Target="../embeddings/oleObject103.bin"/><Relationship Id="rId29" Type="http://schemas.openxmlformats.org/officeDocument/2006/relationships/slideLayout" Target="../slideLayouts/slideLayout7.xml"/><Relationship Id="rId28" Type="http://schemas.openxmlformats.org/officeDocument/2006/relationships/image" Target="../media/image124.wmf"/><Relationship Id="rId27" Type="http://schemas.openxmlformats.org/officeDocument/2006/relationships/oleObject" Target="../embeddings/oleObject115.bin"/><Relationship Id="rId26" Type="http://schemas.openxmlformats.org/officeDocument/2006/relationships/image" Target="../media/image123.wmf"/><Relationship Id="rId25" Type="http://schemas.openxmlformats.org/officeDocument/2006/relationships/oleObject" Target="../embeddings/oleObject114.bin"/><Relationship Id="rId24" Type="http://schemas.openxmlformats.org/officeDocument/2006/relationships/image" Target="../media/image122.wmf"/><Relationship Id="rId23" Type="http://schemas.openxmlformats.org/officeDocument/2006/relationships/oleObject" Target="../embeddings/oleObject113.bin"/><Relationship Id="rId22" Type="http://schemas.openxmlformats.org/officeDocument/2006/relationships/image" Target="../media/image121.wmf"/><Relationship Id="rId21" Type="http://schemas.openxmlformats.org/officeDocument/2006/relationships/oleObject" Target="../embeddings/oleObject112.bin"/><Relationship Id="rId20" Type="http://schemas.openxmlformats.org/officeDocument/2006/relationships/image" Target="../media/image120.emf"/><Relationship Id="rId2" Type="http://schemas.openxmlformats.org/officeDocument/2006/relationships/image" Target="../media/image111.wmf"/><Relationship Id="rId19" Type="http://schemas.openxmlformats.org/officeDocument/2006/relationships/oleObject" Target="../embeddings/oleObject111.bin"/><Relationship Id="rId18" Type="http://schemas.openxmlformats.org/officeDocument/2006/relationships/image" Target="../media/image119.wmf"/><Relationship Id="rId17" Type="http://schemas.openxmlformats.org/officeDocument/2006/relationships/oleObject" Target="../embeddings/oleObject110.bin"/><Relationship Id="rId16" Type="http://schemas.openxmlformats.org/officeDocument/2006/relationships/image" Target="../media/image118.wmf"/><Relationship Id="rId15" Type="http://schemas.openxmlformats.org/officeDocument/2006/relationships/oleObject" Target="../embeddings/oleObject109.bin"/><Relationship Id="rId14" Type="http://schemas.openxmlformats.org/officeDocument/2006/relationships/image" Target="../media/image117.emf"/><Relationship Id="rId13" Type="http://schemas.openxmlformats.org/officeDocument/2006/relationships/oleObject" Target="../embeddings/oleObject108.bin"/><Relationship Id="rId12" Type="http://schemas.openxmlformats.org/officeDocument/2006/relationships/image" Target="../media/image116.wmf"/><Relationship Id="rId11" Type="http://schemas.openxmlformats.org/officeDocument/2006/relationships/oleObject" Target="../embeddings/oleObject107.bin"/><Relationship Id="rId10" Type="http://schemas.openxmlformats.org/officeDocument/2006/relationships/image" Target="../media/image115.wmf"/><Relationship Id="rId1" Type="http://schemas.openxmlformats.org/officeDocument/2006/relationships/oleObject" Target="../embeddings/oleObject10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7.xml"/><Relationship Id="rId3" Type="http://schemas.openxmlformats.org/officeDocument/2006/relationships/image" Target="../media/image126.wmf"/><Relationship Id="rId2" Type="http://schemas.openxmlformats.org/officeDocument/2006/relationships/oleObject" Target="../embeddings/oleObject116.bin"/><Relationship Id="rId1" Type="http://schemas.openxmlformats.org/officeDocument/2006/relationships/image" Target="../media/image125.jpeg"/></Relationships>
</file>

<file path=ppt/slides/_rels/slide28.xml.rels><?xml version="1.0" encoding="UTF-8" standalone="yes"?>
<Relationships xmlns="http://schemas.openxmlformats.org/package/2006/relationships"><Relationship Id="rId9" Type="http://schemas.openxmlformats.org/officeDocument/2006/relationships/image" Target="../media/image130.emf"/><Relationship Id="rId8" Type="http://schemas.openxmlformats.org/officeDocument/2006/relationships/oleObject" Target="../embeddings/oleObject120.bin"/><Relationship Id="rId7" Type="http://schemas.openxmlformats.org/officeDocument/2006/relationships/image" Target="../media/image112.wmf"/><Relationship Id="rId6" Type="http://schemas.openxmlformats.org/officeDocument/2006/relationships/oleObject" Target="../embeddings/oleObject119.bin"/><Relationship Id="rId5" Type="http://schemas.openxmlformats.org/officeDocument/2006/relationships/image" Target="../media/image129.wmf"/><Relationship Id="rId4" Type="http://schemas.openxmlformats.org/officeDocument/2006/relationships/oleObject" Target="../embeddings/oleObject118.bin"/><Relationship Id="rId3" Type="http://schemas.openxmlformats.org/officeDocument/2006/relationships/image" Target="../media/image128.wmf"/><Relationship Id="rId25" Type="http://schemas.openxmlformats.org/officeDocument/2006/relationships/vmlDrawing" Target="../drawings/vmlDrawing16.vml"/><Relationship Id="rId24" Type="http://schemas.openxmlformats.org/officeDocument/2006/relationships/slideLayout" Target="../slideLayouts/slideLayout7.xml"/><Relationship Id="rId23" Type="http://schemas.openxmlformats.org/officeDocument/2006/relationships/image" Target="../media/image137.emf"/><Relationship Id="rId22" Type="http://schemas.openxmlformats.org/officeDocument/2006/relationships/oleObject" Target="../embeddings/oleObject127.bin"/><Relationship Id="rId21" Type="http://schemas.openxmlformats.org/officeDocument/2006/relationships/image" Target="../media/image136.wmf"/><Relationship Id="rId20" Type="http://schemas.openxmlformats.org/officeDocument/2006/relationships/oleObject" Target="../embeddings/oleObject126.bin"/><Relationship Id="rId2" Type="http://schemas.openxmlformats.org/officeDocument/2006/relationships/oleObject" Target="../embeddings/oleObject117.bin"/><Relationship Id="rId19" Type="http://schemas.openxmlformats.org/officeDocument/2006/relationships/image" Target="../media/image135.wmf"/><Relationship Id="rId18" Type="http://schemas.openxmlformats.org/officeDocument/2006/relationships/oleObject" Target="../embeddings/oleObject125.bin"/><Relationship Id="rId17" Type="http://schemas.openxmlformats.org/officeDocument/2006/relationships/image" Target="../media/image134.wmf"/><Relationship Id="rId16" Type="http://schemas.openxmlformats.org/officeDocument/2006/relationships/oleObject" Target="../embeddings/oleObject124.bin"/><Relationship Id="rId15" Type="http://schemas.openxmlformats.org/officeDocument/2006/relationships/image" Target="../media/image133.wmf"/><Relationship Id="rId14" Type="http://schemas.openxmlformats.org/officeDocument/2006/relationships/oleObject" Target="../embeddings/oleObject123.bin"/><Relationship Id="rId13" Type="http://schemas.openxmlformats.org/officeDocument/2006/relationships/image" Target="../media/image132.wmf"/><Relationship Id="rId12" Type="http://schemas.openxmlformats.org/officeDocument/2006/relationships/oleObject" Target="../embeddings/oleObject122.bin"/><Relationship Id="rId11" Type="http://schemas.openxmlformats.org/officeDocument/2006/relationships/image" Target="../media/image131.emf"/><Relationship Id="rId10" Type="http://schemas.openxmlformats.org/officeDocument/2006/relationships/oleObject" Target="../embeddings/oleObject121.bin"/><Relationship Id="rId1" Type="http://schemas.openxmlformats.org/officeDocument/2006/relationships/image" Target="../media/image127.png"/></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7.xml"/><Relationship Id="rId6" Type="http://schemas.openxmlformats.org/officeDocument/2006/relationships/image" Target="../media/image140.wmf"/><Relationship Id="rId5" Type="http://schemas.openxmlformats.org/officeDocument/2006/relationships/oleObject" Target="../embeddings/oleObject130.bin"/><Relationship Id="rId4" Type="http://schemas.openxmlformats.org/officeDocument/2006/relationships/image" Target="../media/image139.wmf"/><Relationship Id="rId3" Type="http://schemas.openxmlformats.org/officeDocument/2006/relationships/oleObject" Target="../embeddings/oleObject129.bin"/><Relationship Id="rId2" Type="http://schemas.openxmlformats.org/officeDocument/2006/relationships/image" Target="../media/image138.emf"/><Relationship Id="rId1" Type="http://schemas.openxmlformats.org/officeDocument/2006/relationships/oleObject" Target="../embeddings/oleObject12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143.emf"/><Relationship Id="rId4" Type="http://schemas.openxmlformats.org/officeDocument/2006/relationships/oleObject" Target="../embeddings/oleObject132.bin"/><Relationship Id="rId3" Type="http://schemas.openxmlformats.org/officeDocument/2006/relationships/image" Target="../media/image142.emf"/><Relationship Id="rId2" Type="http://schemas.openxmlformats.org/officeDocument/2006/relationships/oleObject" Target="../embeddings/oleObject131.bin"/><Relationship Id="rId1" Type="http://schemas.openxmlformats.org/officeDocument/2006/relationships/image" Target="../media/image141.png"/></Relationships>
</file>

<file path=ppt/slides/_rels/slide31.xml.rels><?xml version="1.0" encoding="UTF-8" standalone="yes"?>
<Relationships xmlns="http://schemas.openxmlformats.org/package/2006/relationships"><Relationship Id="rId9" Type="http://schemas.openxmlformats.org/officeDocument/2006/relationships/image" Target="../media/image147.emf"/><Relationship Id="rId8" Type="http://schemas.openxmlformats.org/officeDocument/2006/relationships/oleObject" Target="../embeddings/oleObject136.bin"/><Relationship Id="rId7" Type="http://schemas.openxmlformats.org/officeDocument/2006/relationships/image" Target="../media/image146.emf"/><Relationship Id="rId6" Type="http://schemas.openxmlformats.org/officeDocument/2006/relationships/oleObject" Target="../embeddings/oleObject135.bin"/><Relationship Id="rId5" Type="http://schemas.openxmlformats.org/officeDocument/2006/relationships/image" Target="../media/image145.emf"/><Relationship Id="rId4" Type="http://schemas.openxmlformats.org/officeDocument/2006/relationships/oleObject" Target="../embeddings/oleObject134.bin"/><Relationship Id="rId3" Type="http://schemas.openxmlformats.org/officeDocument/2006/relationships/image" Target="../media/image144.emf"/><Relationship Id="rId2" Type="http://schemas.openxmlformats.org/officeDocument/2006/relationships/oleObject" Target="../embeddings/oleObject133.bin"/><Relationship Id="rId17" Type="http://schemas.openxmlformats.org/officeDocument/2006/relationships/vmlDrawing" Target="../drawings/vmlDrawing19.vml"/><Relationship Id="rId16" Type="http://schemas.openxmlformats.org/officeDocument/2006/relationships/slideLayout" Target="../slideLayouts/slideLayout7.xml"/><Relationship Id="rId15" Type="http://schemas.openxmlformats.org/officeDocument/2006/relationships/image" Target="../media/image150.emf"/><Relationship Id="rId14" Type="http://schemas.openxmlformats.org/officeDocument/2006/relationships/oleObject" Target="../embeddings/oleObject139.bin"/><Relationship Id="rId13" Type="http://schemas.openxmlformats.org/officeDocument/2006/relationships/image" Target="../media/image149.emf"/><Relationship Id="rId12" Type="http://schemas.openxmlformats.org/officeDocument/2006/relationships/oleObject" Target="../embeddings/oleObject138.bin"/><Relationship Id="rId11" Type="http://schemas.openxmlformats.org/officeDocument/2006/relationships/image" Target="../media/image148.emf"/><Relationship Id="rId10" Type="http://schemas.openxmlformats.org/officeDocument/2006/relationships/oleObject" Target="../embeddings/oleObject137.bin"/><Relationship Id="rId1" Type="http://schemas.openxmlformats.org/officeDocument/2006/relationships/image" Target="../media/image141.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7.xml"/><Relationship Id="rId7" Type="http://schemas.openxmlformats.org/officeDocument/2006/relationships/image" Target="../media/image153.emf"/><Relationship Id="rId6" Type="http://schemas.openxmlformats.org/officeDocument/2006/relationships/oleObject" Target="../embeddings/oleObject142.bin"/><Relationship Id="rId5" Type="http://schemas.openxmlformats.org/officeDocument/2006/relationships/image" Target="../media/image152.emf"/><Relationship Id="rId4" Type="http://schemas.openxmlformats.org/officeDocument/2006/relationships/oleObject" Target="../embeddings/oleObject141.bin"/><Relationship Id="rId3" Type="http://schemas.openxmlformats.org/officeDocument/2006/relationships/image" Target="../media/image151.emf"/><Relationship Id="rId2" Type="http://schemas.openxmlformats.org/officeDocument/2006/relationships/oleObject" Target="../embeddings/oleObject140.bin"/><Relationship Id="rId1" Type="http://schemas.openxmlformats.org/officeDocument/2006/relationships/image" Target="../media/image1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5.png"/><Relationship Id="rId1" Type="http://schemas.openxmlformats.org/officeDocument/2006/relationships/image" Target="../media/image15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8.png"/><Relationship Id="rId1" Type="http://schemas.openxmlformats.org/officeDocument/2006/relationships/image" Target="../media/image157.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jpe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7.xml"/><Relationship Id="rId3" Type="http://schemas.openxmlformats.org/officeDocument/2006/relationships/image" Target="../media/image159.jpeg"/><Relationship Id="rId2" Type="http://schemas.openxmlformats.org/officeDocument/2006/relationships/image" Target="../media/image160.wmf"/><Relationship Id="rId1" Type="http://schemas.openxmlformats.org/officeDocument/2006/relationships/oleObject" Target="../embeddings/oleObject143.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jpeg"/></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22.vml"/><Relationship Id="rId6" Type="http://schemas.openxmlformats.org/officeDocument/2006/relationships/slideLayout" Target="../slideLayouts/slideLayout7.xml"/><Relationship Id="rId5" Type="http://schemas.openxmlformats.org/officeDocument/2006/relationships/image" Target="../media/image162.wmf"/><Relationship Id="rId4" Type="http://schemas.openxmlformats.org/officeDocument/2006/relationships/oleObject" Target="../embeddings/oleObject145.bin"/><Relationship Id="rId3" Type="http://schemas.openxmlformats.org/officeDocument/2006/relationships/image" Target="../media/image161.wmf"/><Relationship Id="rId2" Type="http://schemas.openxmlformats.org/officeDocument/2006/relationships/oleObject" Target="../embeddings/oleObject144.bin"/><Relationship Id="rId1" Type="http://schemas.openxmlformats.org/officeDocument/2006/relationships/image" Target="../media/image159.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66.wmf"/><Relationship Id="rId7" Type="http://schemas.openxmlformats.org/officeDocument/2006/relationships/oleObject" Target="../embeddings/oleObject149.bin"/><Relationship Id="rId6" Type="http://schemas.openxmlformats.org/officeDocument/2006/relationships/image" Target="../media/image165.wmf"/><Relationship Id="rId5" Type="http://schemas.openxmlformats.org/officeDocument/2006/relationships/oleObject" Target="../embeddings/oleObject148.bin"/><Relationship Id="rId4" Type="http://schemas.openxmlformats.org/officeDocument/2006/relationships/image" Target="../media/image164.wmf"/><Relationship Id="rId3" Type="http://schemas.openxmlformats.org/officeDocument/2006/relationships/oleObject" Target="../embeddings/oleObject147.bin"/><Relationship Id="rId2" Type="http://schemas.openxmlformats.org/officeDocument/2006/relationships/image" Target="../media/image163.wmf"/><Relationship Id="rId10" Type="http://schemas.openxmlformats.org/officeDocument/2006/relationships/vmlDrawing" Target="../drawings/vmlDrawing23.vml"/><Relationship Id="rId1" Type="http://schemas.openxmlformats.org/officeDocument/2006/relationships/oleObject" Target="../embeddings/oleObject14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5.wmf"/><Relationship Id="rId7" Type="http://schemas.openxmlformats.org/officeDocument/2006/relationships/oleObject" Target="../embeddings/oleObject4.bin"/><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 Id="rId3" Type="http://schemas.openxmlformats.org/officeDocument/2006/relationships/oleObject" Target="../embeddings/oleObject2.bin"/><Relationship Id="rId2" Type="http://schemas.openxmlformats.org/officeDocument/2006/relationships/image" Target="../media/image12.wmf"/><Relationship Id="rId18" Type="http://schemas.openxmlformats.org/officeDocument/2006/relationships/vmlDrawing" Target="../drawings/vmlDrawing1.vml"/><Relationship Id="rId17" Type="http://schemas.openxmlformats.org/officeDocument/2006/relationships/slideLayout" Target="../slideLayouts/slideLayout7.xml"/><Relationship Id="rId16" Type="http://schemas.openxmlformats.org/officeDocument/2006/relationships/image" Target="../media/image19.wmf"/><Relationship Id="rId15" Type="http://schemas.openxmlformats.org/officeDocument/2006/relationships/oleObject" Target="../embeddings/oleObject8.bin"/><Relationship Id="rId14" Type="http://schemas.openxmlformats.org/officeDocument/2006/relationships/image" Target="../media/image18.wmf"/><Relationship Id="rId13" Type="http://schemas.openxmlformats.org/officeDocument/2006/relationships/oleObject" Target="../embeddings/oleObject7.bin"/><Relationship Id="rId12" Type="http://schemas.openxmlformats.org/officeDocument/2006/relationships/image" Target="../media/image17.wmf"/><Relationship Id="rId11" Type="http://schemas.openxmlformats.org/officeDocument/2006/relationships/oleObject" Target="../embeddings/oleObject6.bin"/><Relationship Id="rId10" Type="http://schemas.openxmlformats.org/officeDocument/2006/relationships/image" Target="../media/image16.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标题 1"/>
          <p:cNvSpPr/>
          <p:nvPr/>
        </p:nvSpPr>
        <p:spPr bwMode="auto">
          <a:xfrm>
            <a:off x="684213" y="1844675"/>
            <a:ext cx="74485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a:solidFill>
                  <a:srgbClr val="FF0000"/>
                </a:solidFill>
                <a:latin typeface="宋体" panose="02010600030101010101" pitchFamily="2" charset="-122"/>
              </a:rPr>
              <a:t>【</a:t>
            </a:r>
            <a:r>
              <a:rPr lang="zh-CN" altLang="en-US">
                <a:solidFill>
                  <a:srgbClr val="FF0000"/>
                </a:solidFill>
                <a:latin typeface="宋体" panose="02010600030101010101" pitchFamily="2" charset="-122"/>
              </a:rPr>
              <a:t> 内 容（</a:t>
            </a:r>
            <a:r>
              <a:rPr lang="en-US" altLang="zh-CN">
                <a:solidFill>
                  <a:srgbClr val="FF0000"/>
                </a:solidFill>
                <a:latin typeface="宋体" panose="02010600030101010101" pitchFamily="2" charset="-122"/>
              </a:rPr>
              <a:t>Contents</a:t>
            </a:r>
            <a:r>
              <a:rPr lang="zh-CN" altLang="en-US">
                <a:solidFill>
                  <a:srgbClr val="FF0000"/>
                </a:solidFill>
                <a:latin typeface="宋体" panose="02010600030101010101" pitchFamily="2" charset="-122"/>
              </a:rPr>
              <a:t>）</a:t>
            </a:r>
            <a:r>
              <a:rPr lang="en-US" altLang="zh-CN">
                <a:solidFill>
                  <a:srgbClr val="FF0000"/>
                </a:solidFill>
                <a:latin typeface="宋体" panose="02010600030101010101" pitchFamily="2" charset="-122"/>
              </a:rPr>
              <a:t>】</a:t>
            </a:r>
            <a:endParaRPr lang="zh-CN" altLang="en-US">
              <a:solidFill>
                <a:srgbClr val="FF0000"/>
              </a:solidFill>
              <a:latin typeface="宋体" panose="02010600030101010101" pitchFamily="2" charset="-122"/>
            </a:endParaRPr>
          </a:p>
        </p:txBody>
      </p:sp>
      <p:grpSp>
        <p:nvGrpSpPr>
          <p:cNvPr id="2" name="Group 3"/>
          <p:cNvGrpSpPr/>
          <p:nvPr/>
        </p:nvGrpSpPr>
        <p:grpSpPr bwMode="auto">
          <a:xfrm>
            <a:off x="1187450" y="2708275"/>
            <a:ext cx="6624638" cy="685800"/>
            <a:chOff x="1296" y="1824"/>
            <a:chExt cx="3617" cy="432"/>
          </a:xfrm>
        </p:grpSpPr>
        <p:sp>
          <p:nvSpPr>
            <p:cNvPr id="5" name="AutoShape 4"/>
            <p:cNvSpPr>
              <a:spLocks noChangeArrowheads="1"/>
            </p:cNvSpPr>
            <p:nvPr/>
          </p:nvSpPr>
          <p:spPr bwMode="gray">
            <a:xfrm>
              <a:off x="1536" y="1899"/>
              <a:ext cx="3377" cy="288"/>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ln>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sz="2400" smtClean="0">
                  <a:latin typeface="Times New Roman" panose="02020603050405020304" pitchFamily="18" charset="0"/>
                </a:rPr>
                <a:t>    第</a:t>
              </a:r>
              <a:r>
                <a:rPr lang="en-US" altLang="zh-CN" sz="2400" smtClean="0">
                  <a:latin typeface="Times New Roman" panose="02020603050405020304" pitchFamily="18" charset="0"/>
                </a:rPr>
                <a:t>19</a:t>
              </a:r>
              <a:r>
                <a:rPr lang="zh-CN" altLang="en-US" sz="2400" smtClean="0">
                  <a:latin typeface="Times New Roman" panose="02020603050405020304" pitchFamily="18" charset="0"/>
                </a:rPr>
                <a:t>章   </a:t>
              </a:r>
              <a:r>
                <a:rPr lang="zh-CN" altLang="en-US" sz="2400" smtClean="0"/>
                <a:t>光的干涉（</a:t>
              </a:r>
              <a:r>
                <a:rPr lang="en-US" altLang="zh-CN" sz="2400" smtClean="0"/>
                <a:t>Interference of light</a:t>
              </a:r>
              <a:r>
                <a:rPr lang="zh-CN" altLang="en-US" sz="2400" smtClean="0"/>
                <a:t>）</a:t>
              </a:r>
              <a:r>
                <a:rPr lang="zh-CN" altLang="en-US" smtClean="0"/>
                <a:t> </a:t>
              </a:r>
              <a:endParaRPr lang="zh-CN" altLang="en-US" smtClean="0"/>
            </a:p>
          </p:txBody>
        </p:sp>
        <p:sp>
          <p:nvSpPr>
            <p:cNvPr id="4112" name="AutoShape 5"/>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ln>
          </p:spPr>
          <p:txBody>
            <a:bodyPr wrap="none" anchor="ct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ndParaRPr>
            </a:p>
          </p:txBody>
        </p:sp>
        <p:sp>
          <p:nvSpPr>
            <p:cNvPr id="4113" name="Text Box 7"/>
            <p:cNvSpPr txBox="1">
              <a:spLocks noChangeArrowheads="1"/>
            </p:cNvSpPr>
            <p:nvPr/>
          </p:nvSpPr>
          <p:spPr bwMode="gray">
            <a:xfrm>
              <a:off x="1404" y="1886"/>
              <a:ext cx="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a:solidFill>
                    <a:schemeClr val="bg1"/>
                  </a:solidFill>
                  <a:latin typeface="Times New Roman" panose="02020603050405020304" pitchFamily="18" charset="0"/>
                </a:rPr>
                <a:t>1</a:t>
              </a:r>
              <a:endParaRPr lang="en-US" altLang="zh-CN" sz="2400">
                <a:solidFill>
                  <a:schemeClr val="bg1"/>
                </a:solidFill>
                <a:latin typeface="Times New Roman" panose="02020603050405020304" pitchFamily="18" charset="0"/>
              </a:endParaRPr>
            </a:p>
          </p:txBody>
        </p:sp>
      </p:grpSp>
      <p:grpSp>
        <p:nvGrpSpPr>
          <p:cNvPr id="4" name="Group 13"/>
          <p:cNvGrpSpPr/>
          <p:nvPr/>
        </p:nvGrpSpPr>
        <p:grpSpPr bwMode="auto">
          <a:xfrm>
            <a:off x="1187450" y="3621088"/>
            <a:ext cx="6624638" cy="685800"/>
            <a:chOff x="1296" y="1824"/>
            <a:chExt cx="4173" cy="432"/>
          </a:xfrm>
        </p:grpSpPr>
        <p:sp>
          <p:nvSpPr>
            <p:cNvPr id="15" name="AutoShape 14"/>
            <p:cNvSpPr>
              <a:spLocks noChangeArrowheads="1"/>
            </p:cNvSpPr>
            <p:nvPr/>
          </p:nvSpPr>
          <p:spPr bwMode="gray">
            <a:xfrm>
              <a:off x="1536" y="1899"/>
              <a:ext cx="3706" cy="288"/>
            </a:xfrm>
            <a:prstGeom prst="roundRect">
              <a:avLst>
                <a:gd name="adj" fmla="val 16667"/>
              </a:avLst>
            </a:prstGeom>
            <a:gradFill rotWithShape="1">
              <a:gsLst>
                <a:gs pos="0">
                  <a:schemeClr val="hlink"/>
                </a:gs>
                <a:gs pos="50000">
                  <a:schemeClr val="hlink">
                    <a:gamma/>
                    <a:tint val="21176"/>
                    <a:invGamma/>
                  </a:schemeClr>
                </a:gs>
                <a:gs pos="100000">
                  <a:schemeClr val="hlink"/>
                </a:gs>
              </a:gsLst>
              <a:lin ang="5400000" scaled="1"/>
            </a:gradFill>
            <a:ln w="12700" algn="ctr">
              <a:solidFill>
                <a:schemeClr val="bg1"/>
              </a:solidFill>
              <a:round/>
            </a:ln>
            <a:effectLst/>
          </p:spPr>
          <p:txBody>
            <a:bodyPr wrap="none" anchor="ctr"/>
            <a:lstStyle/>
            <a:p>
              <a:pPr eaLnBrk="1" hangingPunct="1">
                <a:defRPr/>
              </a:pPr>
              <a:endParaRPr lang="zh-CN" altLang="en-US" sz="2400">
                <a:latin typeface="Times New Roman" panose="02020603050405020304" pitchFamily="18" charset="0"/>
                <a:ea typeface="宋体" panose="02010600030101010101" pitchFamily="2" charset="-122"/>
              </a:endParaRPr>
            </a:p>
          </p:txBody>
        </p:sp>
        <p:sp>
          <p:nvSpPr>
            <p:cNvPr id="4108" name="AutoShape 15"/>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ln>
          </p:spPr>
          <p:txBody>
            <a:bodyPr wrap="none" anchor="ct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ndParaRPr>
            </a:p>
          </p:txBody>
        </p:sp>
        <p:sp>
          <p:nvSpPr>
            <p:cNvPr id="4109" name="Text Box 16"/>
            <p:cNvSpPr txBox="1">
              <a:spLocks noChangeArrowheads="1"/>
            </p:cNvSpPr>
            <p:nvPr/>
          </p:nvSpPr>
          <p:spPr bwMode="gray">
            <a:xfrm>
              <a:off x="1674" y="1835"/>
              <a:ext cx="37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000000"/>
                  </a:solidFill>
                  <a:latin typeface="Times New Roman" panose="02020603050405020304" pitchFamily="18" charset="0"/>
                </a:rPr>
                <a:t>第</a:t>
              </a:r>
              <a:r>
                <a:rPr lang="en-US" altLang="zh-CN" sz="2400">
                  <a:solidFill>
                    <a:srgbClr val="000000"/>
                  </a:solidFill>
                  <a:latin typeface="Times New Roman" panose="02020603050405020304" pitchFamily="18" charset="0"/>
                </a:rPr>
                <a:t>20</a:t>
              </a:r>
              <a:r>
                <a:rPr lang="zh-CN" altLang="en-US" sz="2400">
                  <a:solidFill>
                    <a:srgbClr val="000000"/>
                  </a:solidFill>
                  <a:latin typeface="Times New Roman" panose="02020603050405020304" pitchFamily="18" charset="0"/>
                </a:rPr>
                <a:t>章   </a:t>
              </a:r>
              <a:r>
                <a:rPr lang="zh-CN" altLang="en-US" sz="2400"/>
                <a:t>光的衍射（</a:t>
              </a:r>
              <a:r>
                <a:rPr lang="en-US" altLang="zh-CN" sz="2400"/>
                <a:t>Diffraction of light</a:t>
              </a:r>
              <a:r>
                <a:rPr lang="zh-CN" altLang="en-US" sz="2400"/>
                <a:t>）</a:t>
              </a:r>
              <a:r>
                <a:rPr lang="zh-CN" altLang="en-US"/>
                <a:t> </a:t>
              </a:r>
              <a:endParaRPr lang="en-US" altLang="zh-CN"/>
            </a:p>
          </p:txBody>
        </p:sp>
        <p:sp>
          <p:nvSpPr>
            <p:cNvPr id="4110" name="Text Box 17"/>
            <p:cNvSpPr txBox="1">
              <a:spLocks noChangeArrowheads="1"/>
            </p:cNvSpPr>
            <p:nvPr/>
          </p:nvSpPr>
          <p:spPr bwMode="gray">
            <a:xfrm>
              <a:off x="1398" y="188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a:solidFill>
                    <a:schemeClr val="bg1"/>
                  </a:solidFill>
                  <a:latin typeface="Times New Roman" panose="02020603050405020304" pitchFamily="18" charset="0"/>
                </a:rPr>
                <a:t>2</a:t>
              </a:r>
              <a:endParaRPr lang="en-US" altLang="zh-CN" sz="2400">
                <a:solidFill>
                  <a:schemeClr val="bg1"/>
                </a:solidFill>
                <a:latin typeface="Times New Roman" panose="02020603050405020304" pitchFamily="18" charset="0"/>
              </a:endParaRPr>
            </a:p>
          </p:txBody>
        </p:sp>
      </p:grpSp>
      <p:grpSp>
        <p:nvGrpSpPr>
          <p:cNvPr id="7" name="Group 18"/>
          <p:cNvGrpSpPr/>
          <p:nvPr/>
        </p:nvGrpSpPr>
        <p:grpSpPr bwMode="auto">
          <a:xfrm>
            <a:off x="1187450" y="4660900"/>
            <a:ext cx="6480175" cy="685800"/>
            <a:chOff x="1296" y="1824"/>
            <a:chExt cx="4152" cy="432"/>
          </a:xfrm>
        </p:grpSpPr>
        <p:sp>
          <p:nvSpPr>
            <p:cNvPr id="25" name="AutoShape 19"/>
            <p:cNvSpPr>
              <a:spLocks noChangeArrowheads="1"/>
            </p:cNvSpPr>
            <p:nvPr/>
          </p:nvSpPr>
          <p:spPr bwMode="gray">
            <a:xfrm>
              <a:off x="1536" y="1899"/>
              <a:ext cx="3773" cy="288"/>
            </a:xfrm>
            <a:prstGeom prst="roundRect">
              <a:avLst>
                <a:gd name="adj" fmla="val 16667"/>
              </a:avLst>
            </a:prstGeom>
            <a:solidFill>
              <a:srgbClr val="CC99FF"/>
            </a:solidFill>
            <a:ln w="12700" algn="ctr">
              <a:solidFill>
                <a:schemeClr val="bg1"/>
              </a:solidFill>
              <a:round/>
            </a:ln>
            <a:effectLst/>
          </p:spPr>
          <p:txBody>
            <a:bodyPr wrap="none" anchor="ctr"/>
            <a:lstStyle/>
            <a:p>
              <a:pPr eaLnBrk="1" hangingPunct="1">
                <a:defRPr/>
              </a:pPr>
              <a:endParaRPr lang="zh-CN" altLang="en-US" sz="240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ea typeface="宋体" panose="02010600030101010101" pitchFamily="2" charset="-122"/>
              </a:endParaRPr>
            </a:p>
          </p:txBody>
        </p:sp>
        <p:sp>
          <p:nvSpPr>
            <p:cNvPr id="4104" name="AutoShape 20"/>
            <p:cNvSpPr>
              <a:spLocks noChangeArrowheads="1"/>
            </p:cNvSpPr>
            <p:nvPr/>
          </p:nvSpPr>
          <p:spPr bwMode="gray">
            <a:xfrm>
              <a:off x="1296" y="1824"/>
              <a:ext cx="432" cy="432"/>
            </a:xfrm>
            <a:prstGeom prst="diamond">
              <a:avLst/>
            </a:prstGeom>
            <a:solidFill>
              <a:srgbClr val="CC99FF"/>
            </a:solidFill>
            <a:ln w="25400" algn="ctr">
              <a:solidFill>
                <a:schemeClr val="bg1"/>
              </a:solidFill>
              <a:miter lim="800000"/>
            </a:ln>
          </p:spPr>
          <p:txBody>
            <a:bodyPr wrap="none" anchor="ct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latin typeface="Times New Roman" panose="02020603050405020304" pitchFamily="18" charset="0"/>
              </a:endParaRPr>
            </a:p>
          </p:txBody>
        </p:sp>
        <p:sp>
          <p:nvSpPr>
            <p:cNvPr id="4105" name="Text Box 21"/>
            <p:cNvSpPr txBox="1">
              <a:spLocks noChangeArrowheads="1"/>
            </p:cNvSpPr>
            <p:nvPr/>
          </p:nvSpPr>
          <p:spPr bwMode="gray">
            <a:xfrm>
              <a:off x="1711" y="1912"/>
              <a:ext cx="37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000000"/>
                  </a:solidFill>
                  <a:latin typeface="Times New Roman" panose="02020603050405020304" pitchFamily="18" charset="0"/>
                </a:rPr>
                <a:t>第</a:t>
              </a:r>
              <a:r>
                <a:rPr lang="en-US" altLang="zh-CN" sz="2400">
                  <a:solidFill>
                    <a:srgbClr val="000000"/>
                  </a:solidFill>
                  <a:latin typeface="Times New Roman" panose="02020603050405020304" pitchFamily="18" charset="0"/>
                </a:rPr>
                <a:t>21</a:t>
              </a:r>
              <a:r>
                <a:rPr lang="zh-CN" altLang="en-US" sz="2400">
                  <a:solidFill>
                    <a:srgbClr val="000000"/>
                  </a:solidFill>
                  <a:latin typeface="Times New Roman" panose="02020603050405020304" pitchFamily="18" charset="0"/>
                </a:rPr>
                <a:t>章   光的偏振（</a:t>
              </a:r>
              <a:r>
                <a:rPr lang="en-US" altLang="zh-CN" sz="2400">
                  <a:solidFill>
                    <a:srgbClr val="000000"/>
                  </a:solidFill>
                  <a:latin typeface="Times New Roman" panose="02020603050405020304" pitchFamily="18" charset="0"/>
                </a:rPr>
                <a:t>Polarization of light</a:t>
              </a:r>
              <a:r>
                <a:rPr lang="zh-CN" altLang="en-US" sz="24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4106" name="Text Box 22"/>
            <p:cNvSpPr txBox="1">
              <a:spLocks noChangeArrowheads="1"/>
            </p:cNvSpPr>
            <p:nvPr/>
          </p:nvSpPr>
          <p:spPr bwMode="gray">
            <a:xfrm>
              <a:off x="1397" y="188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31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31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313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313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a:solidFill>
                    <a:schemeClr val="bg1"/>
                  </a:solidFill>
                  <a:latin typeface="Times New Roman" panose="02020603050405020304" pitchFamily="18" charset="0"/>
                </a:rPr>
                <a:t>3</a:t>
              </a:r>
              <a:endParaRPr lang="en-US" altLang="zh-CN" sz="2400">
                <a:solidFill>
                  <a:schemeClr val="bg1"/>
                </a:solidFill>
                <a:latin typeface="Times New Roman" panose="02020603050405020304" pitchFamily="18" charset="0"/>
              </a:endParaRPr>
            </a:p>
          </p:txBody>
        </p:sp>
      </p:grpSp>
      <p:sp>
        <p:nvSpPr>
          <p:cNvPr id="86041" name="Text Box 25"/>
          <p:cNvSpPr txBox="1">
            <a:spLocks noChangeArrowheads="1"/>
          </p:cNvSpPr>
          <p:nvPr/>
        </p:nvSpPr>
        <p:spPr bwMode="auto">
          <a:xfrm>
            <a:off x="2227263" y="865188"/>
            <a:ext cx="43624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a:latin typeface="宋体" panose="02010600030101010101" pitchFamily="2" charset="-122"/>
              </a:rPr>
              <a:t>光波（</a:t>
            </a:r>
            <a:r>
              <a:rPr lang="en-US" altLang="zh-CN" sz="3600">
                <a:latin typeface="宋体" panose="02010600030101010101" pitchFamily="2" charset="-122"/>
              </a:rPr>
              <a:t>Light Wave</a:t>
            </a:r>
            <a:r>
              <a:rPr lang="zh-CN" altLang="en-US" sz="3600">
                <a:latin typeface="宋体" panose="02010600030101010101" pitchFamily="2" charset="-122"/>
              </a:rPr>
              <a:t>）</a:t>
            </a:r>
            <a:endParaRPr lang="en-US" altLang="zh-CN" sz="2800">
              <a:latin typeface="Times New Roman" panose="02020603050405020304" pitchFamily="18" charset="0"/>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41"/>
                                        </p:tgtEl>
                                        <p:attrNameLst>
                                          <p:attrName>style.visibility</p:attrName>
                                        </p:attrNameLst>
                                      </p:cBhvr>
                                      <p:to>
                                        <p:strVal val="visible"/>
                                      </p:to>
                                    </p:set>
                                    <p:animEffect transition="in" filter="blinds(horizontal)">
                                      <p:cBhvr>
                                        <p:cTn id="7" dur="500"/>
                                        <p:tgtEl>
                                          <p:spTgt spid="860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020"/>
                                        </p:tgtEl>
                                        <p:attrNameLst>
                                          <p:attrName>style.visibility</p:attrName>
                                        </p:attrNameLst>
                                      </p:cBhvr>
                                      <p:to>
                                        <p:strVal val="visible"/>
                                      </p:to>
                                    </p:set>
                                    <p:animEffect transition="in" filter="blinds(horizontal)">
                                      <p:cBhvr>
                                        <p:cTn id="12" dur="500"/>
                                        <p:tgtEl>
                                          <p:spTgt spid="860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p:bldP spid="860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
          <p:cNvGrpSpPr/>
          <p:nvPr/>
        </p:nvGrpSpPr>
        <p:grpSpPr bwMode="auto">
          <a:xfrm>
            <a:off x="762000" y="5638800"/>
            <a:ext cx="2667000" cy="579438"/>
            <a:chOff x="3768" y="1872"/>
            <a:chExt cx="1560" cy="365"/>
          </a:xfrm>
        </p:grpSpPr>
        <p:sp>
          <p:nvSpPr>
            <p:cNvPr id="13320" name="Text Box 4"/>
            <p:cNvSpPr txBox="1">
              <a:spLocks noChangeArrowheads="1"/>
            </p:cNvSpPr>
            <p:nvPr/>
          </p:nvSpPr>
          <p:spPr bwMode="auto">
            <a:xfrm>
              <a:off x="4368" y="1872"/>
              <a:ext cx="9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b="1">
                  <a:latin typeface="Times New Roman" panose="02020603050405020304" pitchFamily="18" charset="0"/>
                </a:rPr>
                <a:t> </a:t>
              </a:r>
              <a:r>
                <a:rPr kumimoji="1" lang="zh-CN" altLang="en-US" b="1">
                  <a:latin typeface="Times New Roman" panose="02020603050405020304" pitchFamily="18" charset="0"/>
                </a:rPr>
                <a:t>：</a:t>
              </a:r>
              <a:r>
                <a:rPr kumimoji="1" lang="zh-CN" altLang="en-US" sz="2800" b="1">
                  <a:latin typeface="Times New Roman" panose="02020603050405020304" pitchFamily="18" charset="0"/>
                </a:rPr>
                <a:t>缝宽</a:t>
              </a:r>
              <a:endParaRPr kumimoji="1" lang="zh-CN" altLang="en-US" sz="2800" b="1">
                <a:latin typeface="Times New Roman" panose="02020603050405020304" pitchFamily="18" charset="0"/>
              </a:endParaRPr>
            </a:p>
          </p:txBody>
        </p:sp>
        <p:graphicFrame>
          <p:nvGraphicFramePr>
            <p:cNvPr id="13321" name="Object 5"/>
            <p:cNvGraphicFramePr>
              <a:graphicFrameLocks noChangeAspect="1"/>
            </p:cNvGraphicFramePr>
            <p:nvPr/>
          </p:nvGraphicFramePr>
          <p:xfrm>
            <a:off x="3768" y="1920"/>
            <a:ext cx="744" cy="247"/>
          </p:xfrm>
          <a:graphic>
            <a:graphicData uri="http://schemas.openxmlformats.org/presentationml/2006/ole">
              <mc:AlternateContent xmlns:mc="http://schemas.openxmlformats.org/markup-compatibility/2006">
                <mc:Choice xmlns:v="urn:schemas-microsoft-com:vml" Requires="v">
                  <p:oleObj spid="_x0000_s13323" name="公式" r:id="rId1" imgW="1180465" imgH="393700" progId="Equation.3">
                    <p:embed/>
                  </p:oleObj>
                </mc:Choice>
                <mc:Fallback>
                  <p:oleObj name="公式" r:id="rId1" imgW="1180465" imgH="3937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 y="1920"/>
                          <a:ext cx="74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5" name="Text Box 6"/>
          <p:cNvSpPr txBox="1">
            <a:spLocks noChangeArrowheads="1"/>
          </p:cNvSpPr>
          <p:nvPr/>
        </p:nvSpPr>
        <p:spPr bwMode="auto">
          <a:xfrm>
            <a:off x="990600" y="4953000"/>
            <a:ext cx="2667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latin typeface="Times New Roman" panose="02020603050405020304" pitchFamily="18" charset="0"/>
              </a:rPr>
              <a:t>S: </a:t>
            </a:r>
            <a:r>
              <a:rPr kumimoji="1" lang="zh-CN" altLang="en-US" sz="2800" b="1">
                <a:latin typeface="Times New Roman" panose="02020603050405020304" pitchFamily="18" charset="0"/>
              </a:rPr>
              <a:t>单色线光源</a:t>
            </a:r>
            <a:endParaRPr kumimoji="1" lang="zh-CN" altLang="en-US" sz="2800" b="1">
              <a:latin typeface="Times New Roman" panose="02020603050405020304" pitchFamily="18" charset="0"/>
            </a:endParaRPr>
          </a:p>
        </p:txBody>
      </p:sp>
      <p:sp>
        <p:nvSpPr>
          <p:cNvPr id="13316" name="Rectangle 7"/>
          <p:cNvSpPr>
            <a:spLocks noChangeArrowheads="1"/>
          </p:cNvSpPr>
          <p:nvPr/>
        </p:nvSpPr>
        <p:spPr bwMode="auto">
          <a:xfrm>
            <a:off x="762000" y="852488"/>
            <a:ext cx="7343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rPr>
              <a:t>三、  单缝的夫琅禾费衍射和圆孔</a:t>
            </a:r>
            <a:r>
              <a:rPr lang="zh-CN" altLang="en-US" sz="2800" b="1"/>
              <a:t>衍射</a:t>
            </a:r>
            <a:endParaRPr lang="zh-CN" altLang="en-US" sz="2800" b="1"/>
          </a:p>
        </p:txBody>
      </p:sp>
      <p:pic>
        <p:nvPicPr>
          <p:cNvPr id="13317" name="Picture 8" descr="17-4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504950"/>
            <a:ext cx="6096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2"/>
          <p:cNvSpPr txBox="1">
            <a:spLocks noChangeArrowheads="1"/>
          </p:cNvSpPr>
          <p:nvPr/>
        </p:nvSpPr>
        <p:spPr bwMode="auto">
          <a:xfrm>
            <a:off x="0" y="1309688"/>
            <a:ext cx="365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宋体" panose="02010600030101010101" pitchFamily="2" charset="-122"/>
              </a:rPr>
              <a:t>1</a:t>
            </a:r>
            <a:r>
              <a:rPr kumimoji="1" lang="zh-CN" altLang="en-US" sz="2800" b="1">
                <a:latin typeface="宋体" panose="02010600030101010101" pitchFamily="2" charset="-122"/>
              </a:rPr>
              <a:t>、单缝衍射</a:t>
            </a:r>
            <a:endParaRPr kumimoji="1" lang="zh-CN" altLang="en-US" sz="2800" b="1">
              <a:latin typeface="宋体" panose="02010600030101010101" pitchFamily="2" charset="-122"/>
            </a:endParaRPr>
          </a:p>
        </p:txBody>
      </p:sp>
      <p:pic>
        <p:nvPicPr>
          <p:cNvPr id="13319" name="Picture 28" descr="stand_1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248150"/>
            <a:ext cx="3886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6"/>
          <p:cNvSpPr txBox="1">
            <a:spLocks noChangeArrowheads="1"/>
          </p:cNvSpPr>
          <p:nvPr/>
        </p:nvSpPr>
        <p:spPr bwMode="auto">
          <a:xfrm>
            <a:off x="5791200" y="9906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000000"/>
                </a:solidFill>
                <a:latin typeface="宋体" panose="02010600030101010101" pitchFamily="2" charset="-122"/>
                <a:sym typeface="Symbol" panose="05050102010706020507" pitchFamily="18" charset="2"/>
              </a:rPr>
              <a:t> </a:t>
            </a:r>
            <a:r>
              <a:rPr kumimoji="1" lang="en-US" altLang="zh-CN" sz="2800" b="1">
                <a:solidFill>
                  <a:srgbClr val="000000"/>
                </a:solidFill>
                <a:latin typeface="宋体" panose="02010600030101010101" pitchFamily="2" charset="-122"/>
                <a:sym typeface="Symbol" panose="05050102010706020507" pitchFamily="18" charset="2"/>
              </a:rPr>
              <a:t>: </a:t>
            </a:r>
            <a:r>
              <a:rPr kumimoji="1" lang="zh-CN" altLang="en-US" sz="2800" b="1">
                <a:solidFill>
                  <a:srgbClr val="000000"/>
                </a:solidFill>
                <a:latin typeface="宋体" panose="02010600030101010101" pitchFamily="2" charset="-122"/>
              </a:rPr>
              <a:t>衍射角</a:t>
            </a:r>
            <a:endParaRPr kumimoji="1" lang="zh-CN" altLang="en-US" sz="2800" b="1">
              <a:solidFill>
                <a:srgbClr val="000000"/>
              </a:solidFill>
              <a:latin typeface="宋体" panose="02010600030101010101" pitchFamily="2" charset="-122"/>
            </a:endParaRPr>
          </a:p>
        </p:txBody>
      </p:sp>
      <p:grpSp>
        <p:nvGrpSpPr>
          <p:cNvPr id="15363" name="Group 7"/>
          <p:cNvGrpSpPr/>
          <p:nvPr/>
        </p:nvGrpSpPr>
        <p:grpSpPr bwMode="auto">
          <a:xfrm>
            <a:off x="228600" y="1143000"/>
            <a:ext cx="4883150" cy="3006725"/>
            <a:chOff x="1340" y="1200"/>
            <a:chExt cx="3076" cy="1894"/>
          </a:xfrm>
        </p:grpSpPr>
        <p:sp>
          <p:nvSpPr>
            <p:cNvPr id="15378" name="Line 8"/>
            <p:cNvSpPr>
              <a:spLocks noChangeShapeType="1"/>
            </p:cNvSpPr>
            <p:nvPr/>
          </p:nvSpPr>
          <p:spPr bwMode="auto">
            <a:xfrm>
              <a:off x="1400" y="2700"/>
              <a:ext cx="516"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79" name="Line 9"/>
            <p:cNvSpPr>
              <a:spLocks noChangeShapeType="1"/>
            </p:cNvSpPr>
            <p:nvPr/>
          </p:nvSpPr>
          <p:spPr bwMode="auto">
            <a:xfrm>
              <a:off x="1392" y="2293"/>
              <a:ext cx="0" cy="512"/>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0" name="Line 10"/>
            <p:cNvSpPr>
              <a:spLocks noChangeShapeType="1"/>
            </p:cNvSpPr>
            <p:nvPr/>
          </p:nvSpPr>
          <p:spPr bwMode="auto">
            <a:xfrm>
              <a:off x="2184" y="2025"/>
              <a:ext cx="0" cy="468"/>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1" name="Line 11"/>
            <p:cNvSpPr>
              <a:spLocks noChangeShapeType="1"/>
            </p:cNvSpPr>
            <p:nvPr/>
          </p:nvSpPr>
          <p:spPr bwMode="auto">
            <a:xfrm>
              <a:off x="1912" y="2578"/>
              <a:ext cx="0" cy="22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2" name="Line 12"/>
            <p:cNvSpPr>
              <a:spLocks noChangeShapeType="1"/>
            </p:cNvSpPr>
            <p:nvPr/>
          </p:nvSpPr>
          <p:spPr bwMode="auto">
            <a:xfrm>
              <a:off x="2288" y="1610"/>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3" name="Line 13"/>
            <p:cNvSpPr>
              <a:spLocks noChangeShapeType="1"/>
            </p:cNvSpPr>
            <p:nvPr/>
          </p:nvSpPr>
          <p:spPr bwMode="auto">
            <a:xfrm>
              <a:off x="2288" y="2519"/>
              <a:ext cx="0" cy="399"/>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4" name="Line 14"/>
            <p:cNvSpPr>
              <a:spLocks noChangeShapeType="1"/>
            </p:cNvSpPr>
            <p:nvPr/>
          </p:nvSpPr>
          <p:spPr bwMode="auto">
            <a:xfrm>
              <a:off x="4104" y="1480"/>
              <a:ext cx="0" cy="1516"/>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5" name="Line 15"/>
            <p:cNvSpPr>
              <a:spLocks noChangeShapeType="1"/>
            </p:cNvSpPr>
            <p:nvPr/>
          </p:nvSpPr>
          <p:spPr bwMode="auto">
            <a:xfrm>
              <a:off x="1408" y="2268"/>
              <a:ext cx="2944" cy="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6" name="Rectangle 16"/>
            <p:cNvSpPr>
              <a:spLocks noChangeArrowheads="1"/>
            </p:cNvSpPr>
            <p:nvPr/>
          </p:nvSpPr>
          <p:spPr bwMode="auto">
            <a:xfrm>
              <a:off x="1340" y="2112"/>
              <a:ext cx="19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3600" b="1">
                  <a:solidFill>
                    <a:srgbClr val="0000FF"/>
                  </a:solidFill>
                  <a:latin typeface="Times New Roman" panose="02020603050405020304" pitchFamily="18" charset="0"/>
                </a:rPr>
                <a:t>*</a:t>
              </a:r>
              <a:endParaRPr kumimoji="1" lang="en-US" altLang="zh-CN" sz="2400" b="1">
                <a:solidFill>
                  <a:srgbClr val="0000FF"/>
                </a:solidFill>
                <a:latin typeface="Times New Roman" panose="02020603050405020304" pitchFamily="18" charset="0"/>
              </a:endParaRPr>
            </a:p>
          </p:txBody>
        </p:sp>
        <p:sp>
          <p:nvSpPr>
            <p:cNvPr id="15387" name="Line 17"/>
            <p:cNvSpPr>
              <a:spLocks noChangeShapeType="1"/>
            </p:cNvSpPr>
            <p:nvPr/>
          </p:nvSpPr>
          <p:spPr bwMode="auto">
            <a:xfrm>
              <a:off x="1416" y="2267"/>
              <a:ext cx="448"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8" name="Line 18"/>
            <p:cNvSpPr>
              <a:spLocks noChangeShapeType="1"/>
            </p:cNvSpPr>
            <p:nvPr/>
          </p:nvSpPr>
          <p:spPr bwMode="auto">
            <a:xfrm>
              <a:off x="1864" y="2267"/>
              <a:ext cx="424"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9" name="Line 19"/>
            <p:cNvSpPr>
              <a:spLocks noChangeShapeType="1"/>
            </p:cNvSpPr>
            <p:nvPr/>
          </p:nvSpPr>
          <p:spPr bwMode="auto">
            <a:xfrm>
              <a:off x="1952" y="2025"/>
              <a:ext cx="336"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0" name="Line 20"/>
            <p:cNvSpPr>
              <a:spLocks noChangeShapeType="1"/>
            </p:cNvSpPr>
            <p:nvPr/>
          </p:nvSpPr>
          <p:spPr bwMode="auto">
            <a:xfrm>
              <a:off x="1952" y="2501"/>
              <a:ext cx="336" cy="1"/>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1" name="Line 21"/>
            <p:cNvSpPr>
              <a:spLocks noChangeShapeType="1"/>
            </p:cNvSpPr>
            <p:nvPr/>
          </p:nvSpPr>
          <p:spPr bwMode="auto">
            <a:xfrm flipV="1">
              <a:off x="1414" y="2033"/>
              <a:ext cx="466" cy="23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2" name="Line 22"/>
            <p:cNvSpPr>
              <a:spLocks noChangeShapeType="1"/>
            </p:cNvSpPr>
            <p:nvPr/>
          </p:nvSpPr>
          <p:spPr bwMode="auto">
            <a:xfrm>
              <a:off x="1388" y="2256"/>
              <a:ext cx="484" cy="237"/>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3" name="Line 23"/>
            <p:cNvSpPr>
              <a:spLocks noChangeShapeType="1"/>
            </p:cNvSpPr>
            <p:nvPr/>
          </p:nvSpPr>
          <p:spPr bwMode="auto">
            <a:xfrm flipV="1">
              <a:off x="2280" y="2059"/>
              <a:ext cx="472" cy="20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4" name="Line 24"/>
            <p:cNvSpPr>
              <a:spLocks noChangeShapeType="1"/>
            </p:cNvSpPr>
            <p:nvPr/>
          </p:nvSpPr>
          <p:spPr bwMode="auto">
            <a:xfrm flipV="1">
              <a:off x="2288" y="1817"/>
              <a:ext cx="488" cy="208"/>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5" name="Line 25"/>
            <p:cNvSpPr>
              <a:spLocks noChangeShapeType="1"/>
            </p:cNvSpPr>
            <p:nvPr/>
          </p:nvSpPr>
          <p:spPr bwMode="auto">
            <a:xfrm flipV="1">
              <a:off x="2280" y="2310"/>
              <a:ext cx="488" cy="189"/>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6" name="Line 26"/>
            <p:cNvSpPr>
              <a:spLocks noChangeShapeType="1"/>
            </p:cNvSpPr>
            <p:nvPr/>
          </p:nvSpPr>
          <p:spPr bwMode="auto">
            <a:xfrm>
              <a:off x="2864" y="1800"/>
              <a:ext cx="1232"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7" name="Line 27"/>
            <p:cNvSpPr>
              <a:spLocks noChangeShapeType="1"/>
            </p:cNvSpPr>
            <p:nvPr/>
          </p:nvSpPr>
          <p:spPr bwMode="auto">
            <a:xfrm flipV="1">
              <a:off x="2896" y="1800"/>
              <a:ext cx="1184" cy="251"/>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8" name="Line 28"/>
            <p:cNvSpPr>
              <a:spLocks noChangeShapeType="1"/>
            </p:cNvSpPr>
            <p:nvPr/>
          </p:nvSpPr>
          <p:spPr bwMode="auto">
            <a:xfrm flipV="1">
              <a:off x="2912" y="1808"/>
              <a:ext cx="1160" cy="46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99" name="Line 29"/>
            <p:cNvSpPr>
              <a:spLocks noChangeShapeType="1"/>
            </p:cNvSpPr>
            <p:nvPr/>
          </p:nvSpPr>
          <p:spPr bwMode="auto">
            <a:xfrm>
              <a:off x="2280" y="2007"/>
              <a:ext cx="0" cy="52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0" name="Line 30"/>
            <p:cNvSpPr>
              <a:spLocks noChangeShapeType="1"/>
            </p:cNvSpPr>
            <p:nvPr/>
          </p:nvSpPr>
          <p:spPr bwMode="auto">
            <a:xfrm>
              <a:off x="2280" y="2034"/>
              <a:ext cx="392" cy="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1" name="Arc 31"/>
            <p:cNvSpPr/>
            <p:nvPr/>
          </p:nvSpPr>
          <p:spPr bwMode="auto">
            <a:xfrm>
              <a:off x="2490" y="1939"/>
              <a:ext cx="32" cy="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2" name="Arc 32"/>
            <p:cNvSpPr/>
            <p:nvPr/>
          </p:nvSpPr>
          <p:spPr bwMode="auto">
            <a:xfrm>
              <a:off x="3264" y="2091"/>
              <a:ext cx="96" cy="1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3" name="Rectangle 33"/>
            <p:cNvSpPr>
              <a:spLocks noChangeArrowheads="1"/>
            </p:cNvSpPr>
            <p:nvPr/>
          </p:nvSpPr>
          <p:spPr bwMode="auto">
            <a:xfrm>
              <a:off x="1356" y="1968"/>
              <a:ext cx="19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FF"/>
                  </a:solidFill>
                  <a:latin typeface="Times New Roman" panose="02020603050405020304" pitchFamily="18" charset="0"/>
                </a:rPr>
                <a:t>S</a:t>
              </a:r>
              <a:endParaRPr kumimoji="1" lang="en-US" altLang="zh-CN" sz="2400" b="1">
                <a:latin typeface="Times New Roman" panose="02020603050405020304" pitchFamily="18" charset="0"/>
              </a:endParaRPr>
            </a:p>
          </p:txBody>
        </p:sp>
        <p:sp>
          <p:nvSpPr>
            <p:cNvPr id="15404" name="Line 34"/>
            <p:cNvSpPr>
              <a:spLocks noChangeShapeType="1"/>
            </p:cNvSpPr>
            <p:nvPr/>
          </p:nvSpPr>
          <p:spPr bwMode="auto">
            <a:xfrm>
              <a:off x="2824" y="2856"/>
              <a:ext cx="0" cy="113"/>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5" name="Line 35"/>
            <p:cNvSpPr>
              <a:spLocks noChangeShapeType="1"/>
            </p:cNvSpPr>
            <p:nvPr/>
          </p:nvSpPr>
          <p:spPr bwMode="auto">
            <a:xfrm>
              <a:off x="2824" y="2916"/>
              <a:ext cx="1272" cy="1"/>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06" name="Rectangle 36"/>
            <p:cNvSpPr>
              <a:spLocks noChangeArrowheads="1"/>
            </p:cNvSpPr>
            <p:nvPr/>
          </p:nvSpPr>
          <p:spPr bwMode="auto">
            <a:xfrm>
              <a:off x="3394" y="2903"/>
              <a:ext cx="296"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0000"/>
                  </a:solidFill>
                  <a:latin typeface="Times New Roman" panose="02020603050405020304" pitchFamily="18" charset="0"/>
                </a:rPr>
                <a:t> </a:t>
              </a:r>
              <a:r>
                <a:rPr kumimoji="1" lang="en-US" altLang="zh-CN" sz="2400" b="1" i="1">
                  <a:solidFill>
                    <a:srgbClr val="000000"/>
                  </a:solidFill>
                  <a:latin typeface="Times New Roman" panose="02020603050405020304" pitchFamily="18" charset="0"/>
                </a:rPr>
                <a:t>f</a:t>
              </a:r>
              <a:endParaRPr kumimoji="1" lang="en-US" altLang="zh-CN" sz="2400" b="1">
                <a:solidFill>
                  <a:srgbClr val="000000"/>
                </a:solidFill>
                <a:latin typeface="Times New Roman" panose="02020603050405020304" pitchFamily="18" charset="0"/>
              </a:endParaRPr>
            </a:p>
          </p:txBody>
        </p:sp>
        <p:sp>
          <p:nvSpPr>
            <p:cNvPr id="15407" name="Rectangle 37"/>
            <p:cNvSpPr>
              <a:spLocks noChangeArrowheads="1"/>
            </p:cNvSpPr>
            <p:nvPr/>
          </p:nvSpPr>
          <p:spPr bwMode="auto">
            <a:xfrm>
              <a:off x="1530" y="2671"/>
              <a:ext cx="24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 f</a:t>
              </a:r>
              <a:r>
                <a:rPr kumimoji="1" lang="en-US" altLang="zh-CN" sz="2400" b="1">
                  <a:solidFill>
                    <a:srgbClr val="000000"/>
                  </a:solidFill>
                  <a:latin typeface="Times New Roman" panose="02020603050405020304" pitchFamily="18" charset="0"/>
                </a:rPr>
                <a:t> </a:t>
              </a:r>
              <a:r>
                <a:rPr kumimoji="1" lang="en-US" altLang="zh-CN" sz="2400" b="1">
                  <a:solidFill>
                    <a:srgbClr val="000000"/>
                  </a:solidFill>
                  <a:latin typeface="Times New Roman" panose="02020603050405020304" pitchFamily="18" charset="0"/>
                  <a:sym typeface="Symbol" panose="05050102010706020507" pitchFamily="18" charset="2"/>
                </a:rPr>
                <a:t></a:t>
              </a:r>
              <a:endParaRPr kumimoji="1" lang="en-US" altLang="zh-CN" sz="2400" b="1">
                <a:solidFill>
                  <a:srgbClr val="000000"/>
                </a:solidFill>
                <a:latin typeface="Times New Roman" panose="02020603050405020304" pitchFamily="18" charset="0"/>
              </a:endParaRPr>
            </a:p>
          </p:txBody>
        </p:sp>
        <p:sp>
          <p:nvSpPr>
            <p:cNvPr id="15408" name="Rectangle 38"/>
            <p:cNvSpPr>
              <a:spLocks noChangeArrowheads="1"/>
            </p:cNvSpPr>
            <p:nvPr/>
          </p:nvSpPr>
          <p:spPr bwMode="auto">
            <a:xfrm>
              <a:off x="2060" y="2043"/>
              <a:ext cx="14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0000"/>
                  </a:solidFill>
                  <a:latin typeface="Times New Roman" panose="02020603050405020304" pitchFamily="18" charset="0"/>
                </a:rPr>
                <a:t>a</a:t>
              </a:r>
              <a:endParaRPr kumimoji="1" lang="en-US" altLang="zh-CN" sz="2400" b="1">
                <a:solidFill>
                  <a:srgbClr val="000000"/>
                </a:solidFill>
                <a:latin typeface="Times New Roman" panose="02020603050405020304" pitchFamily="18" charset="0"/>
              </a:endParaRPr>
            </a:p>
          </p:txBody>
        </p:sp>
        <p:sp>
          <p:nvSpPr>
            <p:cNvPr id="15409" name="Rectangle 39"/>
            <p:cNvSpPr>
              <a:spLocks noChangeArrowheads="1"/>
            </p:cNvSpPr>
            <p:nvPr/>
          </p:nvSpPr>
          <p:spPr bwMode="auto">
            <a:xfrm>
              <a:off x="3380" y="2016"/>
              <a:ext cx="168"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8000"/>
                  </a:solidFill>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15410" name="Rectangle 40"/>
            <p:cNvSpPr>
              <a:spLocks noChangeArrowheads="1"/>
            </p:cNvSpPr>
            <p:nvPr/>
          </p:nvSpPr>
          <p:spPr bwMode="auto">
            <a:xfrm>
              <a:off x="2540" y="1824"/>
              <a:ext cx="144"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8000"/>
                  </a:solidFill>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15411" name="Rectangle 41"/>
            <p:cNvSpPr>
              <a:spLocks noChangeArrowheads="1"/>
            </p:cNvSpPr>
            <p:nvPr/>
          </p:nvSpPr>
          <p:spPr bwMode="auto">
            <a:xfrm>
              <a:off x="1580" y="1680"/>
              <a:ext cx="600"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000" b="1">
                  <a:solidFill>
                    <a:srgbClr val="000066"/>
                  </a:solidFill>
                  <a:latin typeface="楷体_GB2312" pitchFamily="49" charset="-122"/>
                  <a:ea typeface="楷体_GB2312" pitchFamily="49" charset="-122"/>
                </a:rPr>
                <a:t>透镜</a:t>
              </a:r>
              <a:r>
                <a:rPr kumimoji="1" lang="en-US" altLang="zh-CN" sz="2000" b="1">
                  <a:solidFill>
                    <a:srgbClr val="000066"/>
                  </a:solidFill>
                  <a:latin typeface="楷体_GB2312" pitchFamily="49" charset="-122"/>
                  <a:ea typeface="楷体_GB2312" pitchFamily="49" charset="-122"/>
                </a:rPr>
                <a:t>L</a:t>
              </a:r>
              <a:r>
                <a:rPr kumimoji="1" lang="en-US" altLang="zh-CN" sz="2000" b="1">
                  <a:solidFill>
                    <a:srgbClr val="000066"/>
                  </a:solidFill>
                  <a:latin typeface="楷体_GB2312" pitchFamily="49" charset="-122"/>
                  <a:ea typeface="楷体_GB2312" pitchFamily="49" charset="-122"/>
                  <a:sym typeface="Symbol" panose="05050102010706020507" pitchFamily="18" charset="2"/>
                </a:rPr>
                <a:t></a:t>
              </a:r>
              <a:endParaRPr kumimoji="1" lang="en-US" altLang="zh-CN" sz="2000" b="1">
                <a:solidFill>
                  <a:srgbClr val="000066"/>
                </a:solidFill>
                <a:latin typeface="楷体_GB2312" pitchFamily="49" charset="-122"/>
                <a:ea typeface="楷体_GB2312" pitchFamily="49" charset="-122"/>
              </a:endParaRPr>
            </a:p>
          </p:txBody>
        </p:sp>
        <p:sp>
          <p:nvSpPr>
            <p:cNvPr id="15412" name="Rectangle 42"/>
            <p:cNvSpPr>
              <a:spLocks noChangeArrowheads="1"/>
            </p:cNvSpPr>
            <p:nvPr/>
          </p:nvSpPr>
          <p:spPr bwMode="auto">
            <a:xfrm>
              <a:off x="2736" y="1392"/>
              <a:ext cx="67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000" b="1">
                  <a:solidFill>
                    <a:srgbClr val="000066"/>
                  </a:solidFill>
                  <a:latin typeface="楷体_GB2312" pitchFamily="49" charset="-122"/>
                  <a:ea typeface="楷体_GB2312" pitchFamily="49" charset="-122"/>
                </a:rPr>
                <a:t>透镜</a:t>
              </a:r>
              <a:r>
                <a:rPr kumimoji="1" lang="en-US" altLang="zh-CN" sz="2000" b="1">
                  <a:solidFill>
                    <a:srgbClr val="000066"/>
                  </a:solidFill>
                  <a:latin typeface="楷体_GB2312" pitchFamily="49" charset="-122"/>
                  <a:ea typeface="楷体_GB2312" pitchFamily="49" charset="-122"/>
                </a:rPr>
                <a:t>L</a:t>
              </a:r>
              <a:endParaRPr kumimoji="1" lang="en-US" altLang="zh-CN" sz="2000" b="1">
                <a:solidFill>
                  <a:srgbClr val="000066"/>
                </a:solidFill>
                <a:latin typeface="楷体_GB2312" pitchFamily="49" charset="-122"/>
                <a:ea typeface="楷体_GB2312" pitchFamily="49" charset="-122"/>
              </a:endParaRPr>
            </a:p>
          </p:txBody>
        </p:sp>
        <p:sp>
          <p:nvSpPr>
            <p:cNvPr id="15413" name="Rectangle 43"/>
            <p:cNvSpPr>
              <a:spLocks noChangeArrowheads="1"/>
            </p:cNvSpPr>
            <p:nvPr/>
          </p:nvSpPr>
          <p:spPr bwMode="auto">
            <a:xfrm>
              <a:off x="4052" y="1584"/>
              <a:ext cx="26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4000" b="1">
                  <a:solidFill>
                    <a:srgbClr val="800080"/>
                  </a:solidFill>
                  <a:latin typeface="Times New Roman" panose="02020603050405020304" pitchFamily="18" charset="0"/>
                </a:rPr>
                <a:t>·</a:t>
              </a:r>
              <a:endParaRPr kumimoji="1" lang="en-US" altLang="zh-CN" sz="2400" b="1">
                <a:latin typeface="Times New Roman" panose="02020603050405020304" pitchFamily="18" charset="0"/>
              </a:endParaRPr>
            </a:p>
          </p:txBody>
        </p:sp>
        <p:sp>
          <p:nvSpPr>
            <p:cNvPr id="15414" name="Rectangle 44"/>
            <p:cNvSpPr>
              <a:spLocks noChangeArrowheads="1"/>
            </p:cNvSpPr>
            <p:nvPr/>
          </p:nvSpPr>
          <p:spPr bwMode="auto">
            <a:xfrm>
              <a:off x="4142" y="1669"/>
              <a:ext cx="192"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p</a:t>
              </a:r>
              <a:endParaRPr kumimoji="1" lang="en-US" altLang="zh-CN" sz="2400" b="1">
                <a:solidFill>
                  <a:srgbClr val="000000"/>
                </a:solidFill>
                <a:latin typeface="Times New Roman" panose="02020603050405020304" pitchFamily="18" charset="0"/>
              </a:endParaRPr>
            </a:p>
          </p:txBody>
        </p:sp>
        <p:sp>
          <p:nvSpPr>
            <p:cNvPr id="15415" name="Rectangle 45"/>
            <p:cNvSpPr>
              <a:spLocks noChangeArrowheads="1"/>
            </p:cNvSpPr>
            <p:nvPr/>
          </p:nvSpPr>
          <p:spPr bwMode="auto">
            <a:xfrm>
              <a:off x="2312" y="2493"/>
              <a:ext cx="1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B</a:t>
              </a:r>
              <a:endParaRPr kumimoji="1" lang="en-US" altLang="zh-CN" sz="2400" b="1">
                <a:solidFill>
                  <a:srgbClr val="000000"/>
                </a:solidFill>
                <a:latin typeface="Times New Roman" panose="02020603050405020304" pitchFamily="18" charset="0"/>
              </a:endParaRPr>
            </a:p>
          </p:txBody>
        </p:sp>
        <p:sp>
          <p:nvSpPr>
            <p:cNvPr id="15416" name="Rectangle 46"/>
            <p:cNvSpPr>
              <a:spLocks noChangeArrowheads="1"/>
            </p:cNvSpPr>
            <p:nvPr/>
          </p:nvSpPr>
          <p:spPr bwMode="auto">
            <a:xfrm>
              <a:off x="2312" y="1825"/>
              <a:ext cx="15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A</a:t>
              </a:r>
              <a:endParaRPr kumimoji="1" lang="en-US" altLang="zh-CN" sz="2400" b="1">
                <a:solidFill>
                  <a:srgbClr val="000000"/>
                </a:solidFill>
                <a:latin typeface="Times New Roman" panose="02020603050405020304" pitchFamily="18" charset="0"/>
              </a:endParaRPr>
            </a:p>
          </p:txBody>
        </p:sp>
        <p:sp>
          <p:nvSpPr>
            <p:cNvPr id="15417" name="Line 47"/>
            <p:cNvSpPr>
              <a:spLocks noChangeShapeType="1"/>
            </p:cNvSpPr>
            <p:nvPr/>
          </p:nvSpPr>
          <p:spPr bwMode="auto">
            <a:xfrm>
              <a:off x="1872" y="2025"/>
              <a:ext cx="64" cy="0"/>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18" name="Line 48"/>
            <p:cNvSpPr>
              <a:spLocks noChangeShapeType="1"/>
            </p:cNvSpPr>
            <p:nvPr/>
          </p:nvSpPr>
          <p:spPr bwMode="auto">
            <a:xfrm>
              <a:off x="1880" y="2484"/>
              <a:ext cx="64" cy="9"/>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19" name="Line 49"/>
            <p:cNvSpPr>
              <a:spLocks noChangeShapeType="1"/>
            </p:cNvSpPr>
            <p:nvPr/>
          </p:nvSpPr>
          <p:spPr bwMode="auto">
            <a:xfrm flipV="1">
              <a:off x="2752" y="2276"/>
              <a:ext cx="152" cy="44"/>
            </a:xfrm>
            <a:prstGeom prst="line">
              <a:avLst/>
            </a:prstGeom>
            <a:noFill/>
            <a:ln w="254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0" name="Line 50"/>
            <p:cNvSpPr>
              <a:spLocks noChangeShapeType="1"/>
            </p:cNvSpPr>
            <p:nvPr/>
          </p:nvSpPr>
          <p:spPr bwMode="auto">
            <a:xfrm flipV="1">
              <a:off x="2760" y="2051"/>
              <a:ext cx="128" cy="1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1" name="Line 51"/>
            <p:cNvSpPr>
              <a:spLocks noChangeShapeType="1"/>
            </p:cNvSpPr>
            <p:nvPr/>
          </p:nvSpPr>
          <p:spPr bwMode="auto">
            <a:xfrm flipV="1">
              <a:off x="2780" y="1800"/>
              <a:ext cx="92" cy="22"/>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2" name="Rectangle 52"/>
            <p:cNvSpPr>
              <a:spLocks noChangeArrowheads="1"/>
            </p:cNvSpPr>
            <p:nvPr/>
          </p:nvSpPr>
          <p:spPr bwMode="auto">
            <a:xfrm>
              <a:off x="1964" y="1344"/>
              <a:ext cx="62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000" b="1">
                  <a:solidFill>
                    <a:srgbClr val="000066"/>
                  </a:solidFill>
                  <a:latin typeface="Times New Roman" panose="02020603050405020304" pitchFamily="18" charset="0"/>
                  <a:ea typeface="楷体_GB2312" pitchFamily="49" charset="-122"/>
                </a:rPr>
                <a:t>缝平面</a:t>
              </a:r>
              <a:endParaRPr kumimoji="1" lang="zh-CN" altLang="en-US" sz="2000" b="1">
                <a:solidFill>
                  <a:srgbClr val="000066"/>
                </a:solidFill>
                <a:latin typeface="Times New Roman" panose="02020603050405020304" pitchFamily="18" charset="0"/>
                <a:ea typeface="楷体_GB2312" pitchFamily="49" charset="-122"/>
              </a:endParaRPr>
            </a:p>
          </p:txBody>
        </p:sp>
        <p:sp>
          <p:nvSpPr>
            <p:cNvPr id="15423" name="Rectangle 53"/>
            <p:cNvSpPr>
              <a:spLocks noChangeArrowheads="1"/>
            </p:cNvSpPr>
            <p:nvPr/>
          </p:nvSpPr>
          <p:spPr bwMode="auto">
            <a:xfrm>
              <a:off x="3788" y="1200"/>
              <a:ext cx="62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000" b="1">
                  <a:solidFill>
                    <a:srgbClr val="000066"/>
                  </a:solidFill>
                  <a:latin typeface="Times New Roman" panose="02020603050405020304" pitchFamily="18" charset="0"/>
                  <a:ea typeface="楷体_GB2312" pitchFamily="49" charset="-122"/>
                </a:rPr>
                <a:t>观察屏</a:t>
              </a:r>
              <a:endParaRPr kumimoji="1" lang="zh-CN" altLang="en-US" sz="2000" b="1">
                <a:solidFill>
                  <a:srgbClr val="000066"/>
                </a:solidFill>
                <a:latin typeface="Times New Roman" panose="02020603050405020304" pitchFamily="18" charset="0"/>
                <a:ea typeface="楷体_GB2312" pitchFamily="49" charset="-122"/>
              </a:endParaRPr>
            </a:p>
          </p:txBody>
        </p:sp>
        <p:sp>
          <p:nvSpPr>
            <p:cNvPr id="15424" name="Line 54"/>
            <p:cNvSpPr>
              <a:spLocks noChangeShapeType="1"/>
            </p:cNvSpPr>
            <p:nvPr/>
          </p:nvSpPr>
          <p:spPr bwMode="auto">
            <a:xfrm>
              <a:off x="3426" y="1794"/>
              <a:ext cx="78"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5" name="Line 55"/>
            <p:cNvSpPr>
              <a:spLocks noChangeShapeType="1"/>
            </p:cNvSpPr>
            <p:nvPr/>
          </p:nvSpPr>
          <p:spPr bwMode="auto">
            <a:xfrm flipV="1">
              <a:off x="3438" y="1911"/>
              <a:ext cx="78" cy="26"/>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6" name="Line 56"/>
            <p:cNvSpPr>
              <a:spLocks noChangeShapeType="1"/>
            </p:cNvSpPr>
            <p:nvPr/>
          </p:nvSpPr>
          <p:spPr bwMode="auto">
            <a:xfrm flipV="1">
              <a:off x="3456" y="2028"/>
              <a:ext cx="66" cy="26"/>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7" name="Text Box 57"/>
            <p:cNvSpPr txBox="1">
              <a:spLocks noChangeArrowheads="1"/>
            </p:cNvSpPr>
            <p:nvPr/>
          </p:nvSpPr>
          <p:spPr bwMode="auto">
            <a:xfrm>
              <a:off x="4074" y="2236"/>
              <a:ext cx="19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400" b="1" baseline="-25000">
                <a:solidFill>
                  <a:srgbClr val="000000"/>
                </a:solidFill>
                <a:latin typeface="Times New Roman" panose="02020603050405020304" pitchFamily="18" charset="0"/>
              </a:endParaRPr>
            </a:p>
          </p:txBody>
        </p:sp>
        <p:sp>
          <p:nvSpPr>
            <p:cNvPr id="15428" name="Line 58"/>
            <p:cNvSpPr>
              <a:spLocks noChangeShapeType="1"/>
            </p:cNvSpPr>
            <p:nvPr/>
          </p:nvSpPr>
          <p:spPr bwMode="auto">
            <a:xfrm>
              <a:off x="2280" y="2034"/>
              <a:ext cx="156" cy="41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29" name="Line 59"/>
            <p:cNvSpPr>
              <a:spLocks noChangeShapeType="1"/>
            </p:cNvSpPr>
            <p:nvPr/>
          </p:nvSpPr>
          <p:spPr bwMode="auto">
            <a:xfrm flipV="1">
              <a:off x="2298" y="2457"/>
              <a:ext cx="138" cy="52"/>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30" name="Text Box 60"/>
            <p:cNvSpPr txBox="1">
              <a:spLocks noChangeArrowheads="1"/>
            </p:cNvSpPr>
            <p:nvPr/>
          </p:nvSpPr>
          <p:spPr bwMode="auto">
            <a:xfrm>
              <a:off x="2466" y="2483"/>
              <a:ext cx="29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FF0000"/>
                  </a:solidFill>
                  <a:latin typeface="宋体" panose="02010600030101010101" pitchFamily="2" charset="-122"/>
                </a:rPr>
                <a:t>δ</a:t>
              </a:r>
              <a:endParaRPr kumimoji="1" lang="en-US" altLang="zh-CN" sz="2400" b="1">
                <a:solidFill>
                  <a:srgbClr val="FF0000"/>
                </a:solidFill>
                <a:latin typeface="Times New Roman" panose="02020603050405020304" pitchFamily="18" charset="0"/>
              </a:endParaRPr>
            </a:p>
          </p:txBody>
        </p:sp>
        <p:sp>
          <p:nvSpPr>
            <p:cNvPr id="15431" name="Line 61"/>
            <p:cNvSpPr>
              <a:spLocks noChangeShapeType="1"/>
            </p:cNvSpPr>
            <p:nvPr/>
          </p:nvSpPr>
          <p:spPr bwMode="auto">
            <a:xfrm>
              <a:off x="2376" y="2483"/>
              <a:ext cx="174" cy="9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32" name="Oval 62"/>
            <p:cNvSpPr>
              <a:spLocks noChangeArrowheads="1"/>
            </p:cNvSpPr>
            <p:nvPr/>
          </p:nvSpPr>
          <p:spPr bwMode="auto">
            <a:xfrm>
              <a:off x="2736" y="1584"/>
              <a:ext cx="144" cy="1248"/>
            </a:xfrm>
            <a:prstGeom prst="ellipse">
              <a:avLst/>
            </a:prstGeom>
            <a:solidFill>
              <a:srgbClr val="FF9966"/>
            </a:solidFill>
            <a:ln w="952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5433" name="Oval 63"/>
            <p:cNvSpPr>
              <a:spLocks noChangeArrowheads="1"/>
            </p:cNvSpPr>
            <p:nvPr/>
          </p:nvSpPr>
          <p:spPr bwMode="auto">
            <a:xfrm>
              <a:off x="1849" y="1920"/>
              <a:ext cx="96" cy="672"/>
            </a:xfrm>
            <a:prstGeom prst="ellipse">
              <a:avLst/>
            </a:prstGeom>
            <a:solidFill>
              <a:srgbClr val="FF9966"/>
            </a:solidFill>
            <a:ln w="9525">
              <a:solidFill>
                <a:srgbClr val="CC33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15364" name="Text Box 64"/>
          <p:cNvSpPr txBox="1">
            <a:spLocks noChangeArrowheads="1"/>
          </p:cNvSpPr>
          <p:nvPr/>
        </p:nvSpPr>
        <p:spPr bwMode="auto">
          <a:xfrm>
            <a:off x="609600" y="83820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a:t>
            </a: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）实验光路图</a:t>
            </a:r>
            <a:endParaRPr lang="zh-CN" altLang="en-US" sz="2800" b="1">
              <a:solidFill>
                <a:srgbClr val="000000"/>
              </a:solidFill>
              <a:latin typeface="宋体" panose="02010600030101010101" pitchFamily="2" charset="-122"/>
            </a:endParaRPr>
          </a:p>
        </p:txBody>
      </p:sp>
      <p:graphicFrame>
        <p:nvGraphicFramePr>
          <p:cNvPr id="15365" name="Object 66"/>
          <p:cNvGraphicFramePr>
            <a:graphicFrameLocks noChangeAspect="1"/>
          </p:cNvGraphicFramePr>
          <p:nvPr/>
        </p:nvGraphicFramePr>
        <p:xfrm>
          <a:off x="2743200" y="5867400"/>
          <a:ext cx="1828800" cy="309563"/>
        </p:xfrm>
        <a:graphic>
          <a:graphicData uri="http://schemas.openxmlformats.org/presentationml/2006/ole">
            <mc:AlternateContent xmlns:mc="http://schemas.openxmlformats.org/markup-compatibility/2006">
              <mc:Choice xmlns:v="urn:schemas-microsoft-com:vml" Requires="v">
                <p:oleObj spid="_x0000_s15437" name="公式" r:id="rId1" imgW="1609725" imgH="193040" progId="Equation.3">
                  <p:embed/>
                </p:oleObj>
              </mc:Choice>
              <mc:Fallback>
                <p:oleObj name="公式" r:id="rId1" imgW="1609725" imgH="193040" progId="Equation.3">
                  <p:embed/>
                  <p:pic>
                    <p:nvPicPr>
                      <p:cNvPr id="0" name="Object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5867400"/>
                        <a:ext cx="1828800"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6" name="Text Box 67"/>
          <p:cNvSpPr txBox="1">
            <a:spLocks noChangeArrowheads="1"/>
          </p:cNvSpPr>
          <p:nvPr/>
        </p:nvSpPr>
        <p:spPr bwMode="auto">
          <a:xfrm>
            <a:off x="4876800" y="5715000"/>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rgbClr val="0000FF"/>
                </a:solidFill>
                <a:latin typeface="宋体" panose="02010600030101010101" pitchFamily="2" charset="-122"/>
              </a:rPr>
              <a:t>—— </a:t>
            </a:r>
            <a:r>
              <a:rPr kumimoji="1" lang="zh-CN" altLang="en-US" sz="2800" b="1">
                <a:solidFill>
                  <a:srgbClr val="0000FF"/>
                </a:solidFill>
                <a:latin typeface="宋体" panose="02010600030101010101" pitchFamily="2" charset="-122"/>
              </a:rPr>
              <a:t>中央明纹</a:t>
            </a:r>
            <a:r>
              <a:rPr kumimoji="1" lang="en-US" altLang="zh-CN" sz="2800" b="1">
                <a:solidFill>
                  <a:srgbClr val="0000FF"/>
                </a:solidFill>
                <a:latin typeface="宋体" panose="02010600030101010101" pitchFamily="2" charset="-122"/>
              </a:rPr>
              <a:t>(</a:t>
            </a:r>
            <a:r>
              <a:rPr kumimoji="1" lang="zh-CN" altLang="en-US" sz="2800" b="1">
                <a:solidFill>
                  <a:srgbClr val="0000FF"/>
                </a:solidFill>
                <a:latin typeface="宋体" panose="02010600030101010101" pitchFamily="2" charset="-122"/>
              </a:rPr>
              <a:t>中心</a:t>
            </a:r>
            <a:r>
              <a:rPr kumimoji="1" lang="en-US" altLang="zh-CN" sz="2800" b="1">
                <a:solidFill>
                  <a:srgbClr val="0000FF"/>
                </a:solidFill>
                <a:latin typeface="宋体" panose="02010600030101010101" pitchFamily="2" charset="-122"/>
              </a:rPr>
              <a:t>P</a:t>
            </a:r>
            <a:r>
              <a:rPr kumimoji="1" lang="en-US" altLang="zh-CN" sz="2800" b="1" baseline="-25000">
                <a:solidFill>
                  <a:srgbClr val="0000FF"/>
                </a:solidFill>
                <a:latin typeface="宋体" panose="02010600030101010101" pitchFamily="2" charset="-122"/>
              </a:rPr>
              <a:t>0</a:t>
            </a:r>
            <a:r>
              <a:rPr kumimoji="1" lang="en-US" altLang="zh-CN" sz="2800" b="1">
                <a:solidFill>
                  <a:srgbClr val="0000FF"/>
                </a:solidFill>
                <a:latin typeface="宋体" panose="02010600030101010101" pitchFamily="2" charset="-122"/>
              </a:rPr>
              <a:t>)</a:t>
            </a:r>
            <a:endParaRPr kumimoji="1" lang="en-US" altLang="zh-CN" sz="2800" b="1">
              <a:solidFill>
                <a:srgbClr val="0000FF"/>
              </a:solidFill>
              <a:latin typeface="宋体" panose="02010600030101010101" pitchFamily="2" charset="-122"/>
            </a:endParaRPr>
          </a:p>
        </p:txBody>
      </p:sp>
      <p:sp>
        <p:nvSpPr>
          <p:cNvPr id="15367" name="Text Box 68"/>
          <p:cNvSpPr txBox="1">
            <a:spLocks noChangeArrowheads="1"/>
          </p:cNvSpPr>
          <p:nvPr/>
        </p:nvSpPr>
        <p:spPr bwMode="auto">
          <a:xfrm>
            <a:off x="533400" y="5029200"/>
            <a:ext cx="83058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rgbClr val="0000FF"/>
              </a:buClr>
              <a:buFont typeface="Wingdings" panose="05000000000000000000" pitchFamily="2" charset="2"/>
              <a:buNone/>
            </a:pPr>
            <a:r>
              <a:rPr kumimoji="1" lang="zh-CN" altLang="en-US" sz="2800" b="1">
                <a:solidFill>
                  <a:srgbClr val="000000"/>
                </a:solidFill>
                <a:latin typeface="宋体" panose="02010600030101010101" pitchFamily="2" charset="-122"/>
              </a:rPr>
              <a:t>可由图示的几何关系得到： </a:t>
            </a:r>
            <a:endParaRPr kumimoji="1" lang="zh-CN" altLang="en-US" sz="2800" b="1">
              <a:solidFill>
                <a:srgbClr val="000000"/>
              </a:solidFill>
              <a:latin typeface="宋体" panose="02010600030101010101" pitchFamily="2" charset="-122"/>
            </a:endParaRPr>
          </a:p>
        </p:txBody>
      </p:sp>
      <p:sp>
        <p:nvSpPr>
          <p:cNvPr id="15368" name="Text Box 79"/>
          <p:cNvSpPr txBox="1">
            <a:spLocks noChangeArrowheads="1"/>
          </p:cNvSpPr>
          <p:nvPr/>
        </p:nvSpPr>
        <p:spPr bwMode="auto">
          <a:xfrm>
            <a:off x="457200" y="4038600"/>
            <a:ext cx="3221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宋体" panose="02010600030101010101" pitchFamily="2" charset="-122"/>
              </a:rPr>
              <a:t>（</a:t>
            </a:r>
            <a:r>
              <a:rPr lang="en-US" altLang="zh-CN" sz="2800" b="1">
                <a:latin typeface="宋体" panose="02010600030101010101" pitchFamily="2" charset="-122"/>
              </a:rPr>
              <a:t>2</a:t>
            </a:r>
            <a:r>
              <a:rPr lang="zh-CN" altLang="en-US" sz="2800" b="1">
                <a:latin typeface="宋体" panose="02010600030101010101" pitchFamily="2" charset="-122"/>
              </a:rPr>
              <a:t>）最大的光程差</a:t>
            </a:r>
            <a:endParaRPr lang="zh-CN" altLang="en-US" sz="2800" b="1">
              <a:latin typeface="宋体" panose="02010600030101010101" pitchFamily="2" charset="-122"/>
            </a:endParaRPr>
          </a:p>
        </p:txBody>
      </p:sp>
      <p:grpSp>
        <p:nvGrpSpPr>
          <p:cNvPr id="15369" name="Group 80"/>
          <p:cNvGrpSpPr/>
          <p:nvPr/>
        </p:nvGrpSpPr>
        <p:grpSpPr bwMode="auto">
          <a:xfrm>
            <a:off x="5105400" y="1600200"/>
            <a:ext cx="2971800" cy="3051175"/>
            <a:chOff x="144" y="2112"/>
            <a:chExt cx="1728" cy="1778"/>
          </a:xfrm>
        </p:grpSpPr>
        <p:pic>
          <p:nvPicPr>
            <p:cNvPr id="15376" name="Picture 81" descr="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112"/>
              <a:ext cx="1728" cy="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77" name="Object 82"/>
            <p:cNvGraphicFramePr>
              <a:graphicFrameLocks noChangeAspect="1"/>
            </p:cNvGraphicFramePr>
            <p:nvPr/>
          </p:nvGraphicFramePr>
          <p:xfrm>
            <a:off x="576" y="3600"/>
            <a:ext cx="1083" cy="290"/>
          </p:xfrm>
          <a:graphic>
            <a:graphicData uri="http://schemas.openxmlformats.org/presentationml/2006/ole">
              <mc:AlternateContent xmlns:mc="http://schemas.openxmlformats.org/markup-compatibility/2006">
                <mc:Choice xmlns:v="urn:schemas-microsoft-com:vml" Requires="v">
                  <p:oleObj spid="_x0000_s15438" name="公式" r:id="rId4" imgW="457200" imgH="57785" progId="Equation.3">
                    <p:embed/>
                  </p:oleObj>
                </mc:Choice>
                <mc:Fallback>
                  <p:oleObj name="公式" r:id="rId4" imgW="457200" imgH="57785" progId="Equation.3">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3600"/>
                          <a:ext cx="1083" cy="290"/>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70" name="Text Box 83"/>
          <p:cNvSpPr txBox="1">
            <a:spLocks noChangeArrowheads="1"/>
          </p:cNvSpPr>
          <p:nvPr/>
        </p:nvSpPr>
        <p:spPr bwMode="auto">
          <a:xfrm>
            <a:off x="2362200" y="2819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宋体" panose="02010600030101010101" pitchFamily="2" charset="-122"/>
              </a:rPr>
              <a:t>C</a:t>
            </a:r>
            <a:endParaRPr lang="en-US" altLang="zh-CN" sz="2400" b="1">
              <a:latin typeface="宋体" panose="02010600030101010101" pitchFamily="2" charset="-122"/>
            </a:endParaRPr>
          </a:p>
        </p:txBody>
      </p:sp>
      <p:graphicFrame>
        <p:nvGraphicFramePr>
          <p:cNvPr id="15371" name="Object 84"/>
          <p:cNvGraphicFramePr>
            <a:graphicFrameLocks noChangeAspect="1"/>
          </p:cNvGraphicFramePr>
          <p:nvPr/>
        </p:nvGraphicFramePr>
        <p:xfrm>
          <a:off x="4953000" y="5173663"/>
          <a:ext cx="2735263" cy="465137"/>
        </p:xfrm>
        <a:graphic>
          <a:graphicData uri="http://schemas.openxmlformats.org/presentationml/2006/ole">
            <mc:AlternateContent xmlns:mc="http://schemas.openxmlformats.org/markup-compatibility/2006">
              <mc:Choice xmlns:v="urn:schemas-microsoft-com:vml" Requires="v">
                <p:oleObj spid="_x0000_s15439" name="公式" r:id="rId6" imgW="779145" imgH="57785" progId="Equation.3">
                  <p:embed/>
                </p:oleObj>
              </mc:Choice>
              <mc:Fallback>
                <p:oleObj name="公式" r:id="rId6" imgW="779145" imgH="57785" progId="Equation.3">
                  <p:embed/>
                  <p:pic>
                    <p:nvPicPr>
                      <p:cNvPr id="0" name="Object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5173663"/>
                        <a:ext cx="2735263"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2" name="Rectangle 94"/>
          <p:cNvSpPr>
            <a:spLocks noChangeArrowheads="1"/>
          </p:cNvSpPr>
          <p:nvPr/>
        </p:nvSpPr>
        <p:spPr bwMode="auto">
          <a:xfrm>
            <a:off x="2057400" y="2514600"/>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FF3300"/>
                </a:solidFill>
                <a:latin typeface="Times New Roman" panose="02020603050405020304" pitchFamily="18" charset="0"/>
                <a:sym typeface="Symbol" panose="05050102010706020507" pitchFamily="18" charset="2"/>
              </a:rPr>
              <a:t></a:t>
            </a:r>
            <a:endParaRPr kumimoji="1" lang="en-US" altLang="zh-CN" sz="2400" b="1">
              <a:solidFill>
                <a:srgbClr val="FF3300"/>
              </a:solidFill>
              <a:latin typeface="Times New Roman" panose="02020603050405020304" pitchFamily="18" charset="0"/>
              <a:sym typeface="Symbol" panose="05050102010706020507" pitchFamily="18" charset="2"/>
            </a:endParaRPr>
          </a:p>
        </p:txBody>
      </p:sp>
      <p:sp>
        <p:nvSpPr>
          <p:cNvPr id="15373" name="Rectangle 95"/>
          <p:cNvSpPr>
            <a:spLocks noChangeArrowheads="1"/>
          </p:cNvSpPr>
          <p:nvPr/>
        </p:nvSpPr>
        <p:spPr bwMode="auto">
          <a:xfrm>
            <a:off x="838200" y="4648200"/>
            <a:ext cx="7459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rPr>
              <a:t>单缝的两条边缘光束 </a:t>
            </a:r>
            <a:r>
              <a:rPr kumimoji="1" lang="en-US" altLang="zh-CN" sz="2800" b="1" i="1">
                <a:solidFill>
                  <a:srgbClr val="000000"/>
                </a:solidFill>
                <a:latin typeface="Times New Roman" panose="02020603050405020304" pitchFamily="18" charset="0"/>
              </a:rPr>
              <a:t>A</a:t>
            </a:r>
            <a:r>
              <a:rPr kumimoji="1" lang="en-US" altLang="zh-CN" sz="2800" b="1">
                <a:solidFill>
                  <a:srgbClr val="000000"/>
                </a:solidFill>
                <a:latin typeface="Times New Roman" panose="02020603050405020304" pitchFamily="18" charset="0"/>
              </a:rPr>
              <a:t>→</a:t>
            </a:r>
            <a:r>
              <a:rPr kumimoji="1" lang="en-US" altLang="zh-CN" sz="2800" b="1" i="1">
                <a:solidFill>
                  <a:srgbClr val="000000"/>
                </a:solidFill>
                <a:latin typeface="Times New Roman" panose="02020603050405020304" pitchFamily="18" charset="0"/>
              </a:rPr>
              <a:t>P</a:t>
            </a:r>
            <a:r>
              <a:rPr kumimoji="1" lang="en-US" altLang="zh-CN" sz="2800" b="1" i="1">
                <a:solidFill>
                  <a:srgbClr val="000000"/>
                </a:solidFill>
              </a:rPr>
              <a:t> </a:t>
            </a:r>
            <a:r>
              <a:rPr kumimoji="1" lang="zh-CN" altLang="en-US" sz="2800" b="1">
                <a:solidFill>
                  <a:srgbClr val="000000"/>
                </a:solidFill>
              </a:rPr>
              <a:t>和</a:t>
            </a:r>
            <a:r>
              <a:rPr kumimoji="1" lang="en-US" altLang="zh-CN" sz="2800" b="1" i="1">
                <a:solidFill>
                  <a:srgbClr val="000000"/>
                </a:solidFill>
                <a:latin typeface="Times New Roman" panose="02020603050405020304" pitchFamily="18" charset="0"/>
              </a:rPr>
              <a:t>B</a:t>
            </a:r>
            <a:r>
              <a:rPr kumimoji="1" lang="en-US" altLang="zh-CN" sz="2800" b="1">
                <a:solidFill>
                  <a:srgbClr val="000000"/>
                </a:solidFill>
                <a:latin typeface="Times New Roman" panose="02020603050405020304" pitchFamily="18" charset="0"/>
              </a:rPr>
              <a:t>→</a:t>
            </a:r>
            <a:r>
              <a:rPr kumimoji="1" lang="en-US" altLang="zh-CN" sz="2800" b="1" i="1">
                <a:solidFill>
                  <a:srgbClr val="000000"/>
                </a:solidFill>
                <a:latin typeface="Times New Roman" panose="02020603050405020304" pitchFamily="18" charset="0"/>
              </a:rPr>
              <a:t>P</a:t>
            </a:r>
            <a:r>
              <a:rPr kumimoji="1" lang="en-US" altLang="zh-CN" sz="2800" b="1" i="1">
                <a:solidFill>
                  <a:srgbClr val="000000"/>
                </a:solidFill>
              </a:rPr>
              <a:t> </a:t>
            </a:r>
            <a:r>
              <a:rPr kumimoji="1" lang="zh-CN" altLang="en-US" sz="2800" b="1">
                <a:solidFill>
                  <a:srgbClr val="000000"/>
                </a:solidFill>
              </a:rPr>
              <a:t>的光程差，</a:t>
            </a:r>
            <a:endParaRPr kumimoji="1" lang="zh-CN" altLang="en-US" sz="2800" b="1">
              <a:solidFill>
                <a:srgbClr val="000000"/>
              </a:solidFill>
            </a:endParaRPr>
          </a:p>
        </p:txBody>
      </p:sp>
      <p:sp>
        <p:nvSpPr>
          <p:cNvPr id="15374" name="Text Box 96"/>
          <p:cNvSpPr txBox="1">
            <a:spLocks noChangeArrowheads="1"/>
          </p:cNvSpPr>
          <p:nvPr/>
        </p:nvSpPr>
        <p:spPr bwMode="auto">
          <a:xfrm>
            <a:off x="4572000" y="27432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i="1">
                <a:latin typeface="Times New Roman" panose="02020603050405020304" pitchFamily="18" charset="0"/>
              </a:rPr>
              <a:t>P</a:t>
            </a:r>
            <a:r>
              <a:rPr lang="en-US" altLang="zh-CN" sz="2400" i="1" baseline="-25000">
                <a:latin typeface="Times New Roman" panose="02020603050405020304" pitchFamily="18" charset="0"/>
              </a:rPr>
              <a:t>0</a:t>
            </a:r>
            <a:endParaRPr lang="en-US" altLang="zh-CN" sz="2400" i="1" baseline="-25000">
              <a:latin typeface="Times New Roman" panose="02020603050405020304" pitchFamily="18" charset="0"/>
            </a:endParaRPr>
          </a:p>
        </p:txBody>
      </p:sp>
      <p:pic>
        <p:nvPicPr>
          <p:cNvPr id="15375" name="Picture 107" descr="光的衍射"/>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1600200"/>
            <a:ext cx="8001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57200" y="4267200"/>
            <a:ext cx="838200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800" b="1">
                <a:latin typeface="宋体" panose="02010600030101010101" pitchFamily="2" charset="-122"/>
              </a:rPr>
              <a:t>作一些</a:t>
            </a:r>
            <a:r>
              <a:rPr kumimoji="1" lang="zh-CN" altLang="en-US" sz="2800" b="1">
                <a:solidFill>
                  <a:srgbClr val="0000FF"/>
                </a:solidFill>
                <a:latin typeface="宋体" panose="02010600030101010101" pitchFamily="2" charset="-122"/>
              </a:rPr>
              <a:t>平行于</a:t>
            </a:r>
            <a:r>
              <a:rPr lang="en-US" altLang="zh-CN" sz="2800" i="1">
                <a:latin typeface="Times New Roman" panose="02020603050405020304" pitchFamily="18" charset="0"/>
              </a:rPr>
              <a:t>AC</a:t>
            </a:r>
            <a:r>
              <a:rPr kumimoji="1" lang="zh-CN" altLang="en-US" sz="2800" b="1">
                <a:latin typeface="宋体" panose="02010600030101010101" pitchFamily="2" charset="-122"/>
              </a:rPr>
              <a:t>且彼此</a:t>
            </a:r>
            <a:r>
              <a:rPr kumimoji="1" lang="zh-CN" altLang="en-US" sz="2800" b="1">
                <a:solidFill>
                  <a:srgbClr val="0000FF"/>
                </a:solidFill>
                <a:latin typeface="宋体" panose="02010600030101010101" pitchFamily="2" charset="-122"/>
              </a:rPr>
              <a:t>相距</a:t>
            </a:r>
            <a:r>
              <a:rPr kumimoji="1" lang="en-US" altLang="zh-CN" sz="2800" b="1">
                <a:solidFill>
                  <a:srgbClr val="0000FF"/>
                </a:solidFill>
                <a:latin typeface="宋体" panose="02010600030101010101" pitchFamily="2" charset="-122"/>
              </a:rPr>
              <a:t>λ/2</a:t>
            </a:r>
            <a:r>
              <a:rPr kumimoji="1" lang="zh-CN" altLang="en-US" sz="2800" b="1">
                <a:latin typeface="宋体" panose="02010600030101010101" pitchFamily="2" charset="-122"/>
              </a:rPr>
              <a:t>的平面，它们将</a:t>
            </a:r>
            <a:r>
              <a:rPr kumimoji="1" lang="en-US" altLang="zh-CN" sz="2800" i="1">
                <a:latin typeface="Times New Roman" panose="02020603050405020304" pitchFamily="18" charset="0"/>
              </a:rPr>
              <a:t>BC</a:t>
            </a:r>
            <a:r>
              <a:rPr kumimoji="1" lang="zh-CN" altLang="en-US" sz="2800" b="1">
                <a:latin typeface="宋体" panose="02010600030101010101" pitchFamily="2" charset="-122"/>
              </a:rPr>
              <a:t>分为</a:t>
            </a:r>
            <a:r>
              <a:rPr lang="en-US" altLang="zh-CN" sz="2800" i="1">
                <a:latin typeface="Times New Roman" panose="02020603050405020304" pitchFamily="18" charset="0"/>
              </a:rPr>
              <a:t>m</a:t>
            </a:r>
            <a:r>
              <a:rPr kumimoji="1" lang="zh-CN" altLang="en-US" sz="2800" b="1">
                <a:latin typeface="宋体" panose="02010600030101010101" pitchFamily="2" charset="-122"/>
              </a:rPr>
              <a:t>等份，同时也就把波面</a:t>
            </a:r>
            <a:r>
              <a:rPr lang="en-US" altLang="zh-CN" sz="2800" i="1">
                <a:latin typeface="Times New Roman" panose="02020603050405020304" pitchFamily="18" charset="0"/>
              </a:rPr>
              <a:t>AB</a:t>
            </a:r>
            <a:r>
              <a:rPr kumimoji="1" lang="zh-CN" altLang="en-US" sz="2800" b="1">
                <a:latin typeface="宋体" panose="02010600030101010101" pitchFamily="2" charset="-122"/>
              </a:rPr>
              <a:t>分成</a:t>
            </a:r>
            <a:r>
              <a:rPr lang="en-US" altLang="zh-CN" sz="2800" i="1">
                <a:latin typeface="Times New Roman" panose="02020603050405020304" pitchFamily="18" charset="0"/>
              </a:rPr>
              <a:t>m</a:t>
            </a:r>
            <a:r>
              <a:rPr kumimoji="1" lang="zh-CN" altLang="en-US" sz="2800" b="1">
                <a:latin typeface="宋体" panose="02010600030101010101" pitchFamily="2" charset="-122"/>
              </a:rPr>
              <a:t>个面积相等的</a:t>
            </a:r>
            <a:r>
              <a:rPr kumimoji="1" lang="zh-CN" altLang="en-US" sz="2800" b="1">
                <a:solidFill>
                  <a:srgbClr val="FF3300"/>
                </a:solidFill>
                <a:latin typeface="宋体" panose="02010600030101010101" pitchFamily="2" charset="-122"/>
              </a:rPr>
              <a:t>波带</a:t>
            </a:r>
            <a:r>
              <a:rPr kumimoji="1" lang="zh-CN" altLang="en-US" sz="2800" b="1">
                <a:latin typeface="宋体" panose="02010600030101010101" pitchFamily="2" charset="-122"/>
              </a:rPr>
              <a:t>（</a:t>
            </a:r>
            <a:r>
              <a:rPr lang="en-US" altLang="zh-CN" sz="2800" i="1">
                <a:latin typeface="Times New Roman" panose="02020603050405020304" pitchFamily="18" charset="0"/>
              </a:rPr>
              <a:t>AA</a:t>
            </a:r>
            <a:r>
              <a:rPr lang="en-US" altLang="zh-CN" sz="2800" i="1" baseline="-25000">
                <a:latin typeface="Times New Roman" panose="02020603050405020304" pitchFamily="18" charset="0"/>
              </a:rPr>
              <a:t>1</a:t>
            </a:r>
            <a:r>
              <a:rPr kumimoji="1" lang="en-US" altLang="zh-CN" sz="2800" b="1">
                <a:latin typeface="宋体" panose="02010600030101010101" pitchFamily="2" charset="-122"/>
              </a:rPr>
              <a:t> </a:t>
            </a:r>
            <a:r>
              <a:rPr kumimoji="1" lang="zh-CN" altLang="en-US" sz="2800" b="1">
                <a:latin typeface="宋体" panose="02010600030101010101" pitchFamily="2" charset="-122"/>
              </a:rPr>
              <a:t>、</a:t>
            </a:r>
            <a:r>
              <a:rPr lang="en-US" altLang="zh-CN" sz="2800" i="1">
                <a:latin typeface="Times New Roman" panose="02020603050405020304" pitchFamily="18" charset="0"/>
              </a:rPr>
              <a:t>A</a:t>
            </a:r>
            <a:r>
              <a:rPr lang="en-US" altLang="zh-CN" sz="2800" i="1" baseline="-25000">
                <a:latin typeface="Times New Roman" panose="02020603050405020304" pitchFamily="18" charset="0"/>
              </a:rPr>
              <a:t>1</a:t>
            </a:r>
            <a:r>
              <a:rPr lang="en-US" altLang="zh-CN" sz="2800" i="1">
                <a:latin typeface="Times New Roman" panose="02020603050405020304" pitchFamily="18" charset="0"/>
              </a:rPr>
              <a:t>A</a:t>
            </a:r>
            <a:r>
              <a:rPr lang="en-US" altLang="zh-CN" sz="2800" i="1" baseline="-25000">
                <a:latin typeface="Times New Roman" panose="02020603050405020304" pitchFamily="18" charset="0"/>
              </a:rPr>
              <a:t>2</a:t>
            </a:r>
            <a:r>
              <a:rPr kumimoji="1" lang="zh-CN" altLang="en-US" sz="2800" b="1">
                <a:latin typeface="宋体" panose="02010600030101010101" pitchFamily="2" charset="-122"/>
              </a:rPr>
              <a:t>、</a:t>
            </a:r>
            <a:r>
              <a:rPr lang="en-US" altLang="zh-CN" sz="2800" i="1">
                <a:latin typeface="Times New Roman" panose="02020603050405020304" pitchFamily="18" charset="0"/>
              </a:rPr>
              <a:t>A</a:t>
            </a:r>
            <a:r>
              <a:rPr lang="en-US" altLang="zh-CN" sz="2800" i="1" baseline="-25000">
                <a:latin typeface="Times New Roman" panose="02020603050405020304" pitchFamily="18" charset="0"/>
              </a:rPr>
              <a:t>2</a:t>
            </a:r>
            <a:r>
              <a:rPr lang="en-US" altLang="zh-CN" sz="2800" i="1">
                <a:latin typeface="Times New Roman" panose="02020603050405020304" pitchFamily="18" charset="0"/>
              </a:rPr>
              <a:t>B</a:t>
            </a:r>
            <a:r>
              <a:rPr kumimoji="1" lang="zh-CN" altLang="en-US" sz="2800" b="1">
                <a:latin typeface="宋体" panose="02010600030101010101" pitchFamily="2" charset="-122"/>
              </a:rPr>
              <a:t>）， </a:t>
            </a:r>
            <a:endParaRPr kumimoji="1" lang="zh-CN" altLang="en-US" sz="2800" b="1">
              <a:latin typeface="宋体" panose="02010600030101010101" pitchFamily="2" charset="-122"/>
            </a:endParaRPr>
          </a:p>
        </p:txBody>
      </p:sp>
      <p:sp>
        <p:nvSpPr>
          <p:cNvPr id="16387" name="Text Box 3"/>
          <p:cNvSpPr txBox="1">
            <a:spLocks noChangeArrowheads="1"/>
          </p:cNvSpPr>
          <p:nvPr/>
        </p:nvSpPr>
        <p:spPr bwMode="auto">
          <a:xfrm>
            <a:off x="457200" y="852488"/>
            <a:ext cx="708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3</a:t>
            </a:r>
            <a:r>
              <a:rPr kumimoji="1" lang="zh-CN" altLang="en-US" sz="2800" b="1">
                <a:latin typeface="Times New Roman" panose="02020603050405020304" pitchFamily="18" charset="0"/>
              </a:rPr>
              <a:t>）子波间的光程差</a:t>
            </a:r>
            <a:endParaRPr kumimoji="1" lang="zh-CN" altLang="en-US" sz="2800" b="1">
              <a:solidFill>
                <a:srgbClr val="FF3300"/>
              </a:solidFill>
              <a:latin typeface="Times New Roman" panose="02020603050405020304" pitchFamily="18" charset="0"/>
            </a:endParaRPr>
          </a:p>
        </p:txBody>
      </p:sp>
      <p:grpSp>
        <p:nvGrpSpPr>
          <p:cNvPr id="16388" name="Group 118"/>
          <p:cNvGrpSpPr/>
          <p:nvPr/>
        </p:nvGrpSpPr>
        <p:grpSpPr bwMode="auto">
          <a:xfrm>
            <a:off x="609600" y="1524000"/>
            <a:ext cx="8229600" cy="2590800"/>
            <a:chOff x="384" y="432"/>
            <a:chExt cx="5184" cy="1632"/>
          </a:xfrm>
        </p:grpSpPr>
        <p:sp>
          <p:nvSpPr>
            <p:cNvPr id="16393" name="Rectangle 119"/>
            <p:cNvSpPr>
              <a:spLocks noChangeArrowheads="1"/>
            </p:cNvSpPr>
            <p:nvPr/>
          </p:nvSpPr>
          <p:spPr bwMode="auto">
            <a:xfrm>
              <a:off x="384" y="432"/>
              <a:ext cx="5184" cy="1632"/>
            </a:xfrm>
            <a:prstGeom prst="rect">
              <a:avLst/>
            </a:prstGeom>
            <a:solidFill>
              <a:schemeClr val="bg1"/>
            </a:solidFill>
            <a:ln w="9525">
              <a:solidFill>
                <a:schemeClr val="tx2"/>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16394" name="Group 120"/>
            <p:cNvGrpSpPr/>
            <p:nvPr/>
          </p:nvGrpSpPr>
          <p:grpSpPr bwMode="auto">
            <a:xfrm>
              <a:off x="618" y="474"/>
              <a:ext cx="2942" cy="1590"/>
              <a:chOff x="618" y="474"/>
              <a:chExt cx="2942" cy="1590"/>
            </a:xfrm>
          </p:grpSpPr>
          <p:sp>
            <p:nvSpPr>
              <p:cNvPr id="16396" name="Freeform 121" descr="浅色上对角线"/>
              <p:cNvSpPr/>
              <p:nvPr/>
            </p:nvSpPr>
            <p:spPr bwMode="auto">
              <a:xfrm>
                <a:off x="1239" y="1419"/>
                <a:ext cx="272" cy="598"/>
              </a:xfrm>
              <a:custGeom>
                <a:avLst/>
                <a:gdLst>
                  <a:gd name="T0" fmla="*/ 0 w 280"/>
                  <a:gd name="T1" fmla="*/ 0 h 686"/>
                  <a:gd name="T2" fmla="*/ 186 w 280"/>
                  <a:gd name="T3" fmla="*/ 98 h 686"/>
                  <a:gd name="T4" fmla="*/ 133 w 280"/>
                  <a:gd name="T5" fmla="*/ 100 h 686"/>
                  <a:gd name="T6" fmla="*/ 17 w 280"/>
                  <a:gd name="T7" fmla="*/ 36 h 686"/>
                  <a:gd name="T8" fmla="*/ 0 w 280"/>
                  <a:gd name="T9" fmla="*/ 0 h 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686">
                    <a:moveTo>
                      <a:pt x="0" y="0"/>
                    </a:moveTo>
                    <a:lnTo>
                      <a:pt x="280" y="668"/>
                    </a:lnTo>
                    <a:lnTo>
                      <a:pt x="200" y="686"/>
                    </a:lnTo>
                    <a:lnTo>
                      <a:pt x="20" y="244"/>
                    </a:lnTo>
                    <a:lnTo>
                      <a:pt x="0" y="0"/>
                    </a:lnTo>
                    <a:close/>
                  </a:path>
                </a:pathLst>
              </a:custGeom>
              <a:blipFill dpi="0" rotWithShape="0">
                <a:blip r:embed="rId1"/>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97" name="Freeform 122" descr="浅色上对角线"/>
              <p:cNvSpPr/>
              <p:nvPr/>
            </p:nvSpPr>
            <p:spPr bwMode="auto">
              <a:xfrm>
                <a:off x="1225" y="983"/>
                <a:ext cx="448" cy="980"/>
              </a:xfrm>
              <a:custGeom>
                <a:avLst/>
                <a:gdLst>
                  <a:gd name="T0" fmla="*/ 12 w 460"/>
                  <a:gd name="T1" fmla="*/ 0 h 1124"/>
                  <a:gd name="T2" fmla="*/ 317 w 460"/>
                  <a:gd name="T3" fmla="*/ 160 h 1124"/>
                  <a:gd name="T4" fmla="*/ 263 w 460"/>
                  <a:gd name="T5" fmla="*/ 165 h 1124"/>
                  <a:gd name="T6" fmla="*/ 0 w 460"/>
                  <a:gd name="T7" fmla="*/ 38 h 1124"/>
                  <a:gd name="T8" fmla="*/ 12 w 460"/>
                  <a:gd name="T9" fmla="*/ 0 h 1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0" h="1124">
                    <a:moveTo>
                      <a:pt x="12" y="0"/>
                    </a:moveTo>
                    <a:lnTo>
                      <a:pt x="460" y="1084"/>
                    </a:lnTo>
                    <a:lnTo>
                      <a:pt x="380" y="1124"/>
                    </a:lnTo>
                    <a:lnTo>
                      <a:pt x="0" y="259"/>
                    </a:lnTo>
                    <a:lnTo>
                      <a:pt x="12" y="0"/>
                    </a:lnTo>
                    <a:close/>
                  </a:path>
                </a:pathLst>
              </a:custGeom>
              <a:blipFill dpi="0" rotWithShape="0">
                <a:blip r:embed="rId1"/>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98" name="Freeform 123" descr="浅色横线"/>
              <p:cNvSpPr/>
              <p:nvPr/>
            </p:nvSpPr>
            <p:spPr bwMode="auto">
              <a:xfrm>
                <a:off x="1239" y="1213"/>
                <a:ext cx="366" cy="778"/>
              </a:xfrm>
              <a:custGeom>
                <a:avLst/>
                <a:gdLst>
                  <a:gd name="T0" fmla="*/ 0 w 376"/>
                  <a:gd name="T1" fmla="*/ 0 h 892"/>
                  <a:gd name="T2" fmla="*/ 258 w 376"/>
                  <a:gd name="T3" fmla="*/ 128 h 892"/>
                  <a:gd name="T4" fmla="*/ 188 w 376"/>
                  <a:gd name="T5" fmla="*/ 132 h 892"/>
                  <a:gd name="T6" fmla="*/ 34 w 376"/>
                  <a:gd name="T7" fmla="*/ 51 h 892"/>
                  <a:gd name="T8" fmla="*/ 0 w 376"/>
                  <a:gd name="T9" fmla="*/ 35 h 892"/>
                  <a:gd name="T10" fmla="*/ 0 w 376"/>
                  <a:gd name="T11" fmla="*/ 0 h 8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6" h="892">
                    <a:moveTo>
                      <a:pt x="0" y="0"/>
                    </a:moveTo>
                    <a:lnTo>
                      <a:pt x="376" y="864"/>
                    </a:lnTo>
                    <a:lnTo>
                      <a:pt x="274" y="892"/>
                    </a:lnTo>
                    <a:lnTo>
                      <a:pt x="48" y="344"/>
                    </a:lnTo>
                    <a:lnTo>
                      <a:pt x="0" y="240"/>
                    </a:lnTo>
                    <a:lnTo>
                      <a:pt x="0" y="0"/>
                    </a:lnTo>
                    <a:close/>
                  </a:path>
                </a:pathLst>
              </a:cu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6399" name="Group 124"/>
              <p:cNvGrpSpPr/>
              <p:nvPr/>
            </p:nvGrpSpPr>
            <p:grpSpPr bwMode="auto">
              <a:xfrm>
                <a:off x="1225" y="976"/>
                <a:ext cx="448" cy="1050"/>
                <a:chOff x="3236" y="2880"/>
                <a:chExt cx="460" cy="1204"/>
              </a:xfrm>
            </p:grpSpPr>
            <p:sp>
              <p:nvSpPr>
                <p:cNvPr id="16439" name="Freeform 125" descr="宽上对角线"/>
                <p:cNvSpPr/>
                <p:nvPr/>
              </p:nvSpPr>
              <p:spPr bwMode="auto">
                <a:xfrm>
                  <a:off x="3252" y="3624"/>
                  <a:ext cx="188" cy="460"/>
                </a:xfrm>
                <a:custGeom>
                  <a:avLst/>
                  <a:gdLst>
                    <a:gd name="T0" fmla="*/ 0 w 188"/>
                    <a:gd name="T1" fmla="*/ 0 h 460"/>
                    <a:gd name="T2" fmla="*/ 188 w 188"/>
                    <a:gd name="T3" fmla="*/ 460 h 460"/>
                    <a:gd name="T4" fmla="*/ 0 60000 65536"/>
                    <a:gd name="T5" fmla="*/ 0 60000 65536"/>
                  </a:gdLst>
                  <a:ahLst/>
                  <a:cxnLst>
                    <a:cxn ang="T4">
                      <a:pos x="T0" y="T1"/>
                    </a:cxn>
                    <a:cxn ang="T5">
                      <a:pos x="T2" y="T3"/>
                    </a:cxn>
                  </a:cxnLst>
                  <a:rect l="0" t="0" r="r" b="b"/>
                  <a:pathLst>
                    <a:path w="188" h="460">
                      <a:moveTo>
                        <a:pt x="0" y="0"/>
                      </a:moveTo>
                      <a:lnTo>
                        <a:pt x="188" y="460"/>
                      </a:lnTo>
                    </a:path>
                  </a:pathLst>
                </a:custGeom>
                <a:blipFill dpi="0" rotWithShape="0">
                  <a:blip r:embed="rId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0" name="Freeform 126" descr="宽上对角线"/>
                <p:cNvSpPr/>
                <p:nvPr/>
              </p:nvSpPr>
              <p:spPr bwMode="auto">
                <a:xfrm>
                  <a:off x="3252" y="2880"/>
                  <a:ext cx="444" cy="1092"/>
                </a:xfrm>
                <a:custGeom>
                  <a:avLst/>
                  <a:gdLst>
                    <a:gd name="T0" fmla="*/ 0 w 444"/>
                    <a:gd name="T1" fmla="*/ 0 h 1092"/>
                    <a:gd name="T2" fmla="*/ 444 w 444"/>
                    <a:gd name="T3" fmla="*/ 1092 h 1092"/>
                    <a:gd name="T4" fmla="*/ 0 60000 65536"/>
                    <a:gd name="T5" fmla="*/ 0 60000 65536"/>
                  </a:gdLst>
                  <a:ahLst/>
                  <a:cxnLst>
                    <a:cxn ang="T4">
                      <a:pos x="T0" y="T1"/>
                    </a:cxn>
                    <a:cxn ang="T5">
                      <a:pos x="T2" y="T3"/>
                    </a:cxn>
                  </a:cxnLst>
                  <a:rect l="0" t="0" r="r" b="b"/>
                  <a:pathLst>
                    <a:path w="444" h="1092">
                      <a:moveTo>
                        <a:pt x="0" y="0"/>
                      </a:moveTo>
                      <a:lnTo>
                        <a:pt x="444" y="1092"/>
                      </a:lnTo>
                    </a:path>
                  </a:pathLst>
                </a:custGeom>
                <a:blipFill dpi="0" rotWithShape="0">
                  <a:blip r:embed="rId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1" name="Freeform 127" descr="宽上对角线"/>
                <p:cNvSpPr/>
                <p:nvPr/>
              </p:nvSpPr>
              <p:spPr bwMode="auto">
                <a:xfrm>
                  <a:off x="3236" y="3122"/>
                  <a:ext cx="380" cy="890"/>
                </a:xfrm>
                <a:custGeom>
                  <a:avLst/>
                  <a:gdLst>
                    <a:gd name="T0" fmla="*/ 0 w 380"/>
                    <a:gd name="T1" fmla="*/ 0 h 890"/>
                    <a:gd name="T2" fmla="*/ 380 w 380"/>
                    <a:gd name="T3" fmla="*/ 890 h 890"/>
                    <a:gd name="T4" fmla="*/ 0 60000 65536"/>
                    <a:gd name="T5" fmla="*/ 0 60000 65536"/>
                  </a:gdLst>
                  <a:ahLst/>
                  <a:cxnLst>
                    <a:cxn ang="T4">
                      <a:pos x="T0" y="T1"/>
                    </a:cxn>
                    <a:cxn ang="T5">
                      <a:pos x="T2" y="T3"/>
                    </a:cxn>
                  </a:cxnLst>
                  <a:rect l="0" t="0" r="r" b="b"/>
                  <a:pathLst>
                    <a:path w="380" h="890">
                      <a:moveTo>
                        <a:pt x="0" y="0"/>
                      </a:moveTo>
                      <a:lnTo>
                        <a:pt x="380" y="890"/>
                      </a:lnTo>
                    </a:path>
                  </a:pathLst>
                </a:custGeom>
                <a:blipFill dpi="0" rotWithShape="0">
                  <a:blip r:embed="rId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42" name="Freeform 128" descr="宽上对角线"/>
                <p:cNvSpPr/>
                <p:nvPr/>
              </p:nvSpPr>
              <p:spPr bwMode="auto">
                <a:xfrm>
                  <a:off x="3236" y="3374"/>
                  <a:ext cx="280" cy="676"/>
                </a:xfrm>
                <a:custGeom>
                  <a:avLst/>
                  <a:gdLst>
                    <a:gd name="T0" fmla="*/ 0 w 280"/>
                    <a:gd name="T1" fmla="*/ 0 h 676"/>
                    <a:gd name="T2" fmla="*/ 280 w 280"/>
                    <a:gd name="T3" fmla="*/ 676 h 676"/>
                    <a:gd name="T4" fmla="*/ 0 60000 65536"/>
                    <a:gd name="T5" fmla="*/ 0 60000 65536"/>
                  </a:gdLst>
                  <a:ahLst/>
                  <a:cxnLst>
                    <a:cxn ang="T4">
                      <a:pos x="T0" y="T1"/>
                    </a:cxn>
                    <a:cxn ang="T5">
                      <a:pos x="T2" y="T3"/>
                    </a:cxn>
                  </a:cxnLst>
                  <a:rect l="0" t="0" r="r" b="b"/>
                  <a:pathLst>
                    <a:path w="280" h="676">
                      <a:moveTo>
                        <a:pt x="0" y="0"/>
                      </a:moveTo>
                      <a:lnTo>
                        <a:pt x="280" y="676"/>
                      </a:lnTo>
                    </a:path>
                  </a:pathLst>
                </a:custGeom>
                <a:blipFill dpi="0" rotWithShape="0">
                  <a:blip r:embed="rId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00" name="Group 129"/>
              <p:cNvGrpSpPr/>
              <p:nvPr/>
            </p:nvGrpSpPr>
            <p:grpSpPr bwMode="auto">
              <a:xfrm rot="-83261">
                <a:off x="1225" y="745"/>
                <a:ext cx="981" cy="879"/>
                <a:chOff x="3120" y="2688"/>
                <a:chExt cx="912" cy="1008"/>
              </a:xfrm>
            </p:grpSpPr>
            <p:sp>
              <p:nvSpPr>
                <p:cNvPr id="16435" name="Line 130"/>
                <p:cNvSpPr>
                  <a:spLocks noChangeShapeType="1"/>
                </p:cNvSpPr>
                <p:nvPr/>
              </p:nvSpPr>
              <p:spPr bwMode="auto">
                <a:xfrm flipV="1">
                  <a:off x="3120" y="2688"/>
                  <a:ext cx="864" cy="27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131"/>
                <p:cNvSpPr>
                  <a:spLocks noChangeShapeType="1"/>
                </p:cNvSpPr>
                <p:nvPr/>
              </p:nvSpPr>
              <p:spPr bwMode="auto">
                <a:xfrm flipV="1">
                  <a:off x="3120" y="292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Line 132"/>
                <p:cNvSpPr>
                  <a:spLocks noChangeShapeType="1"/>
                </p:cNvSpPr>
                <p:nvPr/>
              </p:nvSpPr>
              <p:spPr bwMode="auto">
                <a:xfrm flipV="1">
                  <a:off x="3120" y="316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8" name="Line 133"/>
                <p:cNvSpPr>
                  <a:spLocks noChangeShapeType="1"/>
                </p:cNvSpPr>
                <p:nvPr/>
              </p:nvSpPr>
              <p:spPr bwMode="auto">
                <a:xfrm flipV="1">
                  <a:off x="3120" y="340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01" name="Group 134"/>
              <p:cNvGrpSpPr/>
              <p:nvPr/>
            </p:nvGrpSpPr>
            <p:grpSpPr bwMode="auto">
              <a:xfrm>
                <a:off x="2112" y="725"/>
                <a:ext cx="1168" cy="628"/>
                <a:chOff x="3936" y="2688"/>
                <a:chExt cx="1296" cy="720"/>
              </a:xfrm>
            </p:grpSpPr>
            <p:sp>
              <p:nvSpPr>
                <p:cNvPr id="16431" name="Line 135"/>
                <p:cNvSpPr>
                  <a:spLocks noChangeShapeType="1"/>
                </p:cNvSpPr>
                <p:nvPr/>
              </p:nvSpPr>
              <p:spPr bwMode="auto">
                <a:xfrm>
                  <a:off x="3984" y="2928"/>
                  <a:ext cx="1200" cy="4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136"/>
                <p:cNvSpPr>
                  <a:spLocks noChangeShapeType="1"/>
                </p:cNvSpPr>
                <p:nvPr/>
              </p:nvSpPr>
              <p:spPr bwMode="auto">
                <a:xfrm flipV="1">
                  <a:off x="4032" y="2976"/>
                  <a:ext cx="1200" cy="19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137"/>
                <p:cNvSpPr>
                  <a:spLocks noChangeShapeType="1"/>
                </p:cNvSpPr>
                <p:nvPr/>
              </p:nvSpPr>
              <p:spPr bwMode="auto">
                <a:xfrm>
                  <a:off x="3936" y="2688"/>
                  <a:ext cx="1296"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138"/>
                <p:cNvSpPr>
                  <a:spLocks noChangeShapeType="1"/>
                </p:cNvSpPr>
                <p:nvPr/>
              </p:nvSpPr>
              <p:spPr bwMode="auto">
                <a:xfrm flipV="1">
                  <a:off x="4032" y="2976"/>
                  <a:ext cx="1200" cy="43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402" name="Line 139"/>
              <p:cNvSpPr>
                <a:spLocks noChangeShapeType="1"/>
              </p:cNvSpPr>
              <p:nvPr/>
            </p:nvSpPr>
            <p:spPr bwMode="auto">
              <a:xfrm>
                <a:off x="711" y="1311"/>
                <a:ext cx="2849" cy="0"/>
              </a:xfrm>
              <a:prstGeom prst="line">
                <a:avLst/>
              </a:prstGeom>
              <a:noFill/>
              <a:ln w="1905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403" name="Object 140"/>
              <p:cNvGraphicFramePr>
                <a:graphicFrameLocks noChangeAspect="1"/>
              </p:cNvGraphicFramePr>
              <p:nvPr/>
            </p:nvGraphicFramePr>
            <p:xfrm>
              <a:off x="1819" y="474"/>
              <a:ext cx="247" cy="266"/>
            </p:xfrm>
            <a:graphic>
              <a:graphicData uri="http://schemas.openxmlformats.org/presentationml/2006/ole">
                <mc:AlternateContent xmlns:mc="http://schemas.openxmlformats.org/markup-compatibility/2006">
                  <mc:Choice xmlns:v="urn:schemas-microsoft-com:vml" Requires="v">
                    <p:oleObj spid="_x0000_s16457" name="Equation" r:id="rId4" imgW="139700" imgH="165100" progId="Equation.3">
                      <p:embed/>
                    </p:oleObj>
                  </mc:Choice>
                  <mc:Fallback>
                    <p:oleObj name="Equation" r:id="rId4" imgW="139700" imgH="165100" progId="Equation.3">
                      <p:embed/>
                      <p:pic>
                        <p:nvPicPr>
                          <p:cNvPr id="0" name="Object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 y="474"/>
                            <a:ext cx="247"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4" name="Oval 141"/>
              <p:cNvSpPr>
                <a:spLocks noChangeArrowheads="1"/>
              </p:cNvSpPr>
              <p:nvPr/>
            </p:nvSpPr>
            <p:spPr bwMode="auto">
              <a:xfrm>
                <a:off x="2055" y="516"/>
                <a:ext cx="244" cy="1445"/>
              </a:xfrm>
              <a:prstGeom prst="ellipse">
                <a:avLst/>
              </a:prstGeom>
              <a:solidFill>
                <a:srgbClr val="00FFCC">
                  <a:alpha val="50195"/>
                </a:srgbClr>
              </a:solidFill>
              <a:ln w="19050">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06638" name="Rectangle 142"/>
              <p:cNvSpPr>
                <a:spLocks noChangeArrowheads="1"/>
              </p:cNvSpPr>
              <p:nvPr/>
            </p:nvSpPr>
            <p:spPr bwMode="auto">
              <a:xfrm>
                <a:off x="3263" y="475"/>
                <a:ext cx="33" cy="1547"/>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6406" name="Object 143"/>
              <p:cNvGraphicFramePr>
                <a:graphicFrameLocks noChangeAspect="1"/>
              </p:cNvGraphicFramePr>
              <p:nvPr/>
            </p:nvGraphicFramePr>
            <p:xfrm>
              <a:off x="3382" y="1390"/>
              <a:ext cx="63" cy="99"/>
            </p:xfrm>
            <a:graphic>
              <a:graphicData uri="http://schemas.openxmlformats.org/presentationml/2006/ole">
                <mc:AlternateContent xmlns:mc="http://schemas.openxmlformats.org/markup-compatibility/2006">
                  <mc:Choice xmlns:v="urn:schemas-microsoft-com:vml" Requires="v">
                    <p:oleObj spid="_x0000_s16458" name="Equation" r:id="rId6" imgW="114300" imgH="177800" progId="Equation.DSMT4">
                      <p:embed/>
                    </p:oleObj>
                  </mc:Choice>
                  <mc:Fallback>
                    <p:oleObj name="Equation" r:id="rId6" imgW="114300" imgH="177800" progId="Equation.DSMT4">
                      <p:embed/>
                      <p:pic>
                        <p:nvPicPr>
                          <p:cNvPr id="0" name="Object 1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2" y="1390"/>
                            <a:ext cx="63" cy="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7" name="Object 144"/>
              <p:cNvGraphicFramePr>
                <a:graphicFrameLocks noChangeAspect="1"/>
              </p:cNvGraphicFramePr>
              <p:nvPr/>
            </p:nvGraphicFramePr>
            <p:xfrm>
              <a:off x="2943" y="474"/>
              <a:ext cx="247" cy="272"/>
            </p:xfrm>
            <a:graphic>
              <a:graphicData uri="http://schemas.openxmlformats.org/presentationml/2006/ole">
                <mc:AlternateContent xmlns:mc="http://schemas.openxmlformats.org/markup-compatibility/2006">
                  <mc:Choice xmlns:v="urn:schemas-microsoft-com:vml" Requires="v">
                    <p:oleObj spid="_x0000_s16459" name="Equation" r:id="rId8" imgW="152400" imgH="165100" progId="Equation.DSMT4">
                      <p:embed/>
                    </p:oleObj>
                  </mc:Choice>
                  <mc:Fallback>
                    <p:oleObj name="Equation" r:id="rId8" imgW="152400" imgH="165100" progId="Equation.DSMT4">
                      <p:embed/>
                      <p:pic>
                        <p:nvPicPr>
                          <p:cNvPr id="0" name="Object 1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3" y="474"/>
                            <a:ext cx="24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641" name="Rectangle 145"/>
              <p:cNvSpPr>
                <a:spLocks noChangeArrowheads="1"/>
              </p:cNvSpPr>
              <p:nvPr/>
            </p:nvSpPr>
            <p:spPr bwMode="auto">
              <a:xfrm>
                <a:off x="1213" y="643"/>
                <a:ext cx="59" cy="333"/>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06642" name="Rectangle 146"/>
              <p:cNvSpPr>
                <a:spLocks noChangeArrowheads="1"/>
              </p:cNvSpPr>
              <p:nvPr/>
            </p:nvSpPr>
            <p:spPr bwMode="auto">
              <a:xfrm>
                <a:off x="1221" y="1646"/>
                <a:ext cx="51" cy="309"/>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6410" name="Object 147"/>
              <p:cNvGraphicFramePr>
                <a:graphicFrameLocks noChangeAspect="1"/>
              </p:cNvGraphicFramePr>
              <p:nvPr/>
            </p:nvGraphicFramePr>
            <p:xfrm>
              <a:off x="952" y="484"/>
              <a:ext cx="236" cy="241"/>
            </p:xfrm>
            <a:graphic>
              <a:graphicData uri="http://schemas.openxmlformats.org/presentationml/2006/ole">
                <mc:AlternateContent xmlns:mc="http://schemas.openxmlformats.org/markup-compatibility/2006">
                  <mc:Choice xmlns:v="urn:schemas-microsoft-com:vml" Requires="v">
                    <p:oleObj spid="_x0000_s16460" name="Equation" r:id="rId10" imgW="165100" imgH="165100" progId="Equation.3">
                      <p:embed/>
                    </p:oleObj>
                  </mc:Choice>
                  <mc:Fallback>
                    <p:oleObj name="Equation" r:id="rId10" imgW="165100" imgH="165100" progId="Equation.3">
                      <p:embed/>
                      <p:pic>
                        <p:nvPicPr>
                          <p:cNvPr id="0" name="Object 1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 y="484"/>
                            <a:ext cx="23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1" name="Object 148"/>
              <p:cNvGraphicFramePr>
                <a:graphicFrameLocks noChangeAspect="1"/>
              </p:cNvGraphicFramePr>
              <p:nvPr/>
            </p:nvGraphicFramePr>
            <p:xfrm>
              <a:off x="3280" y="798"/>
              <a:ext cx="280" cy="272"/>
            </p:xfrm>
            <a:graphic>
              <a:graphicData uri="http://schemas.openxmlformats.org/presentationml/2006/ole">
                <mc:AlternateContent xmlns:mc="http://schemas.openxmlformats.org/markup-compatibility/2006">
                  <mc:Choice xmlns:v="urn:schemas-microsoft-com:vml" Requires="v">
                    <p:oleObj spid="_x0000_s16461" name="Equation" r:id="rId12" imgW="152400" imgH="165100" progId="Equation.DSMT4">
                      <p:embed/>
                    </p:oleObj>
                  </mc:Choice>
                  <mc:Fallback>
                    <p:oleObj name="Equation" r:id="rId12" imgW="152400" imgH="165100" progId="Equation.DSMT4">
                      <p:embed/>
                      <p:pic>
                        <p:nvPicPr>
                          <p:cNvPr id="0" name="Object 1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0" y="798"/>
                            <a:ext cx="28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2" name="Object 149"/>
              <p:cNvGraphicFramePr>
                <a:graphicFrameLocks noChangeAspect="1"/>
              </p:cNvGraphicFramePr>
              <p:nvPr/>
            </p:nvGraphicFramePr>
            <p:xfrm>
              <a:off x="923" y="683"/>
              <a:ext cx="302" cy="293"/>
            </p:xfrm>
            <a:graphic>
              <a:graphicData uri="http://schemas.openxmlformats.org/presentationml/2006/ole">
                <mc:AlternateContent xmlns:mc="http://schemas.openxmlformats.org/markup-compatibility/2006">
                  <mc:Choice xmlns:v="urn:schemas-microsoft-com:vml" Requires="v">
                    <p:oleObj spid="_x0000_s16462" name="Equation" r:id="rId14" imgW="32385" imgH="38735" progId="Equation.3">
                      <p:embed/>
                    </p:oleObj>
                  </mc:Choice>
                  <mc:Fallback>
                    <p:oleObj name="Equation" r:id="rId14" imgW="32385" imgH="38735" progId="Equation.3">
                      <p:embed/>
                      <p:pic>
                        <p:nvPicPr>
                          <p:cNvPr id="0" name="Object 1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3" y="683"/>
                            <a:ext cx="30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3" name="Object 150"/>
              <p:cNvGraphicFramePr>
                <a:graphicFrameLocks noChangeAspect="1"/>
              </p:cNvGraphicFramePr>
              <p:nvPr/>
            </p:nvGraphicFramePr>
            <p:xfrm>
              <a:off x="898" y="1604"/>
              <a:ext cx="307" cy="296"/>
            </p:xfrm>
            <a:graphic>
              <a:graphicData uri="http://schemas.openxmlformats.org/presentationml/2006/ole">
                <mc:AlternateContent xmlns:mc="http://schemas.openxmlformats.org/markup-compatibility/2006">
                  <mc:Choice xmlns:v="urn:schemas-microsoft-com:vml" Requires="v">
                    <p:oleObj spid="_x0000_s16463" name="Equation" r:id="rId16" imgW="32385" imgH="38735" progId="Equation.3">
                      <p:embed/>
                    </p:oleObj>
                  </mc:Choice>
                  <mc:Fallback>
                    <p:oleObj name="Equation" r:id="rId16" imgW="32385" imgH="38735" progId="Equation.3">
                      <p:embed/>
                      <p:pic>
                        <p:nvPicPr>
                          <p:cNvPr id="0" name="Object 1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8" y="1604"/>
                            <a:ext cx="30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4" name="Object 151"/>
              <p:cNvGraphicFramePr>
                <a:graphicFrameLocks noChangeAspect="1"/>
              </p:cNvGraphicFramePr>
              <p:nvPr/>
            </p:nvGraphicFramePr>
            <p:xfrm>
              <a:off x="918" y="934"/>
              <a:ext cx="307" cy="335"/>
            </p:xfrm>
            <a:graphic>
              <a:graphicData uri="http://schemas.openxmlformats.org/presentationml/2006/ole">
                <mc:AlternateContent xmlns:mc="http://schemas.openxmlformats.org/markup-compatibility/2006">
                  <mc:Choice xmlns:v="urn:schemas-microsoft-com:vml" Requires="v">
                    <p:oleObj spid="_x0000_s16464" name="Equation" r:id="rId18" imgW="57785" imgH="90170" progId="Equation.3">
                      <p:embed/>
                    </p:oleObj>
                  </mc:Choice>
                  <mc:Fallback>
                    <p:oleObj name="Equation" r:id="rId18" imgW="57785" imgH="90170" progId="Equation.3">
                      <p:embed/>
                      <p:pic>
                        <p:nvPicPr>
                          <p:cNvPr id="0" name="Object 1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8" y="934"/>
                            <a:ext cx="307"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5" name="Object 152"/>
              <p:cNvGraphicFramePr>
                <a:graphicFrameLocks noChangeAspect="1"/>
              </p:cNvGraphicFramePr>
              <p:nvPr/>
            </p:nvGraphicFramePr>
            <p:xfrm>
              <a:off x="895" y="1311"/>
              <a:ext cx="330" cy="335"/>
            </p:xfrm>
            <a:graphic>
              <a:graphicData uri="http://schemas.openxmlformats.org/presentationml/2006/ole">
                <mc:AlternateContent xmlns:mc="http://schemas.openxmlformats.org/markup-compatibility/2006">
                  <mc:Choice xmlns:v="urn:schemas-microsoft-com:vml" Requires="v">
                    <p:oleObj spid="_x0000_s16465" name="Equation" r:id="rId20" imgW="64135" imgH="90170" progId="Equation.3">
                      <p:embed/>
                    </p:oleObj>
                  </mc:Choice>
                  <mc:Fallback>
                    <p:oleObj name="Equation" r:id="rId20" imgW="64135" imgH="90170" progId="Equation.3">
                      <p:embed/>
                      <p:pic>
                        <p:nvPicPr>
                          <p:cNvPr id="0" name="Object 15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5" y="1311"/>
                            <a:ext cx="330"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6" name="Line 153"/>
              <p:cNvSpPr>
                <a:spLocks noChangeShapeType="1"/>
              </p:cNvSpPr>
              <p:nvPr/>
            </p:nvSpPr>
            <p:spPr bwMode="auto">
              <a:xfrm>
                <a:off x="1272" y="976"/>
                <a:ext cx="607"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6417" name="Object 154"/>
              <p:cNvGraphicFramePr>
                <a:graphicFrameLocks noChangeAspect="1"/>
              </p:cNvGraphicFramePr>
              <p:nvPr/>
            </p:nvGraphicFramePr>
            <p:xfrm>
              <a:off x="1505" y="683"/>
              <a:ext cx="243" cy="293"/>
            </p:xfrm>
            <a:graphic>
              <a:graphicData uri="http://schemas.openxmlformats.org/presentationml/2006/ole">
                <mc:AlternateContent xmlns:mc="http://schemas.openxmlformats.org/markup-compatibility/2006">
                  <mc:Choice xmlns:v="urn:schemas-microsoft-com:vml" Requires="v">
                    <p:oleObj spid="_x0000_s16466" name="Equation" r:id="rId22" imgW="177800" imgH="241300" progId="Equation.3">
                      <p:embed/>
                    </p:oleObj>
                  </mc:Choice>
                  <mc:Fallback>
                    <p:oleObj name="Equation" r:id="rId22" imgW="177800" imgH="241300" progId="Equation.3">
                      <p:embed/>
                      <p:pic>
                        <p:nvPicPr>
                          <p:cNvPr id="0" name="Object 15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05" y="683"/>
                            <a:ext cx="243"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8" name="Object 155"/>
              <p:cNvGraphicFramePr>
                <a:graphicFrameLocks noChangeAspect="1"/>
              </p:cNvGraphicFramePr>
              <p:nvPr/>
            </p:nvGraphicFramePr>
            <p:xfrm>
              <a:off x="1459" y="1311"/>
              <a:ext cx="240" cy="251"/>
            </p:xfrm>
            <a:graphic>
              <a:graphicData uri="http://schemas.openxmlformats.org/presentationml/2006/ole">
                <mc:AlternateContent xmlns:mc="http://schemas.openxmlformats.org/markup-compatibility/2006">
                  <mc:Choice xmlns:v="urn:schemas-microsoft-com:vml" Requires="v">
                    <p:oleObj spid="_x0000_s16467" name="Equation" r:id="rId24" imgW="32385" imgH="57785" progId="Equation.3">
                      <p:embed/>
                    </p:oleObj>
                  </mc:Choice>
                  <mc:Fallback>
                    <p:oleObj name="Equation" r:id="rId24" imgW="32385" imgH="57785" progId="Equation.3">
                      <p:embed/>
                      <p:pic>
                        <p:nvPicPr>
                          <p:cNvPr id="0" name="Object 15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59" y="1311"/>
                            <a:ext cx="24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9" name="Freeform 156"/>
              <p:cNvSpPr/>
              <p:nvPr/>
            </p:nvSpPr>
            <p:spPr bwMode="auto">
              <a:xfrm>
                <a:off x="1174" y="1771"/>
                <a:ext cx="331" cy="115"/>
              </a:xfrm>
              <a:custGeom>
                <a:avLst/>
                <a:gdLst>
                  <a:gd name="T0" fmla="*/ 0 w 340"/>
                  <a:gd name="T1" fmla="*/ 19 h 132"/>
                  <a:gd name="T2" fmla="*/ 233 w 340"/>
                  <a:gd name="T3" fmla="*/ 0 h 132"/>
                  <a:gd name="T4" fmla="*/ 0 60000 65536"/>
                  <a:gd name="T5" fmla="*/ 0 60000 65536"/>
                </a:gdLst>
                <a:ahLst/>
                <a:cxnLst>
                  <a:cxn ang="T4">
                    <a:pos x="T0" y="T1"/>
                  </a:cxn>
                  <a:cxn ang="T5">
                    <a:pos x="T2" y="T3"/>
                  </a:cxn>
                </a:cxnLst>
                <a:rect l="0" t="0" r="r" b="b"/>
                <a:pathLst>
                  <a:path w="340" h="132">
                    <a:moveTo>
                      <a:pt x="0" y="132"/>
                    </a:moveTo>
                    <a:lnTo>
                      <a:pt x="340" y="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0" name="Freeform 157"/>
              <p:cNvSpPr/>
              <p:nvPr/>
            </p:nvSpPr>
            <p:spPr bwMode="auto">
              <a:xfrm>
                <a:off x="1595" y="1639"/>
                <a:ext cx="299" cy="104"/>
              </a:xfrm>
              <a:custGeom>
                <a:avLst/>
                <a:gdLst>
                  <a:gd name="T0" fmla="*/ 204 w 308"/>
                  <a:gd name="T1" fmla="*/ 0 h 120"/>
                  <a:gd name="T2" fmla="*/ 0 w 308"/>
                  <a:gd name="T3" fmla="*/ 16 h 120"/>
                  <a:gd name="T4" fmla="*/ 0 60000 65536"/>
                  <a:gd name="T5" fmla="*/ 0 60000 65536"/>
                </a:gdLst>
                <a:ahLst/>
                <a:cxnLst>
                  <a:cxn ang="T4">
                    <a:pos x="T0" y="T1"/>
                  </a:cxn>
                  <a:cxn ang="T5">
                    <a:pos x="T2" y="T3"/>
                  </a:cxn>
                </a:cxnLst>
                <a:rect l="0" t="0" r="r" b="b"/>
                <a:pathLst>
                  <a:path w="308" h="120">
                    <a:moveTo>
                      <a:pt x="308" y="0"/>
                    </a:moveTo>
                    <a:lnTo>
                      <a:pt x="0" y="12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421" name="Object 158"/>
              <p:cNvGraphicFramePr>
                <a:graphicFrameLocks noChangeAspect="1"/>
              </p:cNvGraphicFramePr>
              <p:nvPr/>
            </p:nvGraphicFramePr>
            <p:xfrm>
              <a:off x="1641" y="1793"/>
              <a:ext cx="518" cy="271"/>
            </p:xfrm>
            <a:graphic>
              <a:graphicData uri="http://schemas.openxmlformats.org/presentationml/2006/ole">
                <mc:AlternateContent xmlns:mc="http://schemas.openxmlformats.org/markup-compatibility/2006">
                  <mc:Choice xmlns:v="urn:schemas-microsoft-com:vml" Requires="v">
                    <p:oleObj spid="_x0000_s16468" name="Equation" r:id="rId26" imgW="161290" imgH="57785" progId="Equation.3">
                      <p:embed/>
                    </p:oleObj>
                  </mc:Choice>
                  <mc:Fallback>
                    <p:oleObj name="Equation" r:id="rId26" imgW="161290" imgH="57785" progId="Equation.3">
                      <p:embed/>
                      <p:pic>
                        <p:nvPicPr>
                          <p:cNvPr id="0" name="Object 15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41" y="1793"/>
                            <a:ext cx="51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422" name="Group 159"/>
              <p:cNvGrpSpPr/>
              <p:nvPr/>
            </p:nvGrpSpPr>
            <p:grpSpPr bwMode="auto">
              <a:xfrm>
                <a:off x="618" y="976"/>
                <a:ext cx="626" cy="670"/>
                <a:chOff x="2592" y="2880"/>
                <a:chExt cx="643" cy="768"/>
              </a:xfrm>
            </p:grpSpPr>
            <p:sp>
              <p:nvSpPr>
                <p:cNvPr id="16423" name="Line 160"/>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4" name="Line 161"/>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5" name="Line 162"/>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6" name="Line 163"/>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7" name="Line 164"/>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165"/>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166"/>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167"/>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16395" name="Object 168"/>
            <p:cNvGraphicFramePr>
              <a:graphicFrameLocks noChangeAspect="1"/>
            </p:cNvGraphicFramePr>
            <p:nvPr/>
          </p:nvGraphicFramePr>
          <p:xfrm>
            <a:off x="4433" y="516"/>
            <a:ext cx="197" cy="420"/>
          </p:xfrm>
          <a:graphic>
            <a:graphicData uri="http://schemas.openxmlformats.org/presentationml/2006/ole">
              <mc:AlternateContent xmlns:mc="http://schemas.openxmlformats.org/markup-compatibility/2006">
                <mc:Choice xmlns:v="urn:schemas-microsoft-com:vml" Requires="v">
                  <p:oleObj spid="_x0000_s16469" name="公式" r:id="rId28" imgW="114300" imgH="215900" progId="Equation.3">
                    <p:embed/>
                  </p:oleObj>
                </mc:Choice>
                <mc:Fallback>
                  <p:oleObj name="公式" r:id="rId28" imgW="114300" imgH="215900" progId="Equation.3">
                    <p:embed/>
                    <p:pic>
                      <p:nvPicPr>
                        <p:cNvPr id="0" name="Object 16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33" y="516"/>
                          <a:ext cx="197"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389" name="Object 15"/>
          <p:cNvGraphicFramePr>
            <a:graphicFrameLocks noChangeAspect="1"/>
          </p:cNvGraphicFramePr>
          <p:nvPr/>
        </p:nvGraphicFramePr>
        <p:xfrm>
          <a:off x="6019800" y="1752600"/>
          <a:ext cx="2263775" cy="1803400"/>
        </p:xfrm>
        <a:graphic>
          <a:graphicData uri="http://schemas.openxmlformats.org/presentationml/2006/ole">
            <mc:AlternateContent xmlns:mc="http://schemas.openxmlformats.org/markup-compatibility/2006">
              <mc:Choice xmlns:v="urn:schemas-microsoft-com:vml" Requires="v">
                <p:oleObj spid="_x0000_s16470" name="公式" r:id="rId30" imgW="605155" imgH="457200" progId="Equation.3">
                  <p:embed/>
                </p:oleObj>
              </mc:Choice>
              <mc:Fallback>
                <p:oleObj name="公式" r:id="rId30" imgW="605155" imgH="457200" progId="Equation.3">
                  <p:embed/>
                  <p:pic>
                    <p:nvPicPr>
                      <p:cNvPr id="0" name="Object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019800" y="1752600"/>
                        <a:ext cx="2263775"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0" name="Rectangle 170"/>
          <p:cNvSpPr>
            <a:spLocks noChangeArrowheads="1"/>
          </p:cNvSpPr>
          <p:nvPr/>
        </p:nvSpPr>
        <p:spPr bwMode="auto">
          <a:xfrm>
            <a:off x="5334000" y="34290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宋体" panose="02010600030101010101" pitchFamily="2" charset="-122"/>
              </a:rPr>
              <a:t>---</a:t>
            </a:r>
            <a:r>
              <a:rPr lang="en-US" altLang="zh-CN" sz="2800" i="1">
                <a:latin typeface="Times New Roman" panose="02020603050405020304" pitchFamily="18" charset="0"/>
              </a:rPr>
              <a:t>m</a:t>
            </a:r>
            <a:r>
              <a:rPr lang="zh-CN" altLang="en-US" sz="2800" b="1">
                <a:latin typeface="宋体" panose="02010600030101010101" pitchFamily="2" charset="-122"/>
              </a:rPr>
              <a:t>称为菲涅耳数。</a:t>
            </a:r>
            <a:endParaRPr lang="zh-CN" altLang="en-US" sz="2800">
              <a:latin typeface="宋体" panose="02010600030101010101" pitchFamily="2" charset="-122"/>
            </a:endParaRPr>
          </a:p>
        </p:txBody>
      </p:sp>
      <p:sp>
        <p:nvSpPr>
          <p:cNvPr id="16391" name="Text Box 181"/>
          <p:cNvSpPr txBox="1">
            <a:spLocks noChangeArrowheads="1"/>
          </p:cNvSpPr>
          <p:nvPr/>
        </p:nvSpPr>
        <p:spPr bwMode="auto">
          <a:xfrm>
            <a:off x="5241925" y="2428875"/>
            <a:ext cx="522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latin typeface="Times New Roman" panose="02020603050405020304" pitchFamily="18" charset="0"/>
              </a:rPr>
              <a:t>P</a:t>
            </a:r>
            <a:r>
              <a:rPr lang="en-US" altLang="zh-CN" sz="2800" i="1" baseline="-25000">
                <a:latin typeface="Times New Roman" panose="02020603050405020304" pitchFamily="18" charset="0"/>
              </a:rPr>
              <a:t>0</a:t>
            </a:r>
            <a:endParaRPr lang="en-US" altLang="zh-CN" sz="2800" i="1" baseline="-25000">
              <a:latin typeface="Times New Roman" panose="02020603050405020304" pitchFamily="18" charset="0"/>
            </a:endParaRPr>
          </a:p>
        </p:txBody>
      </p:sp>
      <p:sp>
        <p:nvSpPr>
          <p:cNvPr id="16392" name="Rectangle 182"/>
          <p:cNvSpPr>
            <a:spLocks noChangeArrowheads="1"/>
          </p:cNvSpPr>
          <p:nvPr/>
        </p:nvSpPr>
        <p:spPr bwMode="auto">
          <a:xfrm>
            <a:off x="4114800" y="852488"/>
            <a:ext cx="3395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t>——</a:t>
            </a:r>
            <a:r>
              <a:rPr kumimoji="1" lang="zh-CN" altLang="en-US" sz="2800" b="1">
                <a:solidFill>
                  <a:srgbClr val="FF3300"/>
                </a:solidFill>
              </a:rPr>
              <a:t>菲涅耳半波带法</a:t>
            </a:r>
            <a:endParaRPr kumimoji="1" lang="zh-CN" altLang="en-US" sz="2800" b="1">
              <a:solidFill>
                <a:srgbClr val="FF33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
          <p:cNvGrpSpPr/>
          <p:nvPr/>
        </p:nvGrpSpPr>
        <p:grpSpPr bwMode="auto">
          <a:xfrm>
            <a:off x="2897188" y="3052763"/>
            <a:ext cx="0" cy="2500312"/>
            <a:chOff x="2098" y="96"/>
            <a:chExt cx="0" cy="1575"/>
          </a:xfrm>
        </p:grpSpPr>
        <p:sp>
          <p:nvSpPr>
            <p:cNvPr id="17520" name="Line 4"/>
            <p:cNvSpPr>
              <a:spLocks noChangeShapeType="1"/>
            </p:cNvSpPr>
            <p:nvPr/>
          </p:nvSpPr>
          <p:spPr bwMode="auto">
            <a:xfrm>
              <a:off x="2098" y="96"/>
              <a:ext cx="0" cy="50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21" name="Line 5"/>
            <p:cNvSpPr>
              <a:spLocks noChangeShapeType="1"/>
            </p:cNvSpPr>
            <p:nvPr/>
          </p:nvSpPr>
          <p:spPr bwMode="auto">
            <a:xfrm>
              <a:off x="2098" y="1211"/>
              <a:ext cx="0" cy="46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11" name="Group 6"/>
          <p:cNvGrpSpPr/>
          <p:nvPr/>
        </p:nvGrpSpPr>
        <p:grpSpPr bwMode="auto">
          <a:xfrm>
            <a:off x="1243013" y="3860800"/>
            <a:ext cx="498475" cy="939800"/>
            <a:chOff x="960" y="605"/>
            <a:chExt cx="314" cy="592"/>
          </a:xfrm>
        </p:grpSpPr>
        <p:sp>
          <p:nvSpPr>
            <p:cNvPr id="17517" name="Line 7"/>
            <p:cNvSpPr>
              <a:spLocks noChangeShapeType="1"/>
            </p:cNvSpPr>
            <p:nvPr/>
          </p:nvSpPr>
          <p:spPr bwMode="auto">
            <a:xfrm flipV="1">
              <a:off x="1141" y="605"/>
              <a:ext cx="0" cy="223"/>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8" name="Line 8"/>
            <p:cNvSpPr>
              <a:spLocks noChangeShapeType="1"/>
            </p:cNvSpPr>
            <p:nvPr/>
          </p:nvSpPr>
          <p:spPr bwMode="auto">
            <a:xfrm>
              <a:off x="1141" y="960"/>
              <a:ext cx="0" cy="237"/>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9" name="Text Box 9"/>
            <p:cNvSpPr txBox="1">
              <a:spLocks noChangeArrowheads="1"/>
            </p:cNvSpPr>
            <p:nvPr/>
          </p:nvSpPr>
          <p:spPr bwMode="auto">
            <a:xfrm>
              <a:off x="960" y="751"/>
              <a:ext cx="314"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a</a:t>
              </a:r>
              <a:endParaRPr kumimoji="1" lang="en-US" altLang="zh-CN" sz="2400" b="1">
                <a:solidFill>
                  <a:srgbClr val="000000"/>
                </a:solidFill>
                <a:latin typeface="Times New Roman" panose="02020603050405020304" pitchFamily="18" charset="0"/>
              </a:endParaRPr>
            </a:p>
          </p:txBody>
        </p:sp>
      </p:grpSp>
      <p:sp>
        <p:nvSpPr>
          <p:cNvPr id="17412" name="Line 10"/>
          <p:cNvSpPr>
            <a:spLocks noChangeShapeType="1"/>
          </p:cNvSpPr>
          <p:nvPr/>
        </p:nvSpPr>
        <p:spPr bwMode="auto">
          <a:xfrm>
            <a:off x="2898775" y="3860800"/>
            <a:ext cx="858838" cy="0"/>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413" name="Group 11"/>
          <p:cNvGrpSpPr/>
          <p:nvPr/>
        </p:nvGrpSpPr>
        <p:grpSpPr bwMode="auto">
          <a:xfrm>
            <a:off x="2909888" y="3449638"/>
            <a:ext cx="1431925" cy="1050925"/>
            <a:chOff x="2106" y="340"/>
            <a:chExt cx="902" cy="662"/>
          </a:xfrm>
        </p:grpSpPr>
        <p:sp>
          <p:nvSpPr>
            <p:cNvPr id="17515" name="Line 12"/>
            <p:cNvSpPr>
              <a:spLocks noChangeShapeType="1"/>
            </p:cNvSpPr>
            <p:nvPr/>
          </p:nvSpPr>
          <p:spPr bwMode="auto">
            <a:xfrm flipV="1">
              <a:off x="2106" y="340"/>
              <a:ext cx="902" cy="362"/>
            </a:xfrm>
            <a:prstGeom prst="line">
              <a:avLst/>
            </a:prstGeom>
            <a:noFill/>
            <a:ln w="19050">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6" name="Line 13"/>
            <p:cNvSpPr>
              <a:spLocks noChangeShapeType="1"/>
            </p:cNvSpPr>
            <p:nvPr/>
          </p:nvSpPr>
          <p:spPr bwMode="auto">
            <a:xfrm flipV="1">
              <a:off x="2106" y="639"/>
              <a:ext cx="902" cy="363"/>
            </a:xfrm>
            <a:prstGeom prst="line">
              <a:avLst/>
            </a:prstGeom>
            <a:noFill/>
            <a:ln w="19050">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14" name="Group 14"/>
          <p:cNvGrpSpPr/>
          <p:nvPr/>
        </p:nvGrpSpPr>
        <p:grpSpPr bwMode="auto">
          <a:xfrm>
            <a:off x="2919413" y="3613150"/>
            <a:ext cx="1433512" cy="1039813"/>
            <a:chOff x="2112" y="444"/>
            <a:chExt cx="903" cy="655"/>
          </a:xfrm>
        </p:grpSpPr>
        <p:sp>
          <p:nvSpPr>
            <p:cNvPr id="17513" name="Line 15"/>
            <p:cNvSpPr>
              <a:spLocks noChangeShapeType="1"/>
            </p:cNvSpPr>
            <p:nvPr/>
          </p:nvSpPr>
          <p:spPr bwMode="auto">
            <a:xfrm flipV="1">
              <a:off x="2112" y="444"/>
              <a:ext cx="901" cy="363"/>
            </a:xfrm>
            <a:prstGeom prst="line">
              <a:avLst/>
            </a:prstGeom>
            <a:noFill/>
            <a:ln w="19050">
              <a:solidFill>
                <a:srgbClr val="FF00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4" name="Line 16"/>
            <p:cNvSpPr>
              <a:spLocks noChangeShapeType="1"/>
            </p:cNvSpPr>
            <p:nvPr/>
          </p:nvSpPr>
          <p:spPr bwMode="auto">
            <a:xfrm flipV="1">
              <a:off x="2114" y="737"/>
              <a:ext cx="901" cy="362"/>
            </a:xfrm>
            <a:prstGeom prst="line">
              <a:avLst/>
            </a:prstGeom>
            <a:noFill/>
            <a:ln w="19050">
              <a:solidFill>
                <a:srgbClr val="FF00FF"/>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5" name="Line 17"/>
          <p:cNvSpPr>
            <a:spLocks noChangeShapeType="1"/>
          </p:cNvSpPr>
          <p:nvPr/>
        </p:nvSpPr>
        <p:spPr bwMode="auto">
          <a:xfrm flipV="1">
            <a:off x="2894013" y="3760788"/>
            <a:ext cx="1430337" cy="574675"/>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416" name="Group 18"/>
          <p:cNvGrpSpPr/>
          <p:nvPr/>
        </p:nvGrpSpPr>
        <p:grpSpPr bwMode="auto">
          <a:xfrm>
            <a:off x="2897188" y="3284538"/>
            <a:ext cx="1455737" cy="1516062"/>
            <a:chOff x="2098" y="242"/>
            <a:chExt cx="917" cy="955"/>
          </a:xfrm>
        </p:grpSpPr>
        <p:sp>
          <p:nvSpPr>
            <p:cNvPr id="17511" name="Line 19"/>
            <p:cNvSpPr>
              <a:spLocks noChangeShapeType="1"/>
            </p:cNvSpPr>
            <p:nvPr/>
          </p:nvSpPr>
          <p:spPr bwMode="auto">
            <a:xfrm flipV="1">
              <a:off x="2098" y="242"/>
              <a:ext cx="902" cy="363"/>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2" name="Line 20"/>
            <p:cNvSpPr>
              <a:spLocks noChangeShapeType="1"/>
            </p:cNvSpPr>
            <p:nvPr/>
          </p:nvSpPr>
          <p:spPr bwMode="auto">
            <a:xfrm flipV="1">
              <a:off x="2114" y="835"/>
              <a:ext cx="901" cy="362"/>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17" name="Freeform 21"/>
          <p:cNvSpPr/>
          <p:nvPr/>
        </p:nvSpPr>
        <p:spPr bwMode="auto">
          <a:xfrm>
            <a:off x="3306763" y="3683000"/>
            <a:ext cx="69850" cy="177800"/>
          </a:xfrm>
          <a:custGeom>
            <a:avLst/>
            <a:gdLst>
              <a:gd name="T0" fmla="*/ 0 w 85"/>
              <a:gd name="T1" fmla="*/ 0 h 240"/>
              <a:gd name="T2" fmla="*/ 2147483646 w 85"/>
              <a:gd name="T3" fmla="*/ 2147483646 h 240"/>
              <a:gd name="T4" fmla="*/ 2147483646 w 85"/>
              <a:gd name="T5" fmla="*/ 2147483646 h 240"/>
              <a:gd name="T6" fmla="*/ 0 60000 65536"/>
              <a:gd name="T7" fmla="*/ 0 60000 65536"/>
              <a:gd name="T8" fmla="*/ 0 60000 65536"/>
            </a:gdLst>
            <a:ahLst/>
            <a:cxnLst>
              <a:cxn ang="T6">
                <a:pos x="T0" y="T1"/>
              </a:cxn>
              <a:cxn ang="T7">
                <a:pos x="T2" y="T3"/>
              </a:cxn>
              <a:cxn ang="T8">
                <a:pos x="T4" y="T5"/>
              </a:cxn>
            </a:cxnLst>
            <a:rect l="0" t="0" r="r" b="b"/>
            <a:pathLst>
              <a:path w="85" h="240">
                <a:moveTo>
                  <a:pt x="0" y="0"/>
                </a:moveTo>
                <a:cubicBezTo>
                  <a:pt x="32" y="40"/>
                  <a:pt x="65" y="80"/>
                  <a:pt x="75" y="120"/>
                </a:cubicBezTo>
                <a:cubicBezTo>
                  <a:pt x="85" y="160"/>
                  <a:pt x="62" y="220"/>
                  <a:pt x="60" y="240"/>
                </a:cubicBezTo>
              </a:path>
            </a:pathLst>
          </a:custGeom>
          <a:noFill/>
          <a:ln w="28575" cap="flat" cmpd="sng">
            <a:solidFill>
              <a:srgbClr val="008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8" name="Text Box 22"/>
          <p:cNvSpPr txBox="1">
            <a:spLocks noChangeArrowheads="1"/>
          </p:cNvSpPr>
          <p:nvPr/>
        </p:nvSpPr>
        <p:spPr bwMode="auto">
          <a:xfrm>
            <a:off x="3313113" y="3186113"/>
            <a:ext cx="5969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8000"/>
                </a:solidFill>
                <a:latin typeface="宋体" panose="02010600030101010101" pitchFamily="2" charset="-122"/>
              </a:rPr>
              <a:t>θ</a:t>
            </a:r>
            <a:endParaRPr kumimoji="1" lang="en-US" altLang="zh-CN" sz="2400" b="1">
              <a:solidFill>
                <a:srgbClr val="008000"/>
              </a:solidFill>
              <a:latin typeface="Times New Roman" panose="02020603050405020304" pitchFamily="18" charset="0"/>
            </a:endParaRPr>
          </a:p>
        </p:txBody>
      </p:sp>
      <p:sp>
        <p:nvSpPr>
          <p:cNvPr id="17419" name="Line 23"/>
          <p:cNvSpPr>
            <a:spLocks noChangeShapeType="1"/>
          </p:cNvSpPr>
          <p:nvPr/>
        </p:nvSpPr>
        <p:spPr bwMode="auto">
          <a:xfrm flipH="1">
            <a:off x="3416300" y="3517900"/>
            <a:ext cx="112713" cy="2540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20" name="Text Box 24"/>
          <p:cNvSpPr txBox="1">
            <a:spLocks noChangeArrowheads="1"/>
          </p:cNvSpPr>
          <p:nvPr/>
        </p:nvSpPr>
        <p:spPr bwMode="auto">
          <a:xfrm>
            <a:off x="4267200" y="3671888"/>
            <a:ext cx="7207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00"/>
                </a:solidFill>
                <a:latin typeface="Times New Roman" panose="02020603050405020304" pitchFamily="18" charset="0"/>
              </a:rPr>
              <a:t>1</a:t>
            </a:r>
            <a:r>
              <a:rPr kumimoji="1" lang="en-US" altLang="zh-CN" sz="2000" b="1">
                <a:solidFill>
                  <a:srgbClr val="FF0000"/>
                </a:solidFill>
                <a:latin typeface="宋体" panose="02010600030101010101" pitchFamily="2" charset="-122"/>
              </a:rPr>
              <a:t>′</a:t>
            </a:r>
            <a:endParaRPr kumimoji="1" lang="en-US" altLang="zh-CN" sz="2000" b="1">
              <a:solidFill>
                <a:srgbClr val="FF0000"/>
              </a:solidFill>
              <a:latin typeface="Times New Roman" panose="02020603050405020304" pitchFamily="18" charset="0"/>
            </a:endParaRPr>
          </a:p>
        </p:txBody>
      </p:sp>
      <p:sp>
        <p:nvSpPr>
          <p:cNvPr id="17421" name="Text Box 25"/>
          <p:cNvSpPr txBox="1">
            <a:spLocks noChangeArrowheads="1"/>
          </p:cNvSpPr>
          <p:nvPr/>
        </p:nvSpPr>
        <p:spPr bwMode="auto">
          <a:xfrm>
            <a:off x="4291013" y="3440113"/>
            <a:ext cx="484187"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FF"/>
                </a:solidFill>
                <a:latin typeface="Times New Roman" panose="02020603050405020304" pitchFamily="18" charset="0"/>
              </a:rPr>
              <a:t>2</a:t>
            </a:r>
            <a:endParaRPr kumimoji="1" lang="en-US" altLang="zh-CN" sz="2000" b="1">
              <a:solidFill>
                <a:srgbClr val="FF00FF"/>
              </a:solidFill>
              <a:latin typeface="Times New Roman" panose="02020603050405020304" pitchFamily="18" charset="0"/>
            </a:endParaRPr>
          </a:p>
        </p:txBody>
      </p:sp>
      <p:sp>
        <p:nvSpPr>
          <p:cNvPr id="17422" name="Text Box 26"/>
          <p:cNvSpPr txBox="1">
            <a:spLocks noChangeArrowheads="1"/>
          </p:cNvSpPr>
          <p:nvPr/>
        </p:nvSpPr>
        <p:spPr bwMode="auto">
          <a:xfrm>
            <a:off x="2482850" y="3473450"/>
            <a:ext cx="43656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A</a:t>
            </a:r>
            <a:endParaRPr kumimoji="1" lang="en-US" altLang="zh-CN" sz="2000" b="1">
              <a:solidFill>
                <a:srgbClr val="000000"/>
              </a:solidFill>
              <a:latin typeface="Times New Roman" panose="02020603050405020304" pitchFamily="18" charset="0"/>
            </a:endParaRPr>
          </a:p>
        </p:txBody>
      </p:sp>
      <p:sp>
        <p:nvSpPr>
          <p:cNvPr id="17423" name="Text Box 27"/>
          <p:cNvSpPr txBox="1">
            <a:spLocks noChangeArrowheads="1"/>
          </p:cNvSpPr>
          <p:nvPr/>
        </p:nvSpPr>
        <p:spPr bwMode="auto">
          <a:xfrm>
            <a:off x="2484438" y="4800600"/>
            <a:ext cx="434975"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B</a:t>
            </a:r>
            <a:endParaRPr kumimoji="1" lang="en-US" altLang="zh-CN" sz="2000" b="1">
              <a:solidFill>
                <a:srgbClr val="000000"/>
              </a:solidFill>
              <a:latin typeface="Times New Roman" panose="02020603050405020304" pitchFamily="18" charset="0"/>
            </a:endParaRPr>
          </a:p>
        </p:txBody>
      </p:sp>
      <p:grpSp>
        <p:nvGrpSpPr>
          <p:cNvPr id="17424" name="Group 28"/>
          <p:cNvGrpSpPr/>
          <p:nvPr/>
        </p:nvGrpSpPr>
        <p:grpSpPr bwMode="auto">
          <a:xfrm>
            <a:off x="1295400" y="3886200"/>
            <a:ext cx="1604963" cy="939800"/>
            <a:chOff x="1079" y="605"/>
            <a:chExt cx="1011" cy="592"/>
          </a:xfrm>
        </p:grpSpPr>
        <p:sp>
          <p:nvSpPr>
            <p:cNvPr id="17505" name="Line 29"/>
            <p:cNvSpPr>
              <a:spLocks noChangeShapeType="1"/>
            </p:cNvSpPr>
            <p:nvPr/>
          </p:nvSpPr>
          <p:spPr bwMode="auto">
            <a:xfrm>
              <a:off x="1079" y="605"/>
              <a:ext cx="1011"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6" name="Line 30"/>
            <p:cNvSpPr>
              <a:spLocks noChangeShapeType="1"/>
            </p:cNvSpPr>
            <p:nvPr/>
          </p:nvSpPr>
          <p:spPr bwMode="auto">
            <a:xfrm>
              <a:off x="1079" y="1197"/>
              <a:ext cx="1011"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7" name="Line 31"/>
            <p:cNvSpPr>
              <a:spLocks noChangeShapeType="1"/>
            </p:cNvSpPr>
            <p:nvPr/>
          </p:nvSpPr>
          <p:spPr bwMode="auto">
            <a:xfrm>
              <a:off x="1275" y="904"/>
              <a:ext cx="807"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8" name="Line 32"/>
            <p:cNvSpPr>
              <a:spLocks noChangeShapeType="1"/>
            </p:cNvSpPr>
            <p:nvPr/>
          </p:nvSpPr>
          <p:spPr bwMode="auto">
            <a:xfrm>
              <a:off x="1596" y="605"/>
              <a:ext cx="165"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9" name="Line 33"/>
            <p:cNvSpPr>
              <a:spLocks noChangeShapeType="1"/>
            </p:cNvSpPr>
            <p:nvPr/>
          </p:nvSpPr>
          <p:spPr bwMode="auto">
            <a:xfrm>
              <a:off x="1580" y="897"/>
              <a:ext cx="165"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0" name="Line 34"/>
            <p:cNvSpPr>
              <a:spLocks noChangeShapeType="1"/>
            </p:cNvSpPr>
            <p:nvPr/>
          </p:nvSpPr>
          <p:spPr bwMode="auto">
            <a:xfrm>
              <a:off x="1573" y="1190"/>
              <a:ext cx="164"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25" name="Group 35"/>
          <p:cNvGrpSpPr/>
          <p:nvPr/>
        </p:nvGrpSpPr>
        <p:grpSpPr bwMode="auto">
          <a:xfrm>
            <a:off x="2771775" y="3871913"/>
            <a:ext cx="147638" cy="928687"/>
            <a:chOff x="1989" y="612"/>
            <a:chExt cx="93" cy="585"/>
          </a:xfrm>
        </p:grpSpPr>
        <p:sp>
          <p:nvSpPr>
            <p:cNvPr id="17503" name="AutoShape 36"/>
            <p:cNvSpPr/>
            <p:nvPr/>
          </p:nvSpPr>
          <p:spPr bwMode="auto">
            <a:xfrm>
              <a:off x="1989" y="612"/>
              <a:ext cx="93" cy="292"/>
            </a:xfrm>
            <a:prstGeom prst="leftBrace">
              <a:avLst>
                <a:gd name="adj1" fmla="val 26165"/>
                <a:gd name="adj2" fmla="val 50000"/>
              </a:avLst>
            </a:prstGeom>
            <a:noFill/>
            <a:ln w="19050">
              <a:solidFill>
                <a:srgbClr val="3399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504" name="AutoShape 37"/>
            <p:cNvSpPr/>
            <p:nvPr/>
          </p:nvSpPr>
          <p:spPr bwMode="auto">
            <a:xfrm>
              <a:off x="1989" y="904"/>
              <a:ext cx="93" cy="293"/>
            </a:xfrm>
            <a:prstGeom prst="leftBrace">
              <a:avLst>
                <a:gd name="adj1" fmla="val 26254"/>
                <a:gd name="adj2" fmla="val 50000"/>
              </a:avLst>
            </a:prstGeom>
            <a:noFill/>
            <a:ln w="19050">
              <a:solidFill>
                <a:srgbClr val="3399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17426" name="Text Box 38"/>
          <p:cNvSpPr txBox="1">
            <a:spLocks noChangeArrowheads="1"/>
          </p:cNvSpPr>
          <p:nvPr/>
        </p:nvSpPr>
        <p:spPr bwMode="auto">
          <a:xfrm>
            <a:off x="1700213" y="3830638"/>
            <a:ext cx="11699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8000"/>
                </a:solidFill>
                <a:latin typeface="Times New Roman" panose="02020603050405020304" pitchFamily="18" charset="0"/>
                <a:ea typeface="楷体_GB2312" pitchFamily="49" charset="-122"/>
              </a:rPr>
              <a:t>半波带</a:t>
            </a:r>
            <a:endParaRPr kumimoji="1" lang="zh-CN" altLang="en-US" sz="1800" b="1">
              <a:solidFill>
                <a:srgbClr val="008000"/>
              </a:solidFill>
              <a:latin typeface="Times New Roman" panose="02020603050405020304" pitchFamily="18" charset="0"/>
              <a:ea typeface="楷体_GB2312" pitchFamily="49" charset="-122"/>
            </a:endParaRPr>
          </a:p>
        </p:txBody>
      </p:sp>
      <p:sp>
        <p:nvSpPr>
          <p:cNvPr id="17427" name="Text Box 39"/>
          <p:cNvSpPr txBox="1">
            <a:spLocks noChangeArrowheads="1"/>
          </p:cNvSpPr>
          <p:nvPr/>
        </p:nvSpPr>
        <p:spPr bwMode="auto">
          <a:xfrm>
            <a:off x="1700213" y="4287838"/>
            <a:ext cx="11699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8000"/>
                </a:solidFill>
                <a:latin typeface="Times New Roman" panose="02020603050405020304" pitchFamily="18" charset="0"/>
                <a:ea typeface="楷体_GB2312" pitchFamily="49" charset="-122"/>
              </a:rPr>
              <a:t>半波带</a:t>
            </a:r>
            <a:endParaRPr kumimoji="1" lang="zh-CN" altLang="en-US" sz="1800" b="1">
              <a:solidFill>
                <a:srgbClr val="008000"/>
              </a:solidFill>
              <a:latin typeface="Times New Roman" panose="02020603050405020304" pitchFamily="18" charset="0"/>
              <a:ea typeface="楷体_GB2312" pitchFamily="49" charset="-122"/>
            </a:endParaRPr>
          </a:p>
        </p:txBody>
      </p:sp>
      <p:sp>
        <p:nvSpPr>
          <p:cNvPr id="17428" name="Text Box 40"/>
          <p:cNvSpPr txBox="1">
            <a:spLocks noChangeArrowheads="1"/>
          </p:cNvSpPr>
          <p:nvPr/>
        </p:nvSpPr>
        <p:spPr bwMode="auto">
          <a:xfrm>
            <a:off x="4291013" y="3228975"/>
            <a:ext cx="4111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00"/>
                </a:solidFill>
                <a:latin typeface="Times New Roman" panose="02020603050405020304" pitchFamily="18" charset="0"/>
              </a:rPr>
              <a:t>1</a:t>
            </a:r>
            <a:endParaRPr kumimoji="1" lang="en-US" altLang="zh-CN" sz="2000" b="1">
              <a:solidFill>
                <a:srgbClr val="FF0000"/>
              </a:solidFill>
              <a:latin typeface="Times New Roman" panose="02020603050405020304" pitchFamily="18" charset="0"/>
            </a:endParaRPr>
          </a:p>
        </p:txBody>
      </p:sp>
      <p:sp>
        <p:nvSpPr>
          <p:cNvPr id="17429" name="Text Box 41"/>
          <p:cNvSpPr txBox="1">
            <a:spLocks noChangeArrowheads="1"/>
          </p:cNvSpPr>
          <p:nvPr/>
        </p:nvSpPr>
        <p:spPr bwMode="auto">
          <a:xfrm>
            <a:off x="4254500" y="3871913"/>
            <a:ext cx="571500"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FF"/>
                </a:solidFill>
                <a:latin typeface="Times New Roman" panose="02020603050405020304" pitchFamily="18" charset="0"/>
              </a:rPr>
              <a:t>2</a:t>
            </a:r>
            <a:r>
              <a:rPr kumimoji="1" lang="en-US" altLang="zh-CN" sz="2000" b="1">
                <a:solidFill>
                  <a:srgbClr val="FF00FF"/>
                </a:solidFill>
                <a:latin typeface="宋体" panose="02010600030101010101" pitchFamily="2" charset="-122"/>
              </a:rPr>
              <a:t>′</a:t>
            </a:r>
            <a:endParaRPr kumimoji="1" lang="en-US" altLang="zh-CN" sz="2000" b="1">
              <a:solidFill>
                <a:srgbClr val="FF00FF"/>
              </a:solidFill>
              <a:latin typeface="Times New Roman" panose="02020603050405020304" pitchFamily="18" charset="0"/>
            </a:endParaRPr>
          </a:p>
        </p:txBody>
      </p:sp>
      <p:sp>
        <p:nvSpPr>
          <p:cNvPr id="17430" name="Line 42"/>
          <p:cNvSpPr>
            <a:spLocks noChangeShapeType="1"/>
          </p:cNvSpPr>
          <p:nvPr/>
        </p:nvSpPr>
        <p:spPr bwMode="auto">
          <a:xfrm>
            <a:off x="2901950" y="3860800"/>
            <a:ext cx="398463" cy="806450"/>
          </a:xfrm>
          <a:prstGeom prst="line">
            <a:avLst/>
          </a:prstGeom>
          <a:noFill/>
          <a:ln w="1905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1" name="Line 43"/>
          <p:cNvSpPr>
            <a:spLocks noChangeShapeType="1"/>
          </p:cNvSpPr>
          <p:nvPr/>
        </p:nvSpPr>
        <p:spPr bwMode="auto">
          <a:xfrm>
            <a:off x="2873375" y="4341813"/>
            <a:ext cx="198438" cy="387350"/>
          </a:xfrm>
          <a:prstGeom prst="line">
            <a:avLst/>
          </a:prstGeom>
          <a:noFill/>
          <a:ln w="1905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2" name="Line 44"/>
          <p:cNvSpPr>
            <a:spLocks noChangeShapeType="1"/>
          </p:cNvSpPr>
          <p:nvPr/>
        </p:nvSpPr>
        <p:spPr bwMode="auto">
          <a:xfrm>
            <a:off x="3282950" y="4656138"/>
            <a:ext cx="200025" cy="3429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3" name="Line 45"/>
          <p:cNvSpPr>
            <a:spLocks noChangeShapeType="1"/>
          </p:cNvSpPr>
          <p:nvPr/>
        </p:nvSpPr>
        <p:spPr bwMode="auto">
          <a:xfrm>
            <a:off x="3071813" y="4722813"/>
            <a:ext cx="200025" cy="36512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34" name="Line 46"/>
          <p:cNvSpPr>
            <a:spLocks noChangeShapeType="1"/>
          </p:cNvSpPr>
          <p:nvPr/>
        </p:nvSpPr>
        <p:spPr bwMode="auto">
          <a:xfrm>
            <a:off x="2886075" y="4800600"/>
            <a:ext cx="185738" cy="37623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435" name="Group 47"/>
          <p:cNvGrpSpPr/>
          <p:nvPr/>
        </p:nvGrpSpPr>
        <p:grpSpPr bwMode="auto">
          <a:xfrm>
            <a:off x="2735263" y="4811713"/>
            <a:ext cx="995362" cy="420687"/>
            <a:chOff x="1996" y="1204"/>
            <a:chExt cx="627" cy="265"/>
          </a:xfrm>
        </p:grpSpPr>
        <p:sp>
          <p:nvSpPr>
            <p:cNvPr id="17500" name="Line 48"/>
            <p:cNvSpPr>
              <a:spLocks noChangeShapeType="1"/>
            </p:cNvSpPr>
            <p:nvPr/>
          </p:nvSpPr>
          <p:spPr bwMode="auto">
            <a:xfrm flipV="1">
              <a:off x="2129" y="1204"/>
              <a:ext cx="494" cy="20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1" name="Line 49"/>
            <p:cNvSpPr>
              <a:spLocks noChangeShapeType="1"/>
            </p:cNvSpPr>
            <p:nvPr/>
          </p:nvSpPr>
          <p:spPr bwMode="auto">
            <a:xfrm flipH="1">
              <a:off x="2435" y="1246"/>
              <a:ext cx="94" cy="42"/>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02" name="Line 50"/>
            <p:cNvSpPr>
              <a:spLocks noChangeShapeType="1"/>
            </p:cNvSpPr>
            <p:nvPr/>
          </p:nvSpPr>
          <p:spPr bwMode="auto">
            <a:xfrm flipH="1">
              <a:off x="1996" y="1378"/>
              <a:ext cx="204" cy="91"/>
            </a:xfrm>
            <a:prstGeom prst="line">
              <a:avLst/>
            </a:prstGeom>
            <a:noFill/>
            <a:ln w="9525">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436" name="Text Box 52"/>
          <p:cNvSpPr txBox="1">
            <a:spLocks noChangeArrowheads="1"/>
          </p:cNvSpPr>
          <p:nvPr/>
        </p:nvSpPr>
        <p:spPr bwMode="auto">
          <a:xfrm>
            <a:off x="3148013" y="5033963"/>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800" b="1" i="1">
                <a:solidFill>
                  <a:srgbClr val="FF0000"/>
                </a:solidFill>
                <a:latin typeface="宋体" panose="02010600030101010101" pitchFamily="2" charset="-122"/>
              </a:rPr>
              <a:t>λ</a:t>
            </a:r>
            <a:r>
              <a:rPr kumimoji="1" lang="en-US" altLang="zh-CN" sz="1800" b="1">
                <a:solidFill>
                  <a:srgbClr val="FF0000"/>
                </a:solidFill>
                <a:latin typeface="宋体" panose="02010600030101010101" pitchFamily="2" charset="-122"/>
              </a:rPr>
              <a:t>/2</a:t>
            </a:r>
            <a:endParaRPr kumimoji="1" lang="en-US" altLang="zh-CN" sz="1800" b="1">
              <a:solidFill>
                <a:srgbClr val="FF0000"/>
              </a:solidFill>
              <a:latin typeface="宋体" panose="02010600030101010101" pitchFamily="2" charset="-122"/>
            </a:endParaRPr>
          </a:p>
        </p:txBody>
      </p:sp>
      <p:sp>
        <p:nvSpPr>
          <p:cNvPr id="17437" name="Line 53"/>
          <p:cNvSpPr>
            <a:spLocks noChangeShapeType="1"/>
          </p:cNvSpPr>
          <p:nvPr/>
        </p:nvSpPr>
        <p:spPr bwMode="auto">
          <a:xfrm>
            <a:off x="3148013" y="5033963"/>
            <a:ext cx="152400" cy="15240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7438" name="Line 54"/>
          <p:cNvSpPr>
            <a:spLocks noChangeShapeType="1"/>
          </p:cNvSpPr>
          <p:nvPr/>
        </p:nvSpPr>
        <p:spPr bwMode="auto">
          <a:xfrm>
            <a:off x="3376613" y="4957763"/>
            <a:ext cx="0" cy="15240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17439" name="Group 55"/>
          <p:cNvGrpSpPr/>
          <p:nvPr/>
        </p:nvGrpSpPr>
        <p:grpSpPr bwMode="auto">
          <a:xfrm>
            <a:off x="6172200" y="3276600"/>
            <a:ext cx="2589213" cy="2460625"/>
            <a:chOff x="3360" y="96"/>
            <a:chExt cx="1631" cy="1550"/>
          </a:xfrm>
        </p:grpSpPr>
        <p:sp>
          <p:nvSpPr>
            <p:cNvPr id="17444" name="Text Box 56"/>
            <p:cNvSpPr txBox="1">
              <a:spLocks noChangeArrowheads="1"/>
            </p:cNvSpPr>
            <p:nvPr/>
          </p:nvSpPr>
          <p:spPr bwMode="auto">
            <a:xfrm>
              <a:off x="4254" y="598"/>
              <a:ext cx="73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8000"/>
                  </a:solidFill>
                  <a:latin typeface="Times New Roman" panose="02020603050405020304" pitchFamily="18" charset="0"/>
                  <a:ea typeface="楷体_GB2312" pitchFamily="49" charset="-122"/>
                </a:rPr>
                <a:t>半波带</a:t>
              </a:r>
              <a:endParaRPr kumimoji="1" lang="zh-CN" altLang="en-US" sz="1800" b="1">
                <a:solidFill>
                  <a:srgbClr val="008000"/>
                </a:solidFill>
                <a:latin typeface="Times New Roman" panose="02020603050405020304" pitchFamily="18" charset="0"/>
                <a:ea typeface="楷体_GB2312" pitchFamily="49" charset="-122"/>
              </a:endParaRPr>
            </a:p>
          </p:txBody>
        </p:sp>
        <p:sp>
          <p:nvSpPr>
            <p:cNvPr id="17445" name="Text Box 57"/>
            <p:cNvSpPr txBox="1">
              <a:spLocks noChangeArrowheads="1"/>
            </p:cNvSpPr>
            <p:nvPr/>
          </p:nvSpPr>
          <p:spPr bwMode="auto">
            <a:xfrm>
              <a:off x="4254" y="897"/>
              <a:ext cx="737"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8000"/>
                  </a:solidFill>
                  <a:latin typeface="Times New Roman" panose="02020603050405020304" pitchFamily="18" charset="0"/>
                  <a:ea typeface="楷体_GB2312" pitchFamily="49" charset="-122"/>
                </a:rPr>
                <a:t>半波带</a:t>
              </a:r>
              <a:endParaRPr kumimoji="1" lang="zh-CN" altLang="en-US" sz="1800" b="1">
                <a:solidFill>
                  <a:srgbClr val="008000"/>
                </a:solidFill>
                <a:latin typeface="Times New Roman" panose="02020603050405020304" pitchFamily="18" charset="0"/>
                <a:ea typeface="楷体_GB2312" pitchFamily="49" charset="-122"/>
              </a:endParaRPr>
            </a:p>
          </p:txBody>
        </p:sp>
        <p:grpSp>
          <p:nvGrpSpPr>
            <p:cNvPr id="17446" name="Group 58"/>
            <p:cNvGrpSpPr/>
            <p:nvPr/>
          </p:nvGrpSpPr>
          <p:grpSpPr bwMode="auto">
            <a:xfrm>
              <a:off x="3360" y="96"/>
              <a:ext cx="972" cy="1550"/>
              <a:chOff x="3360" y="96"/>
              <a:chExt cx="972" cy="1550"/>
            </a:xfrm>
          </p:grpSpPr>
          <p:sp>
            <p:nvSpPr>
              <p:cNvPr id="17447" name="Line 59"/>
              <p:cNvSpPr>
                <a:spLocks noChangeShapeType="1"/>
              </p:cNvSpPr>
              <p:nvPr/>
            </p:nvSpPr>
            <p:spPr bwMode="auto">
              <a:xfrm>
                <a:off x="3580" y="883"/>
                <a:ext cx="635"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448" name="Group 60"/>
              <p:cNvGrpSpPr/>
              <p:nvPr/>
            </p:nvGrpSpPr>
            <p:grpSpPr bwMode="auto">
              <a:xfrm>
                <a:off x="3572" y="305"/>
                <a:ext cx="635" cy="223"/>
                <a:chOff x="7065" y="4245"/>
                <a:chExt cx="1215" cy="480"/>
              </a:xfrm>
            </p:grpSpPr>
            <p:sp>
              <p:nvSpPr>
                <p:cNvPr id="17492" name="Line 61"/>
                <p:cNvSpPr>
                  <a:spLocks noChangeShapeType="1"/>
                </p:cNvSpPr>
                <p:nvPr/>
              </p:nvSpPr>
              <p:spPr bwMode="auto">
                <a:xfrm>
                  <a:off x="7065" y="472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3" name="Line 62"/>
                <p:cNvSpPr>
                  <a:spLocks noChangeShapeType="1"/>
                </p:cNvSpPr>
                <p:nvPr/>
              </p:nvSpPr>
              <p:spPr bwMode="auto">
                <a:xfrm>
                  <a:off x="7065" y="456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4" name="Line 63"/>
                <p:cNvSpPr>
                  <a:spLocks noChangeShapeType="1"/>
                </p:cNvSpPr>
                <p:nvPr/>
              </p:nvSpPr>
              <p:spPr bwMode="auto">
                <a:xfrm>
                  <a:off x="7065" y="439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5" name="Line 64"/>
                <p:cNvSpPr>
                  <a:spLocks noChangeShapeType="1"/>
                </p:cNvSpPr>
                <p:nvPr/>
              </p:nvSpPr>
              <p:spPr bwMode="auto">
                <a:xfrm>
                  <a:off x="7065" y="424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6" name="Line 65"/>
                <p:cNvSpPr>
                  <a:spLocks noChangeShapeType="1"/>
                </p:cNvSpPr>
                <p:nvPr/>
              </p:nvSpPr>
              <p:spPr bwMode="auto">
                <a:xfrm>
                  <a:off x="7065" y="43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7" name="Line 66"/>
                <p:cNvSpPr>
                  <a:spLocks noChangeShapeType="1"/>
                </p:cNvSpPr>
                <p:nvPr/>
              </p:nvSpPr>
              <p:spPr bwMode="auto">
                <a:xfrm>
                  <a:off x="7065" y="441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8" name="Line 67"/>
                <p:cNvSpPr>
                  <a:spLocks noChangeShapeType="1"/>
                </p:cNvSpPr>
                <p:nvPr/>
              </p:nvSpPr>
              <p:spPr bwMode="auto">
                <a:xfrm>
                  <a:off x="7065" y="447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9" name="Line 68"/>
                <p:cNvSpPr>
                  <a:spLocks noChangeShapeType="1"/>
                </p:cNvSpPr>
                <p:nvPr/>
              </p:nvSpPr>
              <p:spPr bwMode="auto">
                <a:xfrm>
                  <a:off x="7065" y="46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49" name="Group 69"/>
              <p:cNvGrpSpPr/>
              <p:nvPr/>
            </p:nvGrpSpPr>
            <p:grpSpPr bwMode="auto">
              <a:xfrm>
                <a:off x="3572" y="96"/>
                <a:ext cx="635" cy="223"/>
                <a:chOff x="7065" y="4245"/>
                <a:chExt cx="1215" cy="480"/>
              </a:xfrm>
            </p:grpSpPr>
            <p:sp>
              <p:nvSpPr>
                <p:cNvPr id="17484" name="Line 70"/>
                <p:cNvSpPr>
                  <a:spLocks noChangeShapeType="1"/>
                </p:cNvSpPr>
                <p:nvPr/>
              </p:nvSpPr>
              <p:spPr bwMode="auto">
                <a:xfrm>
                  <a:off x="7065" y="472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5" name="Line 71"/>
                <p:cNvSpPr>
                  <a:spLocks noChangeShapeType="1"/>
                </p:cNvSpPr>
                <p:nvPr/>
              </p:nvSpPr>
              <p:spPr bwMode="auto">
                <a:xfrm>
                  <a:off x="7065" y="456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6" name="Line 72"/>
                <p:cNvSpPr>
                  <a:spLocks noChangeShapeType="1"/>
                </p:cNvSpPr>
                <p:nvPr/>
              </p:nvSpPr>
              <p:spPr bwMode="auto">
                <a:xfrm>
                  <a:off x="7065" y="439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7" name="Line 73"/>
                <p:cNvSpPr>
                  <a:spLocks noChangeShapeType="1"/>
                </p:cNvSpPr>
                <p:nvPr/>
              </p:nvSpPr>
              <p:spPr bwMode="auto">
                <a:xfrm>
                  <a:off x="7065" y="424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8" name="Line 74"/>
                <p:cNvSpPr>
                  <a:spLocks noChangeShapeType="1"/>
                </p:cNvSpPr>
                <p:nvPr/>
              </p:nvSpPr>
              <p:spPr bwMode="auto">
                <a:xfrm>
                  <a:off x="7065" y="43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9" name="Line 75"/>
                <p:cNvSpPr>
                  <a:spLocks noChangeShapeType="1"/>
                </p:cNvSpPr>
                <p:nvPr/>
              </p:nvSpPr>
              <p:spPr bwMode="auto">
                <a:xfrm>
                  <a:off x="7065" y="441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0" name="Line 76"/>
                <p:cNvSpPr>
                  <a:spLocks noChangeShapeType="1"/>
                </p:cNvSpPr>
                <p:nvPr/>
              </p:nvSpPr>
              <p:spPr bwMode="auto">
                <a:xfrm>
                  <a:off x="7065" y="447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91" name="Line 77"/>
                <p:cNvSpPr>
                  <a:spLocks noChangeShapeType="1"/>
                </p:cNvSpPr>
                <p:nvPr/>
              </p:nvSpPr>
              <p:spPr bwMode="auto">
                <a:xfrm>
                  <a:off x="7065" y="46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50" name="Group 78"/>
              <p:cNvGrpSpPr/>
              <p:nvPr/>
            </p:nvGrpSpPr>
            <p:grpSpPr bwMode="auto">
              <a:xfrm>
                <a:off x="3600" y="1200"/>
                <a:ext cx="636" cy="446"/>
                <a:chOff x="7095" y="5985"/>
                <a:chExt cx="1215" cy="960"/>
              </a:xfrm>
            </p:grpSpPr>
            <p:sp>
              <p:nvSpPr>
                <p:cNvPr id="17465" name="Line 79"/>
                <p:cNvSpPr>
                  <a:spLocks noChangeShapeType="1"/>
                </p:cNvSpPr>
                <p:nvPr/>
              </p:nvSpPr>
              <p:spPr bwMode="auto">
                <a:xfrm>
                  <a:off x="7095" y="5985"/>
                  <a:ext cx="1215" cy="0"/>
                </a:xfrm>
                <a:prstGeom prst="line">
                  <a:avLst/>
                </a:prstGeom>
                <a:noFill/>
                <a:ln w="9525">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466" name="Group 80"/>
                <p:cNvGrpSpPr/>
                <p:nvPr/>
              </p:nvGrpSpPr>
              <p:grpSpPr bwMode="auto">
                <a:xfrm>
                  <a:off x="7095" y="6015"/>
                  <a:ext cx="1215" cy="480"/>
                  <a:chOff x="7065" y="4245"/>
                  <a:chExt cx="1215" cy="480"/>
                </a:xfrm>
              </p:grpSpPr>
              <p:sp>
                <p:nvSpPr>
                  <p:cNvPr id="17476" name="Line 81"/>
                  <p:cNvSpPr>
                    <a:spLocks noChangeShapeType="1"/>
                  </p:cNvSpPr>
                  <p:nvPr/>
                </p:nvSpPr>
                <p:spPr bwMode="auto">
                  <a:xfrm>
                    <a:off x="7065" y="472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7" name="Line 82"/>
                  <p:cNvSpPr>
                    <a:spLocks noChangeShapeType="1"/>
                  </p:cNvSpPr>
                  <p:nvPr/>
                </p:nvSpPr>
                <p:spPr bwMode="auto">
                  <a:xfrm>
                    <a:off x="7065" y="456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8" name="Line 83"/>
                  <p:cNvSpPr>
                    <a:spLocks noChangeShapeType="1"/>
                  </p:cNvSpPr>
                  <p:nvPr/>
                </p:nvSpPr>
                <p:spPr bwMode="auto">
                  <a:xfrm>
                    <a:off x="7065" y="439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9" name="Line 84"/>
                  <p:cNvSpPr>
                    <a:spLocks noChangeShapeType="1"/>
                  </p:cNvSpPr>
                  <p:nvPr/>
                </p:nvSpPr>
                <p:spPr bwMode="auto">
                  <a:xfrm>
                    <a:off x="7065" y="424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0" name="Line 85"/>
                  <p:cNvSpPr>
                    <a:spLocks noChangeShapeType="1"/>
                  </p:cNvSpPr>
                  <p:nvPr/>
                </p:nvSpPr>
                <p:spPr bwMode="auto">
                  <a:xfrm>
                    <a:off x="7065" y="43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1" name="Line 86"/>
                  <p:cNvSpPr>
                    <a:spLocks noChangeShapeType="1"/>
                  </p:cNvSpPr>
                  <p:nvPr/>
                </p:nvSpPr>
                <p:spPr bwMode="auto">
                  <a:xfrm>
                    <a:off x="7065" y="441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2" name="Line 87"/>
                  <p:cNvSpPr>
                    <a:spLocks noChangeShapeType="1"/>
                  </p:cNvSpPr>
                  <p:nvPr/>
                </p:nvSpPr>
                <p:spPr bwMode="auto">
                  <a:xfrm>
                    <a:off x="7065" y="447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83" name="Line 88"/>
                  <p:cNvSpPr>
                    <a:spLocks noChangeShapeType="1"/>
                  </p:cNvSpPr>
                  <p:nvPr/>
                </p:nvSpPr>
                <p:spPr bwMode="auto">
                  <a:xfrm>
                    <a:off x="7065" y="46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7467" name="Group 89"/>
                <p:cNvGrpSpPr/>
                <p:nvPr/>
              </p:nvGrpSpPr>
              <p:grpSpPr bwMode="auto">
                <a:xfrm>
                  <a:off x="7095" y="6465"/>
                  <a:ext cx="1215" cy="480"/>
                  <a:chOff x="7065" y="4245"/>
                  <a:chExt cx="1215" cy="480"/>
                </a:xfrm>
              </p:grpSpPr>
              <p:sp>
                <p:nvSpPr>
                  <p:cNvPr id="17468" name="Line 90"/>
                  <p:cNvSpPr>
                    <a:spLocks noChangeShapeType="1"/>
                  </p:cNvSpPr>
                  <p:nvPr/>
                </p:nvSpPr>
                <p:spPr bwMode="auto">
                  <a:xfrm>
                    <a:off x="7065" y="472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69" name="Line 91"/>
                  <p:cNvSpPr>
                    <a:spLocks noChangeShapeType="1"/>
                  </p:cNvSpPr>
                  <p:nvPr/>
                </p:nvSpPr>
                <p:spPr bwMode="auto">
                  <a:xfrm>
                    <a:off x="7065" y="456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0" name="Line 92"/>
                  <p:cNvSpPr>
                    <a:spLocks noChangeShapeType="1"/>
                  </p:cNvSpPr>
                  <p:nvPr/>
                </p:nvSpPr>
                <p:spPr bwMode="auto">
                  <a:xfrm>
                    <a:off x="7065" y="439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1" name="Line 93"/>
                  <p:cNvSpPr>
                    <a:spLocks noChangeShapeType="1"/>
                  </p:cNvSpPr>
                  <p:nvPr/>
                </p:nvSpPr>
                <p:spPr bwMode="auto">
                  <a:xfrm>
                    <a:off x="7065" y="424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2" name="Line 94"/>
                  <p:cNvSpPr>
                    <a:spLocks noChangeShapeType="1"/>
                  </p:cNvSpPr>
                  <p:nvPr/>
                </p:nvSpPr>
                <p:spPr bwMode="auto">
                  <a:xfrm>
                    <a:off x="7065" y="43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3" name="Line 95"/>
                  <p:cNvSpPr>
                    <a:spLocks noChangeShapeType="1"/>
                  </p:cNvSpPr>
                  <p:nvPr/>
                </p:nvSpPr>
                <p:spPr bwMode="auto">
                  <a:xfrm>
                    <a:off x="7065" y="441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4" name="Line 96"/>
                  <p:cNvSpPr>
                    <a:spLocks noChangeShapeType="1"/>
                  </p:cNvSpPr>
                  <p:nvPr/>
                </p:nvSpPr>
                <p:spPr bwMode="auto">
                  <a:xfrm>
                    <a:off x="7065" y="4470"/>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75" name="Line 97"/>
                  <p:cNvSpPr>
                    <a:spLocks noChangeShapeType="1"/>
                  </p:cNvSpPr>
                  <p:nvPr/>
                </p:nvSpPr>
                <p:spPr bwMode="auto">
                  <a:xfrm>
                    <a:off x="7065" y="4605"/>
                    <a:ext cx="1215" cy="0"/>
                  </a:xfrm>
                  <a:prstGeom prst="line">
                    <a:avLst/>
                  </a:prstGeom>
                  <a:noFill/>
                  <a:ln w="76200">
                    <a:solidFill>
                      <a:srgbClr val="808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17451" name="Line 98"/>
              <p:cNvSpPr>
                <a:spLocks noChangeShapeType="1"/>
              </p:cNvSpPr>
              <p:nvPr/>
            </p:nvSpPr>
            <p:spPr bwMode="auto">
              <a:xfrm>
                <a:off x="3580" y="981"/>
                <a:ext cx="635" cy="0"/>
              </a:xfrm>
              <a:prstGeom prst="line">
                <a:avLst/>
              </a:prstGeom>
              <a:noFill/>
              <a:ln w="1905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2" name="Line 99"/>
              <p:cNvSpPr>
                <a:spLocks noChangeShapeType="1"/>
              </p:cNvSpPr>
              <p:nvPr/>
            </p:nvSpPr>
            <p:spPr bwMode="auto">
              <a:xfrm>
                <a:off x="3587" y="1078"/>
                <a:ext cx="636" cy="0"/>
              </a:xfrm>
              <a:prstGeom prst="line">
                <a:avLst/>
              </a:prstGeom>
              <a:noFill/>
              <a:ln w="1905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3" name="Line 100"/>
              <p:cNvSpPr>
                <a:spLocks noChangeShapeType="1"/>
              </p:cNvSpPr>
              <p:nvPr/>
            </p:nvSpPr>
            <p:spPr bwMode="auto">
              <a:xfrm>
                <a:off x="3572" y="786"/>
                <a:ext cx="635" cy="0"/>
              </a:xfrm>
              <a:prstGeom prst="line">
                <a:avLst/>
              </a:prstGeom>
              <a:noFill/>
              <a:ln w="19050">
                <a:solidFill>
                  <a:srgbClr val="FF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4" name="Line 101"/>
              <p:cNvSpPr>
                <a:spLocks noChangeShapeType="1"/>
              </p:cNvSpPr>
              <p:nvPr/>
            </p:nvSpPr>
            <p:spPr bwMode="auto">
              <a:xfrm>
                <a:off x="3572" y="681"/>
                <a:ext cx="635" cy="0"/>
              </a:xfrm>
              <a:prstGeom prst="line">
                <a:avLst/>
              </a:prstGeom>
              <a:noFill/>
              <a:ln w="19050">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5" name="Line 102"/>
              <p:cNvSpPr>
                <a:spLocks noChangeShapeType="1"/>
              </p:cNvSpPr>
              <p:nvPr/>
            </p:nvSpPr>
            <p:spPr bwMode="auto">
              <a:xfrm>
                <a:off x="3587" y="1176"/>
                <a:ext cx="636"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6" name="Line 103"/>
              <p:cNvSpPr>
                <a:spLocks noChangeShapeType="1"/>
              </p:cNvSpPr>
              <p:nvPr/>
            </p:nvSpPr>
            <p:spPr bwMode="auto">
              <a:xfrm>
                <a:off x="3572" y="570"/>
                <a:ext cx="635"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57" name="AutoShape 104"/>
              <p:cNvSpPr/>
              <p:nvPr/>
            </p:nvSpPr>
            <p:spPr bwMode="auto">
              <a:xfrm>
                <a:off x="4223" y="563"/>
                <a:ext cx="93" cy="313"/>
              </a:xfrm>
              <a:prstGeom prst="rightBrace">
                <a:avLst>
                  <a:gd name="adj1" fmla="val 28047"/>
                  <a:gd name="adj2" fmla="val 50000"/>
                </a:avLst>
              </a:prstGeom>
              <a:noFill/>
              <a:ln w="19050">
                <a:solidFill>
                  <a:srgbClr val="008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458" name="AutoShape 105"/>
              <p:cNvSpPr/>
              <p:nvPr/>
            </p:nvSpPr>
            <p:spPr bwMode="auto">
              <a:xfrm>
                <a:off x="4238" y="869"/>
                <a:ext cx="94" cy="314"/>
              </a:xfrm>
              <a:prstGeom prst="rightBrace">
                <a:avLst>
                  <a:gd name="adj1" fmla="val 27837"/>
                  <a:gd name="adj2" fmla="val 50000"/>
                </a:avLst>
              </a:prstGeom>
              <a:noFill/>
              <a:ln w="19050">
                <a:solidFill>
                  <a:srgbClr val="008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459" name="Text Box 106"/>
              <p:cNvSpPr txBox="1">
                <a:spLocks noChangeArrowheads="1"/>
              </p:cNvSpPr>
              <p:nvPr/>
            </p:nvSpPr>
            <p:spPr bwMode="auto">
              <a:xfrm>
                <a:off x="3360" y="549"/>
                <a:ext cx="259"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00"/>
                    </a:solidFill>
                    <a:latin typeface="Times New Roman" panose="02020603050405020304" pitchFamily="18" charset="0"/>
                  </a:rPr>
                  <a:t>1</a:t>
                </a:r>
                <a:endParaRPr kumimoji="1" lang="en-US" altLang="zh-CN" sz="2000" b="1">
                  <a:solidFill>
                    <a:srgbClr val="FF0000"/>
                  </a:solidFill>
                  <a:latin typeface="Times New Roman" panose="02020603050405020304" pitchFamily="18" charset="0"/>
                </a:endParaRPr>
              </a:p>
            </p:txBody>
          </p:sp>
          <p:sp>
            <p:nvSpPr>
              <p:cNvPr id="17460" name="Text Box 107"/>
              <p:cNvSpPr txBox="1">
                <a:spLocks noChangeArrowheads="1"/>
              </p:cNvSpPr>
              <p:nvPr/>
            </p:nvSpPr>
            <p:spPr bwMode="auto">
              <a:xfrm>
                <a:off x="3360" y="674"/>
                <a:ext cx="306"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FF"/>
                    </a:solidFill>
                    <a:latin typeface="Times New Roman" panose="02020603050405020304" pitchFamily="18" charset="0"/>
                  </a:rPr>
                  <a:t>2</a:t>
                </a:r>
                <a:endParaRPr kumimoji="1" lang="en-US" altLang="zh-CN" sz="2000" b="1">
                  <a:solidFill>
                    <a:srgbClr val="FF00FF"/>
                  </a:solidFill>
                  <a:latin typeface="Times New Roman" panose="02020603050405020304" pitchFamily="18" charset="0"/>
                </a:endParaRPr>
              </a:p>
            </p:txBody>
          </p:sp>
          <p:sp>
            <p:nvSpPr>
              <p:cNvPr id="17461" name="Text Box 108"/>
              <p:cNvSpPr txBox="1">
                <a:spLocks noChangeArrowheads="1"/>
              </p:cNvSpPr>
              <p:nvPr/>
            </p:nvSpPr>
            <p:spPr bwMode="auto">
              <a:xfrm>
                <a:off x="3360" y="834"/>
                <a:ext cx="455"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00"/>
                    </a:solidFill>
                    <a:latin typeface="Times New Roman" panose="02020603050405020304" pitchFamily="18" charset="0"/>
                  </a:rPr>
                  <a:t>1</a:t>
                </a:r>
                <a:r>
                  <a:rPr kumimoji="1" lang="en-US" altLang="zh-CN" sz="2000" b="1">
                    <a:solidFill>
                      <a:srgbClr val="FF0000"/>
                    </a:solidFill>
                    <a:latin typeface="宋体" panose="02010600030101010101" pitchFamily="2" charset="-122"/>
                  </a:rPr>
                  <a:t>′</a:t>
                </a:r>
                <a:endParaRPr kumimoji="1" lang="en-US" altLang="zh-CN" sz="2000" b="1">
                  <a:solidFill>
                    <a:srgbClr val="FF0000"/>
                  </a:solidFill>
                  <a:latin typeface="Times New Roman" panose="02020603050405020304" pitchFamily="18" charset="0"/>
                </a:endParaRPr>
              </a:p>
            </p:txBody>
          </p:sp>
          <p:sp>
            <p:nvSpPr>
              <p:cNvPr id="17462" name="Text Box 109"/>
              <p:cNvSpPr txBox="1">
                <a:spLocks noChangeArrowheads="1"/>
              </p:cNvSpPr>
              <p:nvPr/>
            </p:nvSpPr>
            <p:spPr bwMode="auto">
              <a:xfrm>
                <a:off x="3360" y="974"/>
                <a:ext cx="361"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FF00FF"/>
                    </a:solidFill>
                    <a:latin typeface="Times New Roman" panose="02020603050405020304" pitchFamily="18" charset="0"/>
                  </a:rPr>
                  <a:t>2</a:t>
                </a:r>
                <a:r>
                  <a:rPr kumimoji="1" lang="en-US" altLang="zh-CN" sz="2000" b="1">
                    <a:solidFill>
                      <a:srgbClr val="FF00FF"/>
                    </a:solidFill>
                    <a:latin typeface="宋体" panose="02010600030101010101" pitchFamily="2" charset="-122"/>
                  </a:rPr>
                  <a:t>′</a:t>
                </a:r>
                <a:endParaRPr kumimoji="1" lang="en-US" altLang="zh-CN" sz="2000" b="1">
                  <a:solidFill>
                    <a:srgbClr val="FF00FF"/>
                  </a:solidFill>
                  <a:latin typeface="Times New Roman" panose="02020603050405020304" pitchFamily="18" charset="0"/>
                </a:endParaRPr>
              </a:p>
            </p:txBody>
          </p:sp>
          <p:sp>
            <p:nvSpPr>
              <p:cNvPr id="17463" name="Rectangle 110"/>
              <p:cNvSpPr>
                <a:spLocks noChangeArrowheads="1"/>
              </p:cNvSpPr>
              <p:nvPr/>
            </p:nvSpPr>
            <p:spPr bwMode="auto">
              <a:xfrm>
                <a:off x="3600" y="1440"/>
                <a:ext cx="624" cy="19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464" name="Rectangle 111"/>
              <p:cNvSpPr>
                <a:spLocks noChangeArrowheads="1"/>
              </p:cNvSpPr>
              <p:nvPr/>
            </p:nvSpPr>
            <p:spPr bwMode="auto">
              <a:xfrm>
                <a:off x="3577" y="432"/>
                <a:ext cx="630" cy="9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sp>
        <p:nvSpPr>
          <p:cNvPr id="17440" name="Rectangle 128"/>
          <p:cNvSpPr>
            <a:spLocks noChangeArrowheads="1"/>
          </p:cNvSpPr>
          <p:nvPr/>
        </p:nvSpPr>
        <p:spPr bwMode="auto">
          <a:xfrm>
            <a:off x="152400" y="1247775"/>
            <a:ext cx="8763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宋体" panose="02010600030101010101" pitchFamily="2" charset="-122"/>
              </a:rPr>
              <a:t>所引起的光振幅接近相等。相邻两波带上所有对应点的沿</a:t>
            </a:r>
            <a:r>
              <a:rPr lang="el-GR" altLang="zh-CN" sz="2800" b="1">
                <a:latin typeface="楷体" panose="02010609060101010101" pitchFamily="49" charset="-122"/>
                <a:ea typeface="楷体" panose="02010609060101010101" pitchFamily="49" charset="-122"/>
              </a:rPr>
              <a:t>θ</a:t>
            </a:r>
            <a:r>
              <a:rPr lang="zh-CN" altLang="en-US" sz="2800" b="1"/>
              <a:t>方向发出的光到达</a:t>
            </a:r>
            <a:r>
              <a:rPr lang="en-US" altLang="zh-CN" sz="2800" b="1" i="1">
                <a:latin typeface="Times New Roman" panose="02020603050405020304" pitchFamily="18" charset="0"/>
                <a:ea typeface="楷体" panose="02010609060101010101" pitchFamily="49" charset="-122"/>
              </a:rPr>
              <a:t>AC</a:t>
            </a:r>
            <a:r>
              <a:rPr lang="zh-CN" altLang="en-US" sz="2800" b="1"/>
              <a:t>面上并会聚在</a:t>
            </a:r>
            <a:r>
              <a:rPr lang="en-US" altLang="zh-CN" sz="2800" b="1">
                <a:latin typeface="宋体" panose="02010600030101010101" pitchFamily="2" charset="-122"/>
              </a:rPr>
              <a:t>P</a:t>
            </a:r>
            <a:r>
              <a:rPr lang="zh-CN" altLang="en-US" sz="2800" b="1"/>
              <a:t>点时的光程差恰好是</a:t>
            </a:r>
            <a:r>
              <a:rPr lang="en-US" altLang="zh-CN" sz="2800" b="1">
                <a:latin typeface="宋体" panose="02010600030101010101" pitchFamily="2" charset="-122"/>
              </a:rPr>
              <a:t>λ/2</a:t>
            </a:r>
            <a:r>
              <a:rPr lang="zh-CN" altLang="en-US" sz="2800" b="1"/>
              <a:t>，其振动位相相反，叠加后将相互抵消，总光强为零。</a:t>
            </a:r>
            <a:r>
              <a:rPr lang="en-US" altLang="zh-CN" sz="2800" b="1"/>
              <a:t>------</a:t>
            </a:r>
            <a:r>
              <a:rPr lang="zh-CN" altLang="en-US" sz="2800" b="1">
                <a:solidFill>
                  <a:srgbClr val="FF3300"/>
                </a:solidFill>
              </a:rPr>
              <a:t>半</a:t>
            </a:r>
            <a:r>
              <a:rPr kumimoji="1" lang="zh-CN" altLang="en-US" sz="2800" b="1">
                <a:solidFill>
                  <a:srgbClr val="FF3300"/>
                </a:solidFill>
              </a:rPr>
              <a:t>波带</a:t>
            </a:r>
            <a:endParaRPr kumimoji="1" lang="zh-CN" altLang="en-US" sz="2800" b="1">
              <a:solidFill>
                <a:srgbClr val="FF3300"/>
              </a:solidFill>
            </a:endParaRPr>
          </a:p>
        </p:txBody>
      </p:sp>
      <p:sp>
        <p:nvSpPr>
          <p:cNvPr id="17441" name="Text Box 129"/>
          <p:cNvSpPr txBox="1">
            <a:spLocks noChangeArrowheads="1"/>
          </p:cNvSpPr>
          <p:nvPr/>
        </p:nvSpPr>
        <p:spPr bwMode="auto">
          <a:xfrm>
            <a:off x="3352800" y="4495800"/>
            <a:ext cx="43656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C</a:t>
            </a:r>
            <a:endParaRPr kumimoji="1" lang="en-US" altLang="zh-CN" sz="2000" b="1">
              <a:solidFill>
                <a:srgbClr val="000000"/>
              </a:solidFill>
              <a:latin typeface="Times New Roman" panose="02020603050405020304" pitchFamily="18" charset="0"/>
            </a:endParaRPr>
          </a:p>
        </p:txBody>
      </p:sp>
      <p:graphicFrame>
        <p:nvGraphicFramePr>
          <p:cNvPr id="17442" name="Object 130"/>
          <p:cNvGraphicFramePr>
            <a:graphicFrameLocks noChangeAspect="1"/>
          </p:cNvGraphicFramePr>
          <p:nvPr/>
        </p:nvGraphicFramePr>
        <p:xfrm>
          <a:off x="2895600" y="5410200"/>
          <a:ext cx="3378200" cy="1074738"/>
        </p:xfrm>
        <a:graphic>
          <a:graphicData uri="http://schemas.openxmlformats.org/presentationml/2006/ole">
            <mc:AlternateContent xmlns:mc="http://schemas.openxmlformats.org/markup-compatibility/2006">
              <mc:Choice xmlns:v="urn:schemas-microsoft-com:vml" Requires="v">
                <p:oleObj spid="_x0000_s17523" name="公式" r:id="rId1" imgW="940435" imgH="231775" progId="Equation.3">
                  <p:embed/>
                </p:oleObj>
              </mc:Choice>
              <mc:Fallback>
                <p:oleObj name="公式" r:id="rId1" imgW="940435" imgH="231775" progId="Equation.3">
                  <p:embed/>
                  <p:pic>
                    <p:nvPicPr>
                      <p:cNvPr id="0" name="Object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5410200"/>
                        <a:ext cx="3378200"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3" name="Rectangle 114"/>
          <p:cNvSpPr>
            <a:spLocks noChangeArrowheads="1"/>
          </p:cNvSpPr>
          <p:nvPr/>
        </p:nvSpPr>
        <p:spPr bwMode="auto">
          <a:xfrm>
            <a:off x="0" y="838200"/>
            <a:ext cx="7902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solidFill>
                  <a:srgbClr val="FF3300"/>
                </a:solidFill>
              </a:rPr>
              <a:t>特点：</a:t>
            </a:r>
            <a:r>
              <a:rPr lang="zh-CN" altLang="en-US" sz="2800" b="1"/>
              <a:t>由于各</a:t>
            </a:r>
            <a:r>
              <a:rPr lang="zh-CN" altLang="en-US" sz="2800" b="1">
                <a:solidFill>
                  <a:srgbClr val="FF3300"/>
                </a:solidFill>
              </a:rPr>
              <a:t>波带</a:t>
            </a:r>
            <a:r>
              <a:rPr lang="zh-CN" altLang="en-US" sz="2800" b="1"/>
              <a:t>面积相等，所以各个波带在</a:t>
            </a:r>
            <a:r>
              <a:rPr lang="en-US" altLang="zh-CN" sz="2800" b="1" i="1">
                <a:latin typeface="Times New Roman" panose="02020603050405020304" pitchFamily="18" charset="0"/>
              </a:rPr>
              <a:t>P</a:t>
            </a:r>
            <a:r>
              <a:rPr lang="zh-CN" altLang="en-US" sz="2800" b="1"/>
              <a:t>点</a:t>
            </a:r>
            <a:endParaRPr lang="zh-CN" altLang="en-US" sz="2800"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2400" y="852488"/>
            <a:ext cx="883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t>（</a:t>
            </a:r>
            <a:r>
              <a:rPr kumimoji="1" lang="en-US" altLang="zh-CN" sz="2800" b="1"/>
              <a:t>4</a:t>
            </a:r>
            <a:r>
              <a:rPr kumimoji="1" lang="zh-CN" altLang="en-US" sz="2800" b="1"/>
              <a:t>）屏上</a:t>
            </a:r>
            <a:r>
              <a:rPr kumimoji="1" lang="en-US" altLang="zh-CN" sz="2800" b="1">
                <a:latin typeface="Times New Roman" panose="02020603050405020304" pitchFamily="18" charset="0"/>
              </a:rPr>
              <a:t>P</a:t>
            </a:r>
            <a:r>
              <a:rPr kumimoji="1" lang="zh-CN" altLang="en-US" sz="2800" b="1"/>
              <a:t>点为明纹或暗纹由</a:t>
            </a:r>
            <a:r>
              <a:rPr lang="zh-CN" altLang="en-US" sz="2800" b="1"/>
              <a:t>菲涅耳数</a:t>
            </a:r>
            <a:r>
              <a:rPr lang="en-US" altLang="zh-CN" sz="2800" i="1">
                <a:latin typeface="Times New Roman" panose="02020603050405020304" pitchFamily="18" charset="0"/>
              </a:rPr>
              <a:t>m</a:t>
            </a:r>
            <a:r>
              <a:rPr lang="zh-CN" altLang="en-US" sz="2800" b="1"/>
              <a:t>的奇偶而定：</a:t>
            </a:r>
            <a:endParaRPr lang="zh-CN" altLang="en-US" sz="2800" b="1"/>
          </a:p>
        </p:txBody>
      </p:sp>
      <p:graphicFrame>
        <p:nvGraphicFramePr>
          <p:cNvPr id="18435" name="Object 5"/>
          <p:cNvGraphicFramePr>
            <a:graphicFrameLocks noChangeAspect="1"/>
          </p:cNvGraphicFramePr>
          <p:nvPr/>
        </p:nvGraphicFramePr>
        <p:xfrm>
          <a:off x="4648200" y="1752600"/>
          <a:ext cx="2655888" cy="1090613"/>
        </p:xfrm>
        <a:graphic>
          <a:graphicData uri="http://schemas.openxmlformats.org/presentationml/2006/ole">
            <mc:AlternateContent xmlns:mc="http://schemas.openxmlformats.org/markup-compatibility/2006">
              <mc:Choice xmlns:v="urn:schemas-microsoft-com:vml" Requires="v">
                <p:oleObj spid="_x0000_s18502" name="Equation" r:id="rId1" imgW="708025" imgH="231775" progId="Equation.3">
                  <p:embed/>
                </p:oleObj>
              </mc:Choice>
              <mc:Fallback>
                <p:oleObj name="Equation" r:id="rId1" imgW="708025" imgH="231775"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752600"/>
                        <a:ext cx="2655888" cy="1090613"/>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6"/>
          <p:cNvSpPr txBox="1">
            <a:spLocks noChangeArrowheads="1"/>
          </p:cNvSpPr>
          <p:nvPr/>
        </p:nvSpPr>
        <p:spPr bwMode="auto">
          <a:xfrm>
            <a:off x="2286000" y="14478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FF3300"/>
                </a:solidFill>
                <a:latin typeface="Times New Roman" panose="02020603050405020304" pitchFamily="18" charset="0"/>
              </a:rPr>
              <a:t>P</a:t>
            </a:r>
            <a:r>
              <a:rPr kumimoji="1" lang="zh-CN" altLang="en-US" sz="2800" b="1">
                <a:solidFill>
                  <a:srgbClr val="FF3300"/>
                </a:solidFill>
              </a:rPr>
              <a:t>点为</a:t>
            </a:r>
            <a:r>
              <a:rPr kumimoji="1" lang="zh-CN" altLang="en-US" sz="2800" b="1">
                <a:solidFill>
                  <a:srgbClr val="FF3300"/>
                </a:solidFill>
                <a:latin typeface="Times New Roman" panose="02020603050405020304" pitchFamily="18" charset="0"/>
              </a:rPr>
              <a:t>暗纹</a:t>
            </a:r>
            <a:r>
              <a:rPr kumimoji="1" lang="zh-CN" altLang="en-US" sz="2800" b="1">
                <a:latin typeface="Times New Roman" panose="02020603050405020304" pitchFamily="18" charset="0"/>
              </a:rPr>
              <a:t>，即：</a:t>
            </a:r>
            <a:endParaRPr kumimoji="1" lang="zh-CN" altLang="en-US" sz="2800" b="1">
              <a:latin typeface="Times New Roman" panose="02020603050405020304" pitchFamily="18" charset="0"/>
            </a:endParaRPr>
          </a:p>
        </p:txBody>
      </p:sp>
      <p:sp>
        <p:nvSpPr>
          <p:cNvPr id="18437" name="Text Box 8"/>
          <p:cNvSpPr txBox="1">
            <a:spLocks noChangeArrowheads="1"/>
          </p:cNvSpPr>
          <p:nvPr/>
        </p:nvSpPr>
        <p:spPr bwMode="auto">
          <a:xfrm>
            <a:off x="2667000" y="5486400"/>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sym typeface="Symbol" panose="05050102010706020507" pitchFamily="18" charset="2"/>
              </a:rPr>
              <a:t>对应中央极大（</a:t>
            </a:r>
            <a:r>
              <a:rPr kumimoji="1" lang="zh-CN" altLang="en-US" sz="2800" b="1">
                <a:latin typeface="Times New Roman" panose="02020603050405020304" pitchFamily="18" charset="0"/>
              </a:rPr>
              <a:t>中央明纹中心）</a:t>
            </a:r>
            <a:endParaRPr kumimoji="1" lang="zh-CN" altLang="en-US" sz="2800" b="1">
              <a:latin typeface="Times New Roman" panose="02020603050405020304" pitchFamily="18" charset="0"/>
              <a:sym typeface="Symbol" panose="05050102010706020507" pitchFamily="18" charset="2"/>
            </a:endParaRPr>
          </a:p>
        </p:txBody>
      </p:sp>
      <p:sp>
        <p:nvSpPr>
          <p:cNvPr id="18438" name="Text Box 9"/>
          <p:cNvSpPr txBox="1">
            <a:spLocks noChangeArrowheads="1"/>
          </p:cNvSpPr>
          <p:nvPr/>
        </p:nvSpPr>
        <p:spPr bwMode="auto">
          <a:xfrm>
            <a:off x="5867400" y="3048000"/>
            <a:ext cx="2447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rPr>
              <a:t> (</a:t>
            </a:r>
            <a:r>
              <a:rPr kumimoji="1" lang="en-US" altLang="zh-CN" sz="2800" i="1">
                <a:latin typeface="Times New Roman" panose="02020603050405020304" pitchFamily="18" charset="0"/>
              </a:rPr>
              <a:t>k</a:t>
            </a:r>
            <a:r>
              <a:rPr kumimoji="1" lang="en-US" altLang="zh-CN" sz="2800">
                <a:latin typeface="Times New Roman" panose="02020603050405020304" pitchFamily="18" charset="0"/>
              </a:rPr>
              <a:t>=1,2,3, </a:t>
            </a:r>
            <a:r>
              <a:rPr kumimoji="1" lang="en-US" altLang="en-US" sz="2800">
                <a:latin typeface="Times New Roman" panose="02020603050405020304" pitchFamily="18" charset="0"/>
                <a:sym typeface="MT Extra" panose="05050102010205020202" pitchFamily="18" charset="2"/>
              </a:rPr>
              <a:t></a:t>
            </a:r>
            <a:r>
              <a:rPr kumimoji="1" lang="en-US" altLang="zh-CN" sz="2800">
                <a:latin typeface="宋体" panose="02010600030101010101" pitchFamily="2" charset="-122"/>
              </a:rPr>
              <a:t>)</a:t>
            </a:r>
            <a:endParaRPr kumimoji="1" lang="en-US" altLang="zh-CN" sz="2800">
              <a:latin typeface="宋体" panose="02010600030101010101" pitchFamily="2" charset="-122"/>
            </a:endParaRPr>
          </a:p>
        </p:txBody>
      </p:sp>
      <p:graphicFrame>
        <p:nvGraphicFramePr>
          <p:cNvPr id="18439" name="Object 11"/>
          <p:cNvGraphicFramePr>
            <a:graphicFrameLocks noChangeAspect="1"/>
          </p:cNvGraphicFramePr>
          <p:nvPr/>
        </p:nvGraphicFramePr>
        <p:xfrm>
          <a:off x="4572000" y="4648200"/>
          <a:ext cx="3409950" cy="527050"/>
        </p:xfrm>
        <a:graphic>
          <a:graphicData uri="http://schemas.openxmlformats.org/presentationml/2006/ole">
            <mc:AlternateContent xmlns:mc="http://schemas.openxmlformats.org/markup-compatibility/2006">
              <mc:Choice xmlns:v="urn:schemas-microsoft-com:vml" Requires="v">
                <p:oleObj spid="_x0000_s18503" name="公式" r:id="rId3" imgW="779145" imgH="57785" progId="Equation.3">
                  <p:embed/>
                </p:oleObj>
              </mc:Choice>
              <mc:Fallback>
                <p:oleObj name="公式" r:id="rId3" imgW="779145" imgH="57785"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648200"/>
                        <a:ext cx="3409950" cy="527050"/>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0" name="Rectangle 12"/>
          <p:cNvSpPr>
            <a:spLocks noChangeArrowheads="1"/>
          </p:cNvSpPr>
          <p:nvPr/>
        </p:nvSpPr>
        <p:spPr bwMode="auto">
          <a:xfrm>
            <a:off x="5105400" y="3886200"/>
            <a:ext cx="2519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中央明纹： </a:t>
            </a:r>
            <a:endParaRPr kumimoji="1" lang="zh-CN" altLang="en-US" sz="2800" b="1">
              <a:latin typeface="Times New Roman" panose="02020603050405020304" pitchFamily="18" charset="0"/>
            </a:endParaRPr>
          </a:p>
        </p:txBody>
      </p:sp>
      <p:sp>
        <p:nvSpPr>
          <p:cNvPr id="18441" name="Rectangle 23"/>
          <p:cNvSpPr>
            <a:spLocks noChangeArrowheads="1"/>
          </p:cNvSpPr>
          <p:nvPr/>
        </p:nvSpPr>
        <p:spPr bwMode="auto">
          <a:xfrm>
            <a:off x="609600" y="1447800"/>
            <a:ext cx="1611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solidFill>
                  <a:srgbClr val="FF3300"/>
                </a:solidFill>
                <a:latin typeface="Times New Roman" panose="02020603050405020304" pitchFamily="18" charset="0"/>
              </a:rPr>
              <a:t>m</a:t>
            </a:r>
            <a:r>
              <a:rPr lang="zh-CN" altLang="en-US" sz="2800" b="1">
                <a:solidFill>
                  <a:srgbClr val="FF3300"/>
                </a:solidFill>
              </a:rPr>
              <a:t>为偶数</a:t>
            </a:r>
            <a:r>
              <a:rPr lang="en-US" altLang="zh-CN" sz="2800" b="1">
                <a:solidFill>
                  <a:srgbClr val="FF3300"/>
                </a:solidFill>
              </a:rPr>
              <a:t>,</a:t>
            </a:r>
            <a:endParaRPr lang="en-US" altLang="zh-CN" sz="2800" b="1">
              <a:solidFill>
                <a:srgbClr val="FF3300"/>
              </a:solidFill>
            </a:endParaRPr>
          </a:p>
        </p:txBody>
      </p:sp>
      <p:sp>
        <p:nvSpPr>
          <p:cNvPr id="18442" name="Text Box 26"/>
          <p:cNvSpPr txBox="1">
            <a:spLocks noChangeArrowheads="1"/>
          </p:cNvSpPr>
          <p:nvPr/>
        </p:nvSpPr>
        <p:spPr bwMode="auto">
          <a:xfrm>
            <a:off x="7543800" y="1981200"/>
            <a:ext cx="1368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暗纹</a:t>
            </a:r>
            <a:endParaRPr kumimoji="1" lang="zh-CN" altLang="en-US" sz="2800" b="1">
              <a:latin typeface="Times New Roman" panose="02020603050405020304" pitchFamily="18" charset="0"/>
            </a:endParaRPr>
          </a:p>
        </p:txBody>
      </p:sp>
      <p:graphicFrame>
        <p:nvGraphicFramePr>
          <p:cNvPr id="18443" name="Object 27"/>
          <p:cNvGraphicFramePr>
            <a:graphicFrameLocks noChangeAspect="1"/>
          </p:cNvGraphicFramePr>
          <p:nvPr/>
        </p:nvGraphicFramePr>
        <p:xfrm>
          <a:off x="838200" y="5638800"/>
          <a:ext cx="1524000" cy="322263"/>
        </p:xfrm>
        <a:graphic>
          <a:graphicData uri="http://schemas.openxmlformats.org/presentationml/2006/ole">
            <mc:AlternateContent xmlns:mc="http://schemas.openxmlformats.org/markup-compatibility/2006">
              <mc:Choice xmlns:v="urn:schemas-microsoft-com:vml" Requires="v">
                <p:oleObj spid="_x0000_s18504" name="公式" r:id="rId5" imgW="1612900" imgH="342900" progId="Equation.3">
                  <p:embed/>
                </p:oleObj>
              </mc:Choice>
              <mc:Fallback>
                <p:oleObj name="公式" r:id="rId5" imgW="1612900" imgH="34290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638800"/>
                        <a:ext cx="15240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44" name="Group 28"/>
          <p:cNvGrpSpPr/>
          <p:nvPr/>
        </p:nvGrpSpPr>
        <p:grpSpPr bwMode="auto">
          <a:xfrm>
            <a:off x="533400" y="2514600"/>
            <a:ext cx="3505200" cy="2057400"/>
            <a:chOff x="2525" y="384"/>
            <a:chExt cx="3043" cy="1847"/>
          </a:xfrm>
        </p:grpSpPr>
        <p:grpSp>
          <p:nvGrpSpPr>
            <p:cNvPr id="18445" name="Group 29"/>
            <p:cNvGrpSpPr/>
            <p:nvPr/>
          </p:nvGrpSpPr>
          <p:grpSpPr bwMode="auto">
            <a:xfrm>
              <a:off x="2879" y="1008"/>
              <a:ext cx="1046" cy="1223"/>
              <a:chOff x="2880" y="1008"/>
              <a:chExt cx="1046" cy="1223"/>
            </a:xfrm>
          </p:grpSpPr>
          <p:graphicFrame>
            <p:nvGraphicFramePr>
              <p:cNvPr id="18476" name="Object 30"/>
              <p:cNvGraphicFramePr>
                <a:graphicFrameLocks noChangeAspect="1"/>
              </p:cNvGraphicFramePr>
              <p:nvPr/>
            </p:nvGraphicFramePr>
            <p:xfrm>
              <a:off x="3401" y="1488"/>
              <a:ext cx="247" cy="288"/>
            </p:xfrm>
            <a:graphic>
              <a:graphicData uri="http://schemas.openxmlformats.org/presentationml/2006/ole">
                <mc:AlternateContent xmlns:mc="http://schemas.openxmlformats.org/markup-compatibility/2006">
                  <mc:Choice xmlns:v="urn:schemas-microsoft-com:vml" Requires="v">
                    <p:oleObj spid="_x0000_s18505" name="Equation" r:id="rId7" imgW="32385" imgH="57785" progId="Equation.3">
                      <p:embed/>
                    </p:oleObj>
                  </mc:Choice>
                  <mc:Fallback>
                    <p:oleObj name="Equation" r:id="rId7" imgW="32385" imgH="57785"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1" y="1488"/>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77" name="Group 31"/>
              <p:cNvGrpSpPr/>
              <p:nvPr/>
            </p:nvGrpSpPr>
            <p:grpSpPr bwMode="auto">
              <a:xfrm>
                <a:off x="2880" y="1008"/>
                <a:ext cx="1046" cy="1223"/>
                <a:chOff x="2880" y="1008"/>
                <a:chExt cx="1046" cy="1223"/>
              </a:xfrm>
            </p:grpSpPr>
            <p:graphicFrame>
              <p:nvGraphicFramePr>
                <p:cNvPr id="18478" name="Object 32"/>
                <p:cNvGraphicFramePr>
                  <a:graphicFrameLocks noChangeAspect="1"/>
                </p:cNvGraphicFramePr>
                <p:nvPr/>
              </p:nvGraphicFramePr>
              <p:xfrm>
                <a:off x="2880" y="1104"/>
                <a:ext cx="384" cy="384"/>
              </p:xfrm>
              <a:graphic>
                <a:graphicData uri="http://schemas.openxmlformats.org/presentationml/2006/ole">
                  <mc:AlternateContent xmlns:mc="http://schemas.openxmlformats.org/markup-compatibility/2006">
                    <mc:Choice xmlns:v="urn:schemas-microsoft-com:vml" Requires="v">
                      <p:oleObj spid="_x0000_s18506" name="Equation" r:id="rId9" imgW="57785" imgH="90170" progId="Equation.3">
                        <p:embed/>
                      </p:oleObj>
                    </mc:Choice>
                    <mc:Fallback>
                      <p:oleObj name="Equation" r:id="rId9" imgW="57785" imgH="90170"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104"/>
                              <a:ext cx="38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79" name="Group 33"/>
                <p:cNvGrpSpPr/>
                <p:nvPr/>
              </p:nvGrpSpPr>
              <p:grpSpPr bwMode="auto">
                <a:xfrm>
                  <a:off x="3158" y="1008"/>
                  <a:ext cx="768" cy="1223"/>
                  <a:chOff x="3158" y="1008"/>
                  <a:chExt cx="768" cy="1223"/>
                </a:xfrm>
              </p:grpSpPr>
              <p:graphicFrame>
                <p:nvGraphicFramePr>
                  <p:cNvPr id="18480" name="Object 34"/>
                  <p:cNvGraphicFramePr>
                    <a:graphicFrameLocks noChangeAspect="1"/>
                  </p:cNvGraphicFramePr>
                  <p:nvPr/>
                </p:nvGraphicFramePr>
                <p:xfrm>
                  <a:off x="3494" y="1920"/>
                  <a:ext cx="432" cy="311"/>
                </p:xfrm>
                <a:graphic>
                  <a:graphicData uri="http://schemas.openxmlformats.org/presentationml/2006/ole">
                    <mc:AlternateContent xmlns:mc="http://schemas.openxmlformats.org/markup-compatibility/2006">
                      <mc:Choice xmlns:v="urn:schemas-microsoft-com:vml" Requires="v">
                        <p:oleObj spid="_x0000_s18507" name="Equation" r:id="rId11" imgW="161290" imgH="57785" progId="Equation.3">
                          <p:embed/>
                        </p:oleObj>
                      </mc:Choice>
                      <mc:Fallback>
                        <p:oleObj name="Equation" r:id="rId11" imgW="161290" imgH="57785" progId="Equation.3">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4" y="1920"/>
                                <a:ext cx="43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81" name="Freeform 35" descr="浅色上对角线"/>
                  <p:cNvSpPr/>
                  <p:nvPr/>
                </p:nvSpPr>
                <p:spPr bwMode="auto">
                  <a:xfrm>
                    <a:off x="3206" y="1008"/>
                    <a:ext cx="288" cy="1200"/>
                  </a:xfrm>
                  <a:custGeom>
                    <a:avLst/>
                    <a:gdLst>
                      <a:gd name="T0" fmla="*/ 0 w 288"/>
                      <a:gd name="T1" fmla="*/ 0 h 1200"/>
                      <a:gd name="T2" fmla="*/ 288 w 288"/>
                      <a:gd name="T3" fmla="*/ 1152 h 1200"/>
                      <a:gd name="T4" fmla="*/ 192 w 288"/>
                      <a:gd name="T5" fmla="*/ 1200 h 1200"/>
                      <a:gd name="T6" fmla="*/ 0 w 288"/>
                      <a:gd name="T7" fmla="*/ 432 h 1200"/>
                      <a:gd name="T8" fmla="*/ 0 w 288"/>
                      <a:gd name="T9" fmla="*/ 48 h 1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1200">
                        <a:moveTo>
                          <a:pt x="0" y="0"/>
                        </a:moveTo>
                        <a:lnTo>
                          <a:pt x="288" y="1152"/>
                        </a:lnTo>
                        <a:lnTo>
                          <a:pt x="192" y="1200"/>
                        </a:lnTo>
                        <a:lnTo>
                          <a:pt x="0" y="432"/>
                        </a:lnTo>
                        <a:lnTo>
                          <a:pt x="0" y="48"/>
                        </a:lnTo>
                      </a:path>
                    </a:pathLst>
                  </a:cu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triangl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2" name="Freeform 36" descr="浅色下对角线"/>
                  <p:cNvSpPr/>
                  <p:nvPr/>
                </p:nvSpPr>
                <p:spPr bwMode="auto">
                  <a:xfrm>
                    <a:off x="3206" y="1440"/>
                    <a:ext cx="192" cy="768"/>
                  </a:xfrm>
                  <a:custGeom>
                    <a:avLst/>
                    <a:gdLst>
                      <a:gd name="T0" fmla="*/ 192 w 192"/>
                      <a:gd name="T1" fmla="*/ 768 h 768"/>
                      <a:gd name="T2" fmla="*/ 0 w 192"/>
                      <a:gd name="T3" fmla="*/ 0 h 768"/>
                      <a:gd name="T4" fmla="*/ 0 w 192"/>
                      <a:gd name="T5" fmla="*/ 384 h 768"/>
                      <a:gd name="T6" fmla="*/ 96 w 192"/>
                      <a:gd name="T7" fmla="*/ 768 h 768"/>
                      <a:gd name="T8" fmla="*/ 192 w 192"/>
                      <a:gd name="T9" fmla="*/ 768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768">
                        <a:moveTo>
                          <a:pt x="192" y="768"/>
                        </a:moveTo>
                        <a:lnTo>
                          <a:pt x="0" y="0"/>
                        </a:lnTo>
                        <a:lnTo>
                          <a:pt x="0" y="384"/>
                        </a:lnTo>
                        <a:lnTo>
                          <a:pt x="96" y="768"/>
                        </a:lnTo>
                        <a:lnTo>
                          <a:pt x="192" y="768"/>
                        </a:lnTo>
                        <a:close/>
                      </a:path>
                    </a:pathLst>
                  </a:cu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3" name="Line 37"/>
                  <p:cNvSpPr>
                    <a:spLocks noChangeShapeType="1"/>
                  </p:cNvSpPr>
                  <p:nvPr/>
                </p:nvSpPr>
                <p:spPr bwMode="auto">
                  <a:xfrm>
                    <a:off x="3206" y="1056"/>
                    <a:ext cx="288" cy="1104"/>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4" name="Line 38"/>
                  <p:cNvSpPr>
                    <a:spLocks noChangeShapeType="1"/>
                  </p:cNvSpPr>
                  <p:nvPr/>
                </p:nvSpPr>
                <p:spPr bwMode="auto">
                  <a:xfrm>
                    <a:off x="3206" y="1440"/>
                    <a:ext cx="192" cy="768"/>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5" name="Line 39"/>
                  <p:cNvSpPr>
                    <a:spLocks noChangeShapeType="1"/>
                  </p:cNvSpPr>
                  <p:nvPr/>
                </p:nvSpPr>
                <p:spPr bwMode="auto">
                  <a:xfrm>
                    <a:off x="3216" y="1824"/>
                    <a:ext cx="96" cy="384"/>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6" name="Line 40"/>
                  <p:cNvSpPr>
                    <a:spLocks noChangeShapeType="1"/>
                  </p:cNvSpPr>
                  <p:nvPr/>
                </p:nvSpPr>
                <p:spPr bwMode="auto">
                  <a:xfrm flipV="1">
                    <a:off x="3158" y="2016"/>
                    <a:ext cx="240" cy="144"/>
                  </a:xfrm>
                  <a:prstGeom prst="line">
                    <a:avLst/>
                  </a:prstGeom>
                  <a:noFill/>
                  <a:ln w="3810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7" name="Freeform 41"/>
                  <p:cNvSpPr/>
                  <p:nvPr/>
                </p:nvSpPr>
                <p:spPr bwMode="auto">
                  <a:xfrm>
                    <a:off x="3446" y="1872"/>
                    <a:ext cx="288" cy="138"/>
                  </a:xfrm>
                  <a:custGeom>
                    <a:avLst/>
                    <a:gdLst>
                      <a:gd name="T0" fmla="*/ 288 w 288"/>
                      <a:gd name="T1" fmla="*/ 0 h 138"/>
                      <a:gd name="T2" fmla="*/ 0 w 288"/>
                      <a:gd name="T3" fmla="*/ 138 h 138"/>
                      <a:gd name="T4" fmla="*/ 0 60000 65536"/>
                      <a:gd name="T5" fmla="*/ 0 60000 65536"/>
                    </a:gdLst>
                    <a:ahLst/>
                    <a:cxnLst>
                      <a:cxn ang="T4">
                        <a:pos x="T0" y="T1"/>
                      </a:cxn>
                      <a:cxn ang="T5">
                        <a:pos x="T2" y="T3"/>
                      </a:cxn>
                    </a:cxnLst>
                    <a:rect l="0" t="0" r="r" b="b"/>
                    <a:pathLst>
                      <a:path w="288" h="138">
                        <a:moveTo>
                          <a:pt x="288" y="0"/>
                        </a:moveTo>
                        <a:lnTo>
                          <a:pt x="0" y="138"/>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446" name="Group 42"/>
            <p:cNvGrpSpPr/>
            <p:nvPr/>
          </p:nvGrpSpPr>
          <p:grpSpPr bwMode="auto">
            <a:xfrm>
              <a:off x="2525" y="384"/>
              <a:ext cx="3043" cy="1824"/>
              <a:chOff x="2525" y="384"/>
              <a:chExt cx="3043" cy="1824"/>
            </a:xfrm>
          </p:grpSpPr>
          <p:sp>
            <p:nvSpPr>
              <p:cNvPr id="18447" name="Line 43"/>
              <p:cNvSpPr>
                <a:spLocks noChangeShapeType="1"/>
              </p:cNvSpPr>
              <p:nvPr/>
            </p:nvSpPr>
            <p:spPr bwMode="auto">
              <a:xfrm>
                <a:off x="2544" y="1440"/>
                <a:ext cx="3024" cy="0"/>
              </a:xfrm>
              <a:prstGeom prst="line">
                <a:avLst/>
              </a:prstGeom>
              <a:noFill/>
              <a:ln w="1905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8" name="Rectangle 44"/>
              <p:cNvSpPr>
                <a:spLocks noChangeArrowheads="1"/>
              </p:cNvSpPr>
              <p:nvPr/>
            </p:nvSpPr>
            <p:spPr bwMode="auto">
              <a:xfrm>
                <a:off x="5263" y="432"/>
                <a:ext cx="33" cy="1776"/>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8449" name="Object 45"/>
              <p:cNvGraphicFramePr>
                <a:graphicFrameLocks noChangeAspect="1"/>
              </p:cNvGraphicFramePr>
              <p:nvPr/>
            </p:nvGraphicFramePr>
            <p:xfrm>
              <a:off x="5321" y="1454"/>
              <a:ext cx="210" cy="308"/>
            </p:xfrm>
            <a:graphic>
              <a:graphicData uri="http://schemas.openxmlformats.org/presentationml/2006/ole">
                <mc:AlternateContent xmlns:mc="http://schemas.openxmlformats.org/markup-compatibility/2006">
                  <mc:Choice xmlns:v="urn:schemas-microsoft-com:vml" Requires="v">
                    <p:oleObj spid="_x0000_s18508" name="Equation" r:id="rId15" imgW="165100" imgH="228600" progId="Equation.DSMT4">
                      <p:embed/>
                    </p:oleObj>
                  </mc:Choice>
                  <mc:Fallback>
                    <p:oleObj name="Equation" r:id="rId15" imgW="165100" imgH="228600" progId="Equation.DSMT4">
                      <p:embed/>
                      <p:pic>
                        <p:nvPicPr>
                          <p:cNvPr id="0"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1" y="1454"/>
                            <a:ext cx="21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46"/>
              <p:cNvGraphicFramePr>
                <a:graphicFrameLocks noChangeAspect="1"/>
              </p:cNvGraphicFramePr>
              <p:nvPr/>
            </p:nvGraphicFramePr>
            <p:xfrm>
              <a:off x="4954" y="408"/>
              <a:ext cx="232" cy="312"/>
            </p:xfrm>
            <a:graphic>
              <a:graphicData uri="http://schemas.openxmlformats.org/presentationml/2006/ole">
                <mc:AlternateContent xmlns:mc="http://schemas.openxmlformats.org/markup-compatibility/2006">
                  <mc:Choice xmlns:v="urn:schemas-microsoft-com:vml" Requires="v">
                    <p:oleObj spid="_x0000_s18509" name="公式" r:id="rId17" imgW="139700" imgH="165100" progId="Equation.3">
                      <p:embed/>
                    </p:oleObj>
                  </mc:Choice>
                  <mc:Fallback>
                    <p:oleObj name="公式" r:id="rId17" imgW="139700" imgH="165100" progId="Equation.3">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4" y="408"/>
                            <a:ext cx="23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51" name="Rectangle 47"/>
              <p:cNvSpPr>
                <a:spLocks noChangeArrowheads="1"/>
              </p:cNvSpPr>
              <p:nvPr/>
            </p:nvSpPr>
            <p:spPr bwMode="auto">
              <a:xfrm>
                <a:off x="3156" y="675"/>
                <a:ext cx="59"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8452" name="Object 48"/>
              <p:cNvGraphicFramePr>
                <a:graphicFrameLocks noChangeAspect="1"/>
              </p:cNvGraphicFramePr>
              <p:nvPr/>
            </p:nvGraphicFramePr>
            <p:xfrm>
              <a:off x="2897" y="404"/>
              <a:ext cx="243" cy="277"/>
            </p:xfrm>
            <a:graphic>
              <a:graphicData uri="http://schemas.openxmlformats.org/presentationml/2006/ole">
                <mc:AlternateContent xmlns:mc="http://schemas.openxmlformats.org/markup-compatibility/2006">
                  <mc:Choice xmlns:v="urn:schemas-microsoft-com:vml" Requires="v">
                    <p:oleObj spid="_x0000_s18510" name="Equation" r:id="rId19" imgW="165100" imgH="165100" progId="Equation.3">
                      <p:embed/>
                    </p:oleObj>
                  </mc:Choice>
                  <mc:Fallback>
                    <p:oleObj name="Equation" r:id="rId19" imgW="165100" imgH="165100" progId="Equation.3">
                      <p:embed/>
                      <p:pic>
                        <p:nvPicPr>
                          <p:cNvPr id="0" name="Object 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97" y="404"/>
                            <a:ext cx="24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3" name="Line 49"/>
              <p:cNvSpPr>
                <a:spLocks noChangeShapeType="1"/>
              </p:cNvSpPr>
              <p:nvPr/>
            </p:nvSpPr>
            <p:spPr bwMode="auto">
              <a:xfrm>
                <a:off x="2695" y="1437"/>
                <a:ext cx="521" cy="3"/>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50"/>
              <p:cNvSpPr>
                <a:spLocks noChangeShapeType="1"/>
              </p:cNvSpPr>
              <p:nvPr/>
            </p:nvSpPr>
            <p:spPr bwMode="auto">
              <a:xfrm flipH="1">
                <a:off x="2525" y="1050"/>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51"/>
              <p:cNvSpPr>
                <a:spLocks noChangeShapeType="1"/>
              </p:cNvSpPr>
              <p:nvPr/>
            </p:nvSpPr>
            <p:spPr bwMode="auto">
              <a:xfrm flipH="1">
                <a:off x="2525" y="1437"/>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52"/>
              <p:cNvSpPr>
                <a:spLocks noChangeShapeType="1"/>
              </p:cNvSpPr>
              <p:nvPr/>
            </p:nvSpPr>
            <p:spPr bwMode="auto">
              <a:xfrm flipH="1">
                <a:off x="2525" y="1824"/>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457" name="Object 53"/>
              <p:cNvGraphicFramePr>
                <a:graphicFrameLocks noChangeAspect="1"/>
              </p:cNvGraphicFramePr>
              <p:nvPr/>
            </p:nvGraphicFramePr>
            <p:xfrm>
              <a:off x="2853" y="720"/>
              <a:ext cx="315" cy="340"/>
            </p:xfrm>
            <a:graphic>
              <a:graphicData uri="http://schemas.openxmlformats.org/presentationml/2006/ole">
                <mc:AlternateContent xmlns:mc="http://schemas.openxmlformats.org/markup-compatibility/2006">
                  <mc:Choice xmlns:v="urn:schemas-microsoft-com:vml" Requires="v">
                    <p:oleObj spid="_x0000_s18511" name="Equation" r:id="rId21" imgW="32385" imgH="38735" progId="Equation.3">
                      <p:embed/>
                    </p:oleObj>
                  </mc:Choice>
                  <mc:Fallback>
                    <p:oleObj name="Equation" r:id="rId21" imgW="32385" imgH="38735" progId="Equation.3">
                      <p:embed/>
                      <p:pic>
                        <p:nvPicPr>
                          <p:cNvPr id="0"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3" y="720"/>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8" name="Object 54"/>
              <p:cNvGraphicFramePr>
                <a:graphicFrameLocks noChangeAspect="1"/>
              </p:cNvGraphicFramePr>
              <p:nvPr/>
            </p:nvGraphicFramePr>
            <p:xfrm>
              <a:off x="2853" y="1776"/>
              <a:ext cx="315" cy="340"/>
            </p:xfrm>
            <a:graphic>
              <a:graphicData uri="http://schemas.openxmlformats.org/presentationml/2006/ole">
                <mc:AlternateContent xmlns:mc="http://schemas.openxmlformats.org/markup-compatibility/2006">
                  <mc:Choice xmlns:v="urn:schemas-microsoft-com:vml" Requires="v">
                    <p:oleObj spid="_x0000_s18512" name="Equation" r:id="rId23" imgW="32385" imgH="38735" progId="Equation.3">
                      <p:embed/>
                    </p:oleObj>
                  </mc:Choice>
                  <mc:Fallback>
                    <p:oleObj name="Equation" r:id="rId23" imgW="32385" imgH="38735" progId="Equation.3">
                      <p:embed/>
                      <p:pic>
                        <p:nvPicPr>
                          <p:cNvPr id="0" name="Object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53" y="1776"/>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59" name="Rectangle 55"/>
              <p:cNvSpPr>
                <a:spLocks noChangeArrowheads="1"/>
              </p:cNvSpPr>
              <p:nvPr/>
            </p:nvSpPr>
            <p:spPr bwMode="auto">
              <a:xfrm>
                <a:off x="3164" y="1825"/>
                <a:ext cx="51" cy="355"/>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8460" name="Object 56"/>
              <p:cNvGraphicFramePr>
                <a:graphicFrameLocks noChangeAspect="1"/>
              </p:cNvGraphicFramePr>
              <p:nvPr/>
            </p:nvGraphicFramePr>
            <p:xfrm>
              <a:off x="5280" y="900"/>
              <a:ext cx="288" cy="311"/>
            </p:xfrm>
            <a:graphic>
              <a:graphicData uri="http://schemas.openxmlformats.org/presentationml/2006/ole">
                <mc:AlternateContent xmlns:mc="http://schemas.openxmlformats.org/markup-compatibility/2006">
                  <mc:Choice xmlns:v="urn:schemas-microsoft-com:vml" Requires="v">
                    <p:oleObj spid="_x0000_s18513" name="公式" r:id="rId25" imgW="152400" imgH="165100" progId="Equation.3">
                      <p:embed/>
                    </p:oleObj>
                  </mc:Choice>
                  <mc:Fallback>
                    <p:oleObj name="公式" r:id="rId25" imgW="152400" imgH="165100" progId="Equation.3">
                      <p:embed/>
                      <p:pic>
                        <p:nvPicPr>
                          <p:cNvPr id="0" name="Object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80" y="900"/>
                            <a:ext cx="28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1" name="AutoShape 57"/>
              <p:cNvSpPr>
                <a:spLocks noChangeArrowheads="1"/>
              </p:cNvSpPr>
              <p:nvPr/>
            </p:nvSpPr>
            <p:spPr bwMode="auto">
              <a:xfrm>
                <a:off x="3456" y="528"/>
                <a:ext cx="288" cy="336"/>
              </a:xfrm>
              <a:prstGeom prst="wedgeRoundRectCallout">
                <a:avLst>
                  <a:gd name="adj1" fmla="val -10069"/>
                  <a:gd name="adj2" fmla="val 100894"/>
                  <a:gd name="adj3" fmla="val 16667"/>
                </a:avLst>
              </a:prstGeom>
              <a:gradFill rotWithShape="0">
                <a:gsLst>
                  <a:gs pos="0">
                    <a:srgbClr val="DEF9D5"/>
                  </a:gs>
                  <a:gs pos="50000">
                    <a:srgbClr val="FFFFFF"/>
                  </a:gs>
                  <a:gs pos="100000">
                    <a:srgbClr val="DEF9D5"/>
                  </a:gs>
                </a:gsLst>
                <a:lin ang="5400000" scaled="1"/>
              </a:gradFill>
              <a:ln w="9525">
                <a:solidFill>
                  <a:srgbClr val="399D72"/>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b="1"/>
              </a:p>
            </p:txBody>
          </p:sp>
          <p:graphicFrame>
            <p:nvGraphicFramePr>
              <p:cNvPr id="18462" name="Object 58"/>
              <p:cNvGraphicFramePr>
                <a:graphicFrameLocks noChangeAspect="1"/>
              </p:cNvGraphicFramePr>
              <p:nvPr/>
            </p:nvGraphicFramePr>
            <p:xfrm>
              <a:off x="3504" y="576"/>
              <a:ext cx="213" cy="288"/>
            </p:xfrm>
            <a:graphic>
              <a:graphicData uri="http://schemas.openxmlformats.org/presentationml/2006/ole">
                <mc:AlternateContent xmlns:mc="http://schemas.openxmlformats.org/markup-compatibility/2006">
                  <mc:Choice xmlns:v="urn:schemas-microsoft-com:vml" Requires="v">
                    <p:oleObj spid="_x0000_s18514" name="Equation" r:id="rId27" imgW="177800" imgH="241300" progId="Equation.3">
                      <p:embed/>
                    </p:oleObj>
                  </mc:Choice>
                  <mc:Fallback>
                    <p:oleObj name="Equation" r:id="rId27" imgW="177800" imgH="241300" progId="Equation.3">
                      <p:embed/>
                      <p:pic>
                        <p:nvPicPr>
                          <p:cNvPr id="0" name="Object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04" y="576"/>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3" name="Line 59"/>
              <p:cNvSpPr>
                <a:spLocks noChangeShapeType="1"/>
              </p:cNvSpPr>
              <p:nvPr/>
            </p:nvSpPr>
            <p:spPr bwMode="auto">
              <a:xfrm flipV="1">
                <a:off x="2705" y="1050"/>
                <a:ext cx="45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Line 60"/>
              <p:cNvSpPr>
                <a:spLocks noChangeShapeType="1"/>
              </p:cNvSpPr>
              <p:nvPr/>
            </p:nvSpPr>
            <p:spPr bwMode="auto">
              <a:xfrm>
                <a:off x="2705" y="1824"/>
                <a:ext cx="46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Line 61"/>
              <p:cNvSpPr>
                <a:spLocks noChangeShapeType="1"/>
              </p:cNvSpPr>
              <p:nvPr/>
            </p:nvSpPr>
            <p:spPr bwMode="auto">
              <a:xfrm>
                <a:off x="3216" y="1056"/>
                <a:ext cx="768"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8466" name="Group 62"/>
              <p:cNvGrpSpPr/>
              <p:nvPr/>
            </p:nvGrpSpPr>
            <p:grpSpPr bwMode="auto">
              <a:xfrm>
                <a:off x="3168" y="773"/>
                <a:ext cx="2112" cy="1051"/>
                <a:chOff x="3168" y="773"/>
                <a:chExt cx="2160" cy="1051"/>
              </a:xfrm>
            </p:grpSpPr>
            <p:sp>
              <p:nvSpPr>
                <p:cNvPr id="18470" name="Freeform 63"/>
                <p:cNvSpPr/>
                <p:nvPr/>
              </p:nvSpPr>
              <p:spPr bwMode="auto">
                <a:xfrm>
                  <a:off x="3168" y="816"/>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1" name="Line 64"/>
                <p:cNvSpPr>
                  <a:spLocks noChangeShapeType="1"/>
                </p:cNvSpPr>
                <p:nvPr/>
              </p:nvSpPr>
              <p:spPr bwMode="auto">
                <a:xfrm rot="21317352" flipV="1">
                  <a:off x="4270" y="1151"/>
                  <a:ext cx="1058" cy="381"/>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Line 65"/>
                <p:cNvSpPr>
                  <a:spLocks noChangeShapeType="1"/>
                </p:cNvSpPr>
                <p:nvPr/>
              </p:nvSpPr>
              <p:spPr bwMode="auto">
                <a:xfrm rot="-282648">
                  <a:off x="4271" y="773"/>
                  <a:ext cx="1008" cy="377"/>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Freeform 66"/>
                <p:cNvSpPr/>
                <p:nvPr/>
              </p:nvSpPr>
              <p:spPr bwMode="auto">
                <a:xfrm>
                  <a:off x="3216" y="1200"/>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Freeform 67"/>
                <p:cNvSpPr/>
                <p:nvPr/>
              </p:nvSpPr>
              <p:spPr bwMode="auto">
                <a:xfrm>
                  <a:off x="3216" y="1584"/>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68"/>
                <p:cNvSpPr>
                  <a:spLocks noChangeShapeType="1"/>
                </p:cNvSpPr>
                <p:nvPr/>
              </p:nvSpPr>
              <p:spPr bwMode="auto">
                <a:xfrm rot="-282648">
                  <a:off x="4286" y="1150"/>
                  <a:ext cx="99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467" name="Group 69"/>
              <p:cNvGrpSpPr/>
              <p:nvPr/>
            </p:nvGrpSpPr>
            <p:grpSpPr bwMode="auto">
              <a:xfrm>
                <a:off x="3840" y="384"/>
                <a:ext cx="443" cy="1802"/>
                <a:chOff x="3840" y="384"/>
                <a:chExt cx="443" cy="1802"/>
              </a:xfrm>
            </p:grpSpPr>
            <p:graphicFrame>
              <p:nvGraphicFramePr>
                <p:cNvPr id="18468" name="Object 70"/>
                <p:cNvGraphicFramePr>
                  <a:graphicFrameLocks noChangeAspect="1"/>
                </p:cNvGraphicFramePr>
                <p:nvPr/>
              </p:nvGraphicFramePr>
              <p:xfrm>
                <a:off x="3840" y="384"/>
                <a:ext cx="241" cy="288"/>
              </p:xfrm>
              <a:graphic>
                <a:graphicData uri="http://schemas.openxmlformats.org/presentationml/2006/ole">
                  <mc:AlternateContent xmlns:mc="http://schemas.openxmlformats.org/markup-compatibility/2006">
                    <mc:Choice xmlns:v="urn:schemas-microsoft-com:vml" Requires="v">
                      <p:oleObj spid="_x0000_s18515" name="Equation" r:id="rId29" imgW="139700" imgH="165100" progId="Equation.3">
                        <p:embed/>
                      </p:oleObj>
                    </mc:Choice>
                    <mc:Fallback>
                      <p:oleObj name="Equation" r:id="rId29" imgW="139700" imgH="165100" progId="Equation.3">
                        <p:embed/>
                        <p:pic>
                          <p:nvPicPr>
                            <p:cNvPr id="0" name="Object 7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40" y="384"/>
                              <a:ext cx="2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9" name="Oval 71"/>
                <p:cNvSpPr>
                  <a:spLocks noChangeArrowheads="1"/>
                </p:cNvSpPr>
                <p:nvPr/>
              </p:nvSpPr>
              <p:spPr bwMode="auto">
                <a:xfrm>
                  <a:off x="4032" y="528"/>
                  <a:ext cx="251" cy="1658"/>
                </a:xfrm>
                <a:prstGeom prst="ellipse">
                  <a:avLst/>
                </a:prstGeom>
                <a:solidFill>
                  <a:srgbClr val="00FFCC">
                    <a:alpha val="50195"/>
                  </a:srgbClr>
                </a:solidFill>
                <a:ln w="19050">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3"/>
          <p:cNvGraphicFramePr>
            <a:graphicFrameLocks noChangeAspect="1"/>
          </p:cNvGraphicFramePr>
          <p:nvPr/>
        </p:nvGraphicFramePr>
        <p:xfrm>
          <a:off x="4876800" y="1371600"/>
          <a:ext cx="3960813" cy="1122363"/>
        </p:xfrm>
        <a:graphic>
          <a:graphicData uri="http://schemas.openxmlformats.org/presentationml/2006/ole">
            <mc:AlternateContent xmlns:mc="http://schemas.openxmlformats.org/markup-compatibility/2006">
              <mc:Choice xmlns:v="urn:schemas-microsoft-com:vml" Requires="v">
                <p:oleObj spid="_x0000_s19541" name="Equation" r:id="rId1" imgW="965835" imgH="231775" progId="Equation.3">
                  <p:embed/>
                </p:oleObj>
              </mc:Choice>
              <mc:Fallback>
                <p:oleObj name="Equation" r:id="rId1" imgW="965835" imgH="23177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371600"/>
                        <a:ext cx="3960813" cy="1122363"/>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59" name="Text Box 4"/>
          <p:cNvSpPr txBox="1">
            <a:spLocks noChangeArrowheads="1"/>
          </p:cNvSpPr>
          <p:nvPr/>
        </p:nvSpPr>
        <p:spPr bwMode="auto">
          <a:xfrm>
            <a:off x="5105400" y="2438400"/>
            <a:ext cx="1368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明纹</a:t>
            </a:r>
            <a:endParaRPr kumimoji="1" lang="zh-CN" altLang="en-US" sz="2800" b="1">
              <a:latin typeface="Times New Roman" panose="02020603050405020304" pitchFamily="18" charset="0"/>
            </a:endParaRPr>
          </a:p>
        </p:txBody>
      </p:sp>
      <p:sp>
        <p:nvSpPr>
          <p:cNvPr id="19460" name="Text Box 7"/>
          <p:cNvSpPr txBox="1">
            <a:spLocks noChangeArrowheads="1"/>
          </p:cNvSpPr>
          <p:nvPr/>
        </p:nvSpPr>
        <p:spPr bwMode="auto">
          <a:xfrm>
            <a:off x="609600" y="5410200"/>
            <a:ext cx="802322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zh-CN" altLang="en-US" sz="2800" b="1">
                <a:solidFill>
                  <a:srgbClr val="FF3300"/>
                </a:solidFill>
              </a:rPr>
              <a:t>若</a:t>
            </a:r>
            <a:r>
              <a:rPr lang="en-US" altLang="zh-CN" sz="2800" i="1">
                <a:solidFill>
                  <a:srgbClr val="FF3300"/>
                </a:solidFill>
                <a:latin typeface="Times New Roman" panose="02020603050405020304" pitchFamily="18" charset="0"/>
              </a:rPr>
              <a:t>m</a:t>
            </a:r>
            <a:r>
              <a:rPr lang="zh-CN" altLang="en-US" sz="2800" b="1">
                <a:solidFill>
                  <a:srgbClr val="FF3300"/>
                </a:solidFill>
              </a:rPr>
              <a:t>为非整数， </a:t>
            </a:r>
            <a:r>
              <a:rPr kumimoji="1" lang="en-US" altLang="zh-CN" sz="2800" b="1" i="1">
                <a:solidFill>
                  <a:srgbClr val="FF3300"/>
                </a:solidFill>
                <a:latin typeface="Times New Roman" panose="02020603050405020304" pitchFamily="18" charset="0"/>
              </a:rPr>
              <a:t>P</a:t>
            </a:r>
            <a:r>
              <a:rPr kumimoji="1" lang="zh-CN" altLang="en-US" sz="2800" b="1">
                <a:solidFill>
                  <a:srgbClr val="FF3300"/>
                </a:solidFill>
              </a:rPr>
              <a:t>点亮度介于明暗之间。</a:t>
            </a:r>
            <a:endParaRPr kumimoji="1" lang="zh-CN" altLang="en-US" sz="2800" b="1">
              <a:solidFill>
                <a:srgbClr val="FF3300"/>
              </a:solidFill>
            </a:endParaRPr>
          </a:p>
        </p:txBody>
      </p:sp>
      <p:sp>
        <p:nvSpPr>
          <p:cNvPr id="19461" name="Text Box 10"/>
          <p:cNvSpPr txBox="1">
            <a:spLocks noChangeArrowheads="1"/>
          </p:cNvSpPr>
          <p:nvPr/>
        </p:nvSpPr>
        <p:spPr bwMode="auto">
          <a:xfrm>
            <a:off x="6477000" y="2528888"/>
            <a:ext cx="2303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rPr>
              <a:t> (</a:t>
            </a:r>
            <a:r>
              <a:rPr kumimoji="1" lang="en-US" altLang="zh-CN" sz="2800" i="1">
                <a:latin typeface="Times New Roman" panose="02020603050405020304" pitchFamily="18" charset="0"/>
              </a:rPr>
              <a:t>k</a:t>
            </a:r>
            <a:r>
              <a:rPr kumimoji="1" lang="en-US" altLang="zh-CN" sz="2800">
                <a:latin typeface="Times New Roman" panose="02020603050405020304" pitchFamily="18" charset="0"/>
              </a:rPr>
              <a:t>=1,2,3, </a:t>
            </a:r>
            <a:r>
              <a:rPr kumimoji="1" lang="en-US" altLang="en-US" sz="2800">
                <a:latin typeface="Times New Roman" panose="02020603050405020304" pitchFamily="18" charset="0"/>
                <a:sym typeface="MT Extra" panose="05050102010205020202" pitchFamily="18" charset="2"/>
              </a:rPr>
              <a:t></a:t>
            </a:r>
            <a:r>
              <a:rPr kumimoji="1" lang="en-US" altLang="zh-CN" sz="2800">
                <a:latin typeface="Times New Roman" panose="02020603050405020304" pitchFamily="18" charset="0"/>
              </a:rPr>
              <a:t>)</a:t>
            </a:r>
            <a:endParaRPr kumimoji="1" lang="en-US" altLang="zh-CN" sz="2800">
              <a:latin typeface="Times New Roman" panose="02020603050405020304" pitchFamily="18" charset="0"/>
            </a:endParaRPr>
          </a:p>
        </p:txBody>
      </p:sp>
      <p:sp>
        <p:nvSpPr>
          <p:cNvPr id="19462" name="Text Box 36"/>
          <p:cNvSpPr txBox="1">
            <a:spLocks noChangeArrowheads="1"/>
          </p:cNvSpPr>
          <p:nvPr/>
        </p:nvSpPr>
        <p:spPr bwMode="auto">
          <a:xfrm>
            <a:off x="4267200" y="85248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i="1">
                <a:solidFill>
                  <a:srgbClr val="FF3300"/>
                </a:solidFill>
                <a:latin typeface="Times New Roman" panose="02020603050405020304" pitchFamily="18" charset="0"/>
              </a:rPr>
              <a:t>P</a:t>
            </a:r>
            <a:r>
              <a:rPr kumimoji="1" lang="zh-CN" altLang="en-US" sz="2800" b="1">
                <a:solidFill>
                  <a:srgbClr val="FF3300"/>
                </a:solidFill>
              </a:rPr>
              <a:t>点为</a:t>
            </a:r>
            <a:r>
              <a:rPr kumimoji="1" lang="zh-CN" altLang="en-US" sz="2800" b="1">
                <a:solidFill>
                  <a:srgbClr val="FF3300"/>
                </a:solidFill>
                <a:latin typeface="Times New Roman" panose="02020603050405020304" pitchFamily="18" charset="0"/>
              </a:rPr>
              <a:t>明纹</a:t>
            </a:r>
            <a:r>
              <a:rPr kumimoji="1" lang="zh-CN" altLang="en-US" sz="2800" b="1">
                <a:latin typeface="Times New Roman" panose="02020603050405020304" pitchFamily="18" charset="0"/>
              </a:rPr>
              <a:t>，即：</a:t>
            </a:r>
            <a:endParaRPr kumimoji="1" lang="zh-CN" altLang="en-US" sz="2800" b="1">
              <a:latin typeface="Times New Roman" panose="02020603050405020304" pitchFamily="18" charset="0"/>
            </a:endParaRPr>
          </a:p>
        </p:txBody>
      </p:sp>
      <p:sp>
        <p:nvSpPr>
          <p:cNvPr id="19463" name="Rectangle 37"/>
          <p:cNvSpPr>
            <a:spLocks noChangeArrowheads="1"/>
          </p:cNvSpPr>
          <p:nvPr/>
        </p:nvSpPr>
        <p:spPr bwMode="auto">
          <a:xfrm>
            <a:off x="2209800" y="852488"/>
            <a:ext cx="1968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3300"/>
                </a:solidFill>
                <a:latin typeface="宋体" panose="02010600030101010101" pitchFamily="2" charset="-122"/>
              </a:rPr>
              <a:t>若</a:t>
            </a:r>
            <a:r>
              <a:rPr lang="en-US" altLang="zh-CN" sz="2800" i="1">
                <a:solidFill>
                  <a:srgbClr val="FF3300"/>
                </a:solidFill>
                <a:latin typeface="Times New Roman" panose="02020603050405020304" pitchFamily="18" charset="0"/>
              </a:rPr>
              <a:t>m</a:t>
            </a:r>
            <a:r>
              <a:rPr lang="zh-CN" altLang="en-US" sz="2800" b="1">
                <a:solidFill>
                  <a:srgbClr val="FF3300"/>
                </a:solidFill>
              </a:rPr>
              <a:t>为奇数</a:t>
            </a:r>
            <a:r>
              <a:rPr lang="en-US" altLang="zh-CN" sz="2800" b="1">
                <a:solidFill>
                  <a:srgbClr val="FF3300"/>
                </a:solidFill>
              </a:rPr>
              <a:t>,</a:t>
            </a:r>
            <a:endParaRPr lang="en-US" altLang="zh-CN" sz="2800" b="1">
              <a:solidFill>
                <a:srgbClr val="FF3300"/>
              </a:solidFill>
            </a:endParaRPr>
          </a:p>
        </p:txBody>
      </p:sp>
      <p:grpSp>
        <p:nvGrpSpPr>
          <p:cNvPr id="19464" name="Group 41"/>
          <p:cNvGrpSpPr/>
          <p:nvPr/>
        </p:nvGrpSpPr>
        <p:grpSpPr bwMode="auto">
          <a:xfrm>
            <a:off x="152400" y="1447800"/>
            <a:ext cx="4648200" cy="2133600"/>
            <a:chOff x="2400" y="2256"/>
            <a:chExt cx="3221" cy="1872"/>
          </a:xfrm>
        </p:grpSpPr>
        <p:grpSp>
          <p:nvGrpSpPr>
            <p:cNvPr id="19472" name="Group 42"/>
            <p:cNvGrpSpPr/>
            <p:nvPr/>
          </p:nvGrpSpPr>
          <p:grpSpPr bwMode="auto">
            <a:xfrm>
              <a:off x="2877" y="2832"/>
              <a:ext cx="1299" cy="1296"/>
              <a:chOff x="2877" y="2832"/>
              <a:chExt cx="1299" cy="1296"/>
            </a:xfrm>
          </p:grpSpPr>
          <p:grpSp>
            <p:nvGrpSpPr>
              <p:cNvPr id="19508" name="Group 43"/>
              <p:cNvGrpSpPr/>
              <p:nvPr/>
            </p:nvGrpSpPr>
            <p:grpSpPr bwMode="auto">
              <a:xfrm>
                <a:off x="2877" y="2832"/>
                <a:ext cx="826" cy="816"/>
                <a:chOff x="2877" y="2832"/>
                <a:chExt cx="826" cy="816"/>
              </a:xfrm>
            </p:grpSpPr>
            <p:graphicFrame>
              <p:nvGraphicFramePr>
                <p:cNvPr id="19523" name="Object 44"/>
                <p:cNvGraphicFramePr>
                  <a:graphicFrameLocks noChangeAspect="1"/>
                </p:cNvGraphicFramePr>
                <p:nvPr/>
              </p:nvGraphicFramePr>
              <p:xfrm>
                <a:off x="2900" y="2832"/>
                <a:ext cx="316" cy="384"/>
              </p:xfrm>
              <a:graphic>
                <a:graphicData uri="http://schemas.openxmlformats.org/presentationml/2006/ole">
                  <mc:AlternateContent xmlns:mc="http://schemas.openxmlformats.org/markup-compatibility/2006">
                    <mc:Choice xmlns:v="urn:schemas-microsoft-com:vml" Requires="v">
                      <p:oleObj spid="_x0000_s19542" name="Equation" r:id="rId3" imgW="57785" imgH="90170" progId="Equation.3">
                        <p:embed/>
                      </p:oleObj>
                    </mc:Choice>
                    <mc:Fallback>
                      <p:oleObj name="Equation" r:id="rId3" imgW="57785" imgH="9017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 y="2832"/>
                              <a:ext cx="31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24" name="Object 45"/>
                <p:cNvGraphicFramePr>
                  <a:graphicFrameLocks noChangeAspect="1"/>
                </p:cNvGraphicFramePr>
                <p:nvPr/>
              </p:nvGraphicFramePr>
              <p:xfrm>
                <a:off x="2877" y="3264"/>
                <a:ext cx="339" cy="384"/>
              </p:xfrm>
              <a:graphic>
                <a:graphicData uri="http://schemas.openxmlformats.org/presentationml/2006/ole">
                  <mc:AlternateContent xmlns:mc="http://schemas.openxmlformats.org/markup-compatibility/2006">
                    <mc:Choice xmlns:v="urn:schemas-microsoft-com:vml" Requires="v">
                      <p:oleObj spid="_x0000_s19543" name="Equation" r:id="rId5" imgW="64135" imgH="90170" progId="Equation.3">
                        <p:embed/>
                      </p:oleObj>
                    </mc:Choice>
                    <mc:Fallback>
                      <p:oleObj name="Equation" r:id="rId5" imgW="64135" imgH="90170" progId="Equation.3">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7" y="3264"/>
                              <a:ext cx="33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25" name="Object 46"/>
                <p:cNvGraphicFramePr>
                  <a:graphicFrameLocks noChangeAspect="1"/>
                </p:cNvGraphicFramePr>
                <p:nvPr/>
              </p:nvGraphicFramePr>
              <p:xfrm>
                <a:off x="3456" y="3264"/>
                <a:ext cx="247" cy="288"/>
              </p:xfrm>
              <a:graphic>
                <a:graphicData uri="http://schemas.openxmlformats.org/presentationml/2006/ole">
                  <mc:AlternateContent xmlns:mc="http://schemas.openxmlformats.org/markup-compatibility/2006">
                    <mc:Choice xmlns:v="urn:schemas-microsoft-com:vml" Requires="v">
                      <p:oleObj spid="_x0000_s19544" name="Equation" r:id="rId7" imgW="32385" imgH="57785" progId="Equation.3">
                        <p:embed/>
                      </p:oleObj>
                    </mc:Choice>
                    <mc:Fallback>
                      <p:oleObj name="Equation" r:id="rId7" imgW="32385" imgH="57785"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3264"/>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509" name="Group 47"/>
              <p:cNvGrpSpPr/>
              <p:nvPr/>
            </p:nvGrpSpPr>
            <p:grpSpPr bwMode="auto">
              <a:xfrm>
                <a:off x="3164" y="2880"/>
                <a:ext cx="1012" cy="1248"/>
                <a:chOff x="3164" y="2880"/>
                <a:chExt cx="1012" cy="1248"/>
              </a:xfrm>
            </p:grpSpPr>
            <p:grpSp>
              <p:nvGrpSpPr>
                <p:cNvPr id="19510" name="Group 48"/>
                <p:cNvGrpSpPr/>
                <p:nvPr/>
              </p:nvGrpSpPr>
              <p:grpSpPr bwMode="auto">
                <a:xfrm>
                  <a:off x="3216" y="2880"/>
                  <a:ext cx="460" cy="1204"/>
                  <a:chOff x="3216" y="2880"/>
                  <a:chExt cx="460" cy="1204"/>
                </a:xfrm>
              </p:grpSpPr>
              <p:sp>
                <p:nvSpPr>
                  <p:cNvPr id="19515" name="Freeform 49" descr="浅色上对角线"/>
                  <p:cNvSpPr/>
                  <p:nvPr/>
                </p:nvSpPr>
                <p:spPr bwMode="auto">
                  <a:xfrm>
                    <a:off x="3230" y="3388"/>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686">
                        <a:moveTo>
                          <a:pt x="0" y="0"/>
                        </a:moveTo>
                        <a:lnTo>
                          <a:pt x="280" y="668"/>
                        </a:lnTo>
                        <a:lnTo>
                          <a:pt x="200" y="686"/>
                        </a:lnTo>
                        <a:lnTo>
                          <a:pt x="20" y="244"/>
                        </a:lnTo>
                        <a:lnTo>
                          <a:pt x="0" y="0"/>
                        </a:lnTo>
                        <a:close/>
                      </a:path>
                    </a:pathLst>
                  </a:custGeom>
                  <a:blipFill dpi="0" rotWithShape="0">
                    <a:blip r:embed="rId9"/>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16" name="Freeform 50" descr="浅色上对角线"/>
                  <p:cNvSpPr/>
                  <p:nvPr/>
                </p:nvSpPr>
                <p:spPr bwMode="auto">
                  <a:xfrm>
                    <a:off x="3216" y="2888"/>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0" h="1124">
                        <a:moveTo>
                          <a:pt x="12" y="0"/>
                        </a:moveTo>
                        <a:lnTo>
                          <a:pt x="460" y="1084"/>
                        </a:lnTo>
                        <a:lnTo>
                          <a:pt x="380" y="1124"/>
                        </a:lnTo>
                        <a:lnTo>
                          <a:pt x="0" y="259"/>
                        </a:lnTo>
                        <a:lnTo>
                          <a:pt x="12" y="0"/>
                        </a:lnTo>
                        <a:close/>
                      </a:path>
                    </a:pathLst>
                  </a:custGeom>
                  <a:blipFill dpi="0" rotWithShape="0">
                    <a:blip r:embed="rId9"/>
                    <a:srcRect/>
                    <a:tile tx="0" ty="0" sx="100000" sy="100000" flip="none" algn="tl"/>
                  </a:blipFill>
                  <a:ln w="12700" cap="flat" cmpd="sng">
                    <a:solidFill>
                      <a:schemeClr val="tx1"/>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17" name="Freeform 51" descr="浅色横线"/>
                  <p:cNvSpPr/>
                  <p:nvPr/>
                </p:nvSpPr>
                <p:spPr bwMode="auto">
                  <a:xfrm>
                    <a:off x="3230" y="3152"/>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6" h="892">
                        <a:moveTo>
                          <a:pt x="0" y="0"/>
                        </a:moveTo>
                        <a:lnTo>
                          <a:pt x="376" y="864"/>
                        </a:lnTo>
                        <a:lnTo>
                          <a:pt x="274" y="892"/>
                        </a:lnTo>
                        <a:lnTo>
                          <a:pt x="48" y="344"/>
                        </a:lnTo>
                        <a:lnTo>
                          <a:pt x="0" y="240"/>
                        </a:lnTo>
                        <a:lnTo>
                          <a:pt x="0" y="0"/>
                        </a:lnTo>
                        <a:close/>
                      </a:path>
                    </a:pathLst>
                  </a:custGeom>
                  <a:blipFill dpi="0" rotWithShape="0">
                    <a:blip r:embed="rId10"/>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9518" name="Group 52"/>
                  <p:cNvGrpSpPr/>
                  <p:nvPr/>
                </p:nvGrpSpPr>
                <p:grpSpPr bwMode="auto">
                  <a:xfrm>
                    <a:off x="3216" y="2880"/>
                    <a:ext cx="460" cy="1204"/>
                    <a:chOff x="3236" y="2880"/>
                    <a:chExt cx="460" cy="1204"/>
                  </a:xfrm>
                </p:grpSpPr>
                <p:sp>
                  <p:nvSpPr>
                    <p:cNvPr id="19519" name="Freeform 53" descr="宽上对角线"/>
                    <p:cNvSpPr/>
                    <p:nvPr/>
                  </p:nvSpPr>
                  <p:spPr bwMode="auto">
                    <a:xfrm>
                      <a:off x="3252" y="3624"/>
                      <a:ext cx="188" cy="460"/>
                    </a:xfrm>
                    <a:custGeom>
                      <a:avLst/>
                      <a:gdLst>
                        <a:gd name="T0" fmla="*/ 0 w 188"/>
                        <a:gd name="T1" fmla="*/ 0 h 460"/>
                        <a:gd name="T2" fmla="*/ 188 w 188"/>
                        <a:gd name="T3" fmla="*/ 460 h 460"/>
                        <a:gd name="T4" fmla="*/ 0 60000 65536"/>
                        <a:gd name="T5" fmla="*/ 0 60000 65536"/>
                      </a:gdLst>
                      <a:ahLst/>
                      <a:cxnLst>
                        <a:cxn ang="T4">
                          <a:pos x="T0" y="T1"/>
                        </a:cxn>
                        <a:cxn ang="T5">
                          <a:pos x="T2" y="T3"/>
                        </a:cxn>
                      </a:cxnLst>
                      <a:rect l="0" t="0" r="r" b="b"/>
                      <a:pathLst>
                        <a:path w="188" h="460">
                          <a:moveTo>
                            <a:pt x="0" y="0"/>
                          </a:moveTo>
                          <a:lnTo>
                            <a:pt x="188" y="460"/>
                          </a:lnTo>
                        </a:path>
                      </a:pathLst>
                    </a:custGeom>
                    <a:blipFill dpi="0" rotWithShape="0">
                      <a:blip r:embed="rId11"/>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0" name="Freeform 54" descr="宽上对角线"/>
                    <p:cNvSpPr/>
                    <p:nvPr/>
                  </p:nvSpPr>
                  <p:spPr bwMode="auto">
                    <a:xfrm>
                      <a:off x="3252" y="2880"/>
                      <a:ext cx="444" cy="1092"/>
                    </a:xfrm>
                    <a:custGeom>
                      <a:avLst/>
                      <a:gdLst>
                        <a:gd name="T0" fmla="*/ 0 w 444"/>
                        <a:gd name="T1" fmla="*/ 0 h 1092"/>
                        <a:gd name="T2" fmla="*/ 444 w 444"/>
                        <a:gd name="T3" fmla="*/ 1092 h 1092"/>
                        <a:gd name="T4" fmla="*/ 0 60000 65536"/>
                        <a:gd name="T5" fmla="*/ 0 60000 65536"/>
                      </a:gdLst>
                      <a:ahLst/>
                      <a:cxnLst>
                        <a:cxn ang="T4">
                          <a:pos x="T0" y="T1"/>
                        </a:cxn>
                        <a:cxn ang="T5">
                          <a:pos x="T2" y="T3"/>
                        </a:cxn>
                      </a:cxnLst>
                      <a:rect l="0" t="0" r="r" b="b"/>
                      <a:pathLst>
                        <a:path w="444" h="1092">
                          <a:moveTo>
                            <a:pt x="0" y="0"/>
                          </a:moveTo>
                          <a:lnTo>
                            <a:pt x="444" y="1092"/>
                          </a:lnTo>
                        </a:path>
                      </a:pathLst>
                    </a:custGeom>
                    <a:blipFill dpi="0" rotWithShape="0">
                      <a:blip r:embed="rId11"/>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1" name="Freeform 55" descr="宽上对角线"/>
                    <p:cNvSpPr/>
                    <p:nvPr/>
                  </p:nvSpPr>
                  <p:spPr bwMode="auto">
                    <a:xfrm>
                      <a:off x="3236" y="3122"/>
                      <a:ext cx="380" cy="890"/>
                    </a:xfrm>
                    <a:custGeom>
                      <a:avLst/>
                      <a:gdLst>
                        <a:gd name="T0" fmla="*/ 0 w 380"/>
                        <a:gd name="T1" fmla="*/ 0 h 890"/>
                        <a:gd name="T2" fmla="*/ 380 w 380"/>
                        <a:gd name="T3" fmla="*/ 890 h 890"/>
                        <a:gd name="T4" fmla="*/ 0 60000 65536"/>
                        <a:gd name="T5" fmla="*/ 0 60000 65536"/>
                      </a:gdLst>
                      <a:ahLst/>
                      <a:cxnLst>
                        <a:cxn ang="T4">
                          <a:pos x="T0" y="T1"/>
                        </a:cxn>
                        <a:cxn ang="T5">
                          <a:pos x="T2" y="T3"/>
                        </a:cxn>
                      </a:cxnLst>
                      <a:rect l="0" t="0" r="r" b="b"/>
                      <a:pathLst>
                        <a:path w="380" h="890">
                          <a:moveTo>
                            <a:pt x="0" y="0"/>
                          </a:moveTo>
                          <a:lnTo>
                            <a:pt x="380" y="890"/>
                          </a:lnTo>
                        </a:path>
                      </a:pathLst>
                    </a:custGeom>
                    <a:blipFill dpi="0" rotWithShape="0">
                      <a:blip r:embed="rId11"/>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22" name="Freeform 56" descr="宽上对角线"/>
                    <p:cNvSpPr/>
                    <p:nvPr/>
                  </p:nvSpPr>
                  <p:spPr bwMode="auto">
                    <a:xfrm>
                      <a:off x="3236" y="3374"/>
                      <a:ext cx="280" cy="676"/>
                    </a:xfrm>
                    <a:custGeom>
                      <a:avLst/>
                      <a:gdLst>
                        <a:gd name="T0" fmla="*/ 0 w 280"/>
                        <a:gd name="T1" fmla="*/ 0 h 676"/>
                        <a:gd name="T2" fmla="*/ 280 w 280"/>
                        <a:gd name="T3" fmla="*/ 676 h 676"/>
                        <a:gd name="T4" fmla="*/ 0 60000 65536"/>
                        <a:gd name="T5" fmla="*/ 0 60000 65536"/>
                      </a:gdLst>
                      <a:ahLst/>
                      <a:cxnLst>
                        <a:cxn ang="T4">
                          <a:pos x="T0" y="T1"/>
                        </a:cxn>
                        <a:cxn ang="T5">
                          <a:pos x="T2" y="T3"/>
                        </a:cxn>
                      </a:cxnLst>
                      <a:rect l="0" t="0" r="r" b="b"/>
                      <a:pathLst>
                        <a:path w="280" h="676">
                          <a:moveTo>
                            <a:pt x="0" y="0"/>
                          </a:moveTo>
                          <a:lnTo>
                            <a:pt x="280" y="676"/>
                          </a:lnTo>
                        </a:path>
                      </a:pathLst>
                    </a:custGeom>
                    <a:blipFill dpi="0" rotWithShape="0">
                      <a:blip r:embed="rId11"/>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511" name="Group 57"/>
                <p:cNvGrpSpPr/>
                <p:nvPr/>
              </p:nvGrpSpPr>
              <p:grpSpPr bwMode="auto">
                <a:xfrm>
                  <a:off x="3164" y="3640"/>
                  <a:ext cx="1012" cy="488"/>
                  <a:chOff x="3164" y="3640"/>
                  <a:chExt cx="1012" cy="488"/>
                </a:xfrm>
              </p:grpSpPr>
              <p:sp>
                <p:nvSpPr>
                  <p:cNvPr id="19512" name="Freeform 58"/>
                  <p:cNvSpPr/>
                  <p:nvPr/>
                </p:nvSpPr>
                <p:spPr bwMode="auto">
                  <a:xfrm>
                    <a:off x="3164" y="3792"/>
                    <a:ext cx="340" cy="132"/>
                  </a:xfrm>
                  <a:custGeom>
                    <a:avLst/>
                    <a:gdLst>
                      <a:gd name="T0" fmla="*/ 0 w 340"/>
                      <a:gd name="T1" fmla="*/ 132 h 132"/>
                      <a:gd name="T2" fmla="*/ 340 w 340"/>
                      <a:gd name="T3" fmla="*/ 0 h 132"/>
                      <a:gd name="T4" fmla="*/ 0 60000 65536"/>
                      <a:gd name="T5" fmla="*/ 0 60000 65536"/>
                    </a:gdLst>
                    <a:ahLst/>
                    <a:cxnLst>
                      <a:cxn ang="T4">
                        <a:pos x="T0" y="T1"/>
                      </a:cxn>
                      <a:cxn ang="T5">
                        <a:pos x="T2" y="T3"/>
                      </a:cxn>
                    </a:cxnLst>
                    <a:rect l="0" t="0" r="r" b="b"/>
                    <a:pathLst>
                      <a:path w="340" h="132">
                        <a:moveTo>
                          <a:pt x="0" y="132"/>
                        </a:moveTo>
                        <a:lnTo>
                          <a:pt x="340" y="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13" name="Freeform 59"/>
                  <p:cNvSpPr/>
                  <p:nvPr/>
                </p:nvSpPr>
                <p:spPr bwMode="auto">
                  <a:xfrm>
                    <a:off x="3596" y="3640"/>
                    <a:ext cx="308" cy="120"/>
                  </a:xfrm>
                  <a:custGeom>
                    <a:avLst/>
                    <a:gdLst>
                      <a:gd name="T0" fmla="*/ 308 w 308"/>
                      <a:gd name="T1" fmla="*/ 0 h 120"/>
                      <a:gd name="T2" fmla="*/ 0 w 308"/>
                      <a:gd name="T3" fmla="*/ 120 h 120"/>
                      <a:gd name="T4" fmla="*/ 0 60000 65536"/>
                      <a:gd name="T5" fmla="*/ 0 60000 65536"/>
                    </a:gdLst>
                    <a:ahLst/>
                    <a:cxnLst>
                      <a:cxn ang="T4">
                        <a:pos x="T0" y="T1"/>
                      </a:cxn>
                      <a:cxn ang="T5">
                        <a:pos x="T2" y="T3"/>
                      </a:cxn>
                    </a:cxnLst>
                    <a:rect l="0" t="0" r="r" b="b"/>
                    <a:pathLst>
                      <a:path w="308" h="120">
                        <a:moveTo>
                          <a:pt x="308" y="0"/>
                        </a:moveTo>
                        <a:lnTo>
                          <a:pt x="0" y="12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514" name="Object 60"/>
                  <p:cNvGraphicFramePr>
                    <a:graphicFrameLocks noChangeAspect="1"/>
                  </p:cNvGraphicFramePr>
                  <p:nvPr/>
                </p:nvGraphicFramePr>
                <p:xfrm>
                  <a:off x="3643" y="3817"/>
                  <a:ext cx="533" cy="311"/>
                </p:xfrm>
                <a:graphic>
                  <a:graphicData uri="http://schemas.openxmlformats.org/presentationml/2006/ole">
                    <mc:AlternateContent xmlns:mc="http://schemas.openxmlformats.org/markup-compatibility/2006">
                      <mc:Choice xmlns:v="urn:schemas-microsoft-com:vml" Requires="v">
                        <p:oleObj spid="_x0000_s19545" name="Equation" r:id="rId12" imgW="161290" imgH="57785" progId="Equation.3">
                          <p:embed/>
                        </p:oleObj>
                      </mc:Choice>
                      <mc:Fallback>
                        <p:oleObj name="Equation" r:id="rId12" imgW="161290" imgH="57785" progId="Equation.3">
                          <p:embed/>
                          <p:pic>
                            <p:nvPicPr>
                              <p:cNvPr id="0" name="Object 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3" y="3817"/>
                                <a:ext cx="53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19473" name="Group 61"/>
            <p:cNvGrpSpPr/>
            <p:nvPr/>
          </p:nvGrpSpPr>
          <p:grpSpPr bwMode="auto">
            <a:xfrm>
              <a:off x="2400" y="2256"/>
              <a:ext cx="3221" cy="1824"/>
              <a:chOff x="2400" y="2256"/>
              <a:chExt cx="3221" cy="1824"/>
            </a:xfrm>
          </p:grpSpPr>
          <p:sp>
            <p:nvSpPr>
              <p:cNvPr id="19474" name="Line 62"/>
              <p:cNvSpPr>
                <a:spLocks noChangeShapeType="1"/>
              </p:cNvSpPr>
              <p:nvPr/>
            </p:nvSpPr>
            <p:spPr bwMode="auto">
              <a:xfrm>
                <a:off x="2400" y="2256"/>
                <a:ext cx="3221" cy="0"/>
              </a:xfrm>
              <a:prstGeom prst="line">
                <a:avLst/>
              </a:prstGeom>
              <a:noFill/>
              <a:ln w="9525">
                <a:solidFill>
                  <a:schemeClr val="tx2"/>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9475" name="Group 63"/>
              <p:cNvGrpSpPr/>
              <p:nvPr/>
            </p:nvGrpSpPr>
            <p:grpSpPr bwMode="auto">
              <a:xfrm rot="-83261">
                <a:off x="3167" y="2591"/>
                <a:ext cx="1105" cy="1055"/>
                <a:chOff x="3120" y="2688"/>
                <a:chExt cx="912" cy="1008"/>
              </a:xfrm>
            </p:grpSpPr>
            <p:sp>
              <p:nvSpPr>
                <p:cNvPr id="19504" name="Line 64"/>
                <p:cNvSpPr>
                  <a:spLocks noChangeShapeType="1"/>
                </p:cNvSpPr>
                <p:nvPr/>
              </p:nvSpPr>
              <p:spPr bwMode="auto">
                <a:xfrm flipV="1">
                  <a:off x="3120" y="2688"/>
                  <a:ext cx="864" cy="27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5" name="Line 65"/>
                <p:cNvSpPr>
                  <a:spLocks noChangeShapeType="1"/>
                </p:cNvSpPr>
                <p:nvPr/>
              </p:nvSpPr>
              <p:spPr bwMode="auto">
                <a:xfrm flipV="1">
                  <a:off x="3120" y="292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6" name="Line 66"/>
                <p:cNvSpPr>
                  <a:spLocks noChangeShapeType="1"/>
                </p:cNvSpPr>
                <p:nvPr/>
              </p:nvSpPr>
              <p:spPr bwMode="auto">
                <a:xfrm flipV="1">
                  <a:off x="3120" y="316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7" name="Line 67"/>
                <p:cNvSpPr>
                  <a:spLocks noChangeShapeType="1"/>
                </p:cNvSpPr>
                <p:nvPr/>
              </p:nvSpPr>
              <p:spPr bwMode="auto">
                <a:xfrm flipV="1">
                  <a:off x="3120" y="340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76" name="Group 68"/>
              <p:cNvGrpSpPr/>
              <p:nvPr/>
            </p:nvGrpSpPr>
            <p:grpSpPr bwMode="auto">
              <a:xfrm>
                <a:off x="4224" y="2592"/>
                <a:ext cx="1056" cy="720"/>
                <a:chOff x="4224" y="2592"/>
                <a:chExt cx="1056" cy="720"/>
              </a:xfrm>
            </p:grpSpPr>
            <p:sp>
              <p:nvSpPr>
                <p:cNvPr id="19500" name="Line 69"/>
                <p:cNvSpPr>
                  <a:spLocks noChangeShapeType="1"/>
                </p:cNvSpPr>
                <p:nvPr/>
              </p:nvSpPr>
              <p:spPr bwMode="auto">
                <a:xfrm>
                  <a:off x="4272" y="2832"/>
                  <a:ext cx="1008"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1" name="Line 70"/>
                <p:cNvSpPr>
                  <a:spLocks noChangeShapeType="1"/>
                </p:cNvSpPr>
                <p:nvPr/>
              </p:nvSpPr>
              <p:spPr bwMode="auto">
                <a:xfrm flipV="1">
                  <a:off x="4272" y="2832"/>
                  <a:ext cx="1008" cy="233"/>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2" name="Line 71"/>
                <p:cNvSpPr>
                  <a:spLocks noChangeShapeType="1"/>
                </p:cNvSpPr>
                <p:nvPr/>
              </p:nvSpPr>
              <p:spPr bwMode="auto">
                <a:xfrm>
                  <a:off x="4224" y="2592"/>
                  <a:ext cx="1056" cy="24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3" name="Line 72"/>
                <p:cNvSpPr>
                  <a:spLocks noChangeShapeType="1"/>
                </p:cNvSpPr>
                <p:nvPr/>
              </p:nvSpPr>
              <p:spPr bwMode="auto">
                <a:xfrm flipV="1">
                  <a:off x="4272" y="2832"/>
                  <a:ext cx="1008" cy="48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477" name="Line 73"/>
              <p:cNvSpPr>
                <a:spLocks noChangeShapeType="1"/>
              </p:cNvSpPr>
              <p:nvPr/>
            </p:nvSpPr>
            <p:spPr bwMode="auto">
              <a:xfrm>
                <a:off x="2640" y="3264"/>
                <a:ext cx="2928" cy="0"/>
              </a:xfrm>
              <a:prstGeom prst="line">
                <a:avLst/>
              </a:prstGeom>
              <a:noFill/>
              <a:ln w="1905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Rectangle 74"/>
              <p:cNvSpPr>
                <a:spLocks noChangeArrowheads="1"/>
              </p:cNvSpPr>
              <p:nvPr/>
            </p:nvSpPr>
            <p:spPr bwMode="auto">
              <a:xfrm>
                <a:off x="5263" y="2305"/>
                <a:ext cx="33" cy="1777"/>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9479" name="Object 75"/>
              <p:cNvGraphicFramePr>
                <a:graphicFrameLocks noChangeAspect="1"/>
              </p:cNvGraphicFramePr>
              <p:nvPr/>
            </p:nvGraphicFramePr>
            <p:xfrm>
              <a:off x="5345" y="3250"/>
              <a:ext cx="175" cy="277"/>
            </p:xfrm>
            <a:graphic>
              <a:graphicData uri="http://schemas.openxmlformats.org/presentationml/2006/ole">
                <mc:AlternateContent xmlns:mc="http://schemas.openxmlformats.org/markup-compatibility/2006">
                  <mc:Choice xmlns:v="urn:schemas-microsoft-com:vml" Requires="v">
                    <p:oleObj spid="_x0000_s19546" name="Equation" r:id="rId14" imgW="165100" imgH="228600" progId="Equation.DSMT4">
                      <p:embed/>
                    </p:oleObj>
                  </mc:Choice>
                  <mc:Fallback>
                    <p:oleObj name="Equation" r:id="rId14" imgW="165100" imgH="228600" progId="Equation.DSMT4">
                      <p:embed/>
                      <p:pic>
                        <p:nvPicPr>
                          <p:cNvPr id="0" name="Object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45" y="3250"/>
                            <a:ext cx="175"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0" name="Rectangle 76"/>
              <p:cNvSpPr>
                <a:spLocks noChangeArrowheads="1"/>
              </p:cNvSpPr>
              <p:nvPr/>
            </p:nvSpPr>
            <p:spPr bwMode="auto">
              <a:xfrm>
                <a:off x="3156" y="2498"/>
                <a:ext cx="63"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6941" name="Rectangle 77"/>
              <p:cNvSpPr>
                <a:spLocks noChangeArrowheads="1"/>
              </p:cNvSpPr>
              <p:nvPr/>
            </p:nvSpPr>
            <p:spPr bwMode="auto">
              <a:xfrm>
                <a:off x="3165" y="3649"/>
                <a:ext cx="54" cy="355"/>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19482" name="Object 78"/>
              <p:cNvGraphicFramePr>
                <a:graphicFrameLocks noChangeAspect="1"/>
              </p:cNvGraphicFramePr>
              <p:nvPr/>
            </p:nvGraphicFramePr>
            <p:xfrm>
              <a:off x="5280" y="2580"/>
              <a:ext cx="288" cy="312"/>
            </p:xfrm>
            <a:graphic>
              <a:graphicData uri="http://schemas.openxmlformats.org/presentationml/2006/ole">
                <mc:AlternateContent xmlns:mc="http://schemas.openxmlformats.org/markup-compatibility/2006">
                  <mc:Choice xmlns:v="urn:schemas-microsoft-com:vml" Requires="v">
                    <p:oleObj spid="_x0000_s19547" name="公式" r:id="rId16" imgW="152400" imgH="165100" progId="Equation.3">
                      <p:embed/>
                    </p:oleObj>
                  </mc:Choice>
                  <mc:Fallback>
                    <p:oleObj name="公式" r:id="rId16" imgW="152400" imgH="165100" progId="Equation.3">
                      <p:embed/>
                      <p:pic>
                        <p:nvPicPr>
                          <p:cNvPr id="0" name="Object 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0" y="2580"/>
                            <a:ext cx="28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3" name="Object 79"/>
              <p:cNvGraphicFramePr>
                <a:graphicFrameLocks noChangeAspect="1"/>
              </p:cNvGraphicFramePr>
              <p:nvPr/>
            </p:nvGraphicFramePr>
            <p:xfrm>
              <a:off x="2857" y="2544"/>
              <a:ext cx="311" cy="336"/>
            </p:xfrm>
            <a:graphic>
              <a:graphicData uri="http://schemas.openxmlformats.org/presentationml/2006/ole">
                <mc:AlternateContent xmlns:mc="http://schemas.openxmlformats.org/markup-compatibility/2006">
                  <mc:Choice xmlns:v="urn:schemas-microsoft-com:vml" Requires="v">
                    <p:oleObj spid="_x0000_s19548" name="Equation" r:id="rId18" imgW="32385" imgH="38735" progId="Equation.3">
                      <p:embed/>
                    </p:oleObj>
                  </mc:Choice>
                  <mc:Fallback>
                    <p:oleObj name="Equation" r:id="rId18" imgW="32385" imgH="38735" progId="Equation.3">
                      <p:embed/>
                      <p:pic>
                        <p:nvPicPr>
                          <p:cNvPr id="0" name="Object 7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7" y="2544"/>
                            <a:ext cx="31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4" name="Object 80"/>
              <p:cNvGraphicFramePr>
                <a:graphicFrameLocks noChangeAspect="1"/>
              </p:cNvGraphicFramePr>
              <p:nvPr/>
            </p:nvGraphicFramePr>
            <p:xfrm>
              <a:off x="2832" y="3600"/>
              <a:ext cx="315" cy="340"/>
            </p:xfrm>
            <a:graphic>
              <a:graphicData uri="http://schemas.openxmlformats.org/presentationml/2006/ole">
                <mc:AlternateContent xmlns:mc="http://schemas.openxmlformats.org/markup-compatibility/2006">
                  <mc:Choice xmlns:v="urn:schemas-microsoft-com:vml" Requires="v">
                    <p:oleObj spid="_x0000_s19549" name="Equation" r:id="rId20" imgW="32385" imgH="38735" progId="Equation.3">
                      <p:embed/>
                    </p:oleObj>
                  </mc:Choice>
                  <mc:Fallback>
                    <p:oleObj name="Equation" r:id="rId20" imgW="32385" imgH="38735" progId="Equation.3">
                      <p:embed/>
                      <p:pic>
                        <p:nvPicPr>
                          <p:cNvPr id="0" name="Object 8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32" y="3600"/>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5" name="Line 81"/>
              <p:cNvSpPr>
                <a:spLocks noChangeShapeType="1"/>
              </p:cNvSpPr>
              <p:nvPr/>
            </p:nvSpPr>
            <p:spPr bwMode="auto">
              <a:xfrm>
                <a:off x="3216" y="2880"/>
                <a:ext cx="72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9486" name="Object 82"/>
              <p:cNvGraphicFramePr>
                <a:graphicFrameLocks noChangeAspect="1"/>
              </p:cNvGraphicFramePr>
              <p:nvPr/>
            </p:nvGraphicFramePr>
            <p:xfrm>
              <a:off x="3723" y="2640"/>
              <a:ext cx="213" cy="288"/>
            </p:xfrm>
            <a:graphic>
              <a:graphicData uri="http://schemas.openxmlformats.org/presentationml/2006/ole">
                <mc:AlternateContent xmlns:mc="http://schemas.openxmlformats.org/markup-compatibility/2006">
                  <mc:Choice xmlns:v="urn:schemas-microsoft-com:vml" Requires="v">
                    <p:oleObj spid="_x0000_s19550" name="Equation" r:id="rId22" imgW="177800" imgH="241300" progId="Equation.3">
                      <p:embed/>
                    </p:oleObj>
                  </mc:Choice>
                  <mc:Fallback>
                    <p:oleObj name="Equation" r:id="rId22" imgW="177800" imgH="241300" progId="Equation.3">
                      <p:embed/>
                      <p:pic>
                        <p:nvPicPr>
                          <p:cNvPr id="0" name="Object 8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23" y="2640"/>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87" name="Group 83"/>
              <p:cNvGrpSpPr/>
              <p:nvPr/>
            </p:nvGrpSpPr>
            <p:grpSpPr bwMode="auto">
              <a:xfrm>
                <a:off x="2544" y="2880"/>
                <a:ext cx="643" cy="768"/>
                <a:chOff x="2592" y="2880"/>
                <a:chExt cx="643" cy="768"/>
              </a:xfrm>
            </p:grpSpPr>
            <p:sp>
              <p:nvSpPr>
                <p:cNvPr id="19492" name="Line 84"/>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3" name="Line 85"/>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4" name="Line 86"/>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5" name="Line 87"/>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6" name="Line 88"/>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7" name="Line 89"/>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8" name="Line 90"/>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9" name="Line 91"/>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9488" name="Object 92"/>
              <p:cNvGraphicFramePr>
                <a:graphicFrameLocks noChangeAspect="1"/>
              </p:cNvGraphicFramePr>
              <p:nvPr/>
            </p:nvGraphicFramePr>
            <p:xfrm>
              <a:off x="2925" y="2315"/>
              <a:ext cx="243" cy="277"/>
            </p:xfrm>
            <a:graphic>
              <a:graphicData uri="http://schemas.openxmlformats.org/presentationml/2006/ole">
                <mc:AlternateContent xmlns:mc="http://schemas.openxmlformats.org/markup-compatibility/2006">
                  <mc:Choice xmlns:v="urn:schemas-microsoft-com:vml" Requires="v">
                    <p:oleObj spid="_x0000_s19551" name="Equation" r:id="rId24" imgW="165100" imgH="165100" progId="Equation.3">
                      <p:embed/>
                    </p:oleObj>
                  </mc:Choice>
                  <mc:Fallback>
                    <p:oleObj name="Equation" r:id="rId24" imgW="165100" imgH="165100" progId="Equation.3">
                      <p:embed/>
                      <p:pic>
                        <p:nvPicPr>
                          <p:cNvPr id="0" name="Object 9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5" y="2315"/>
                            <a:ext cx="24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9" name="Object 93"/>
              <p:cNvGraphicFramePr>
                <a:graphicFrameLocks noChangeAspect="1"/>
              </p:cNvGraphicFramePr>
              <p:nvPr/>
            </p:nvGraphicFramePr>
            <p:xfrm>
              <a:off x="3792" y="2352"/>
              <a:ext cx="241" cy="288"/>
            </p:xfrm>
            <a:graphic>
              <a:graphicData uri="http://schemas.openxmlformats.org/presentationml/2006/ole">
                <mc:AlternateContent xmlns:mc="http://schemas.openxmlformats.org/markup-compatibility/2006">
                  <mc:Choice xmlns:v="urn:schemas-microsoft-com:vml" Requires="v">
                    <p:oleObj spid="_x0000_s19552" name="Equation" r:id="rId26" imgW="139700" imgH="165100" progId="Equation.3">
                      <p:embed/>
                    </p:oleObj>
                  </mc:Choice>
                  <mc:Fallback>
                    <p:oleObj name="Equation" r:id="rId26" imgW="139700" imgH="165100" progId="Equation.3">
                      <p:embed/>
                      <p:pic>
                        <p:nvPicPr>
                          <p:cNvPr id="0" name="Object 9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92" y="2352"/>
                            <a:ext cx="2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90" name="Object 94"/>
              <p:cNvGraphicFramePr>
                <a:graphicFrameLocks noChangeAspect="1"/>
              </p:cNvGraphicFramePr>
              <p:nvPr/>
            </p:nvGraphicFramePr>
            <p:xfrm>
              <a:off x="4944" y="2328"/>
              <a:ext cx="232" cy="312"/>
            </p:xfrm>
            <a:graphic>
              <a:graphicData uri="http://schemas.openxmlformats.org/presentationml/2006/ole">
                <mc:AlternateContent xmlns:mc="http://schemas.openxmlformats.org/markup-compatibility/2006">
                  <mc:Choice xmlns:v="urn:schemas-microsoft-com:vml" Requires="v">
                    <p:oleObj spid="_x0000_s19553" name="公式" r:id="rId28" imgW="139700" imgH="165100" progId="Equation.3">
                      <p:embed/>
                    </p:oleObj>
                  </mc:Choice>
                  <mc:Fallback>
                    <p:oleObj name="公式" r:id="rId28" imgW="139700" imgH="165100" progId="Equation.3">
                      <p:embed/>
                      <p:pic>
                        <p:nvPicPr>
                          <p:cNvPr id="0" name="Object 9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44" y="2328"/>
                            <a:ext cx="23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91" name="Oval 95"/>
              <p:cNvSpPr>
                <a:spLocks noChangeArrowheads="1"/>
              </p:cNvSpPr>
              <p:nvPr/>
            </p:nvSpPr>
            <p:spPr bwMode="auto">
              <a:xfrm>
                <a:off x="4021" y="2352"/>
                <a:ext cx="251" cy="1658"/>
              </a:xfrm>
              <a:prstGeom prst="ellipse">
                <a:avLst/>
              </a:prstGeom>
              <a:solidFill>
                <a:srgbClr val="00FFCC">
                  <a:alpha val="50195"/>
                </a:srgbClr>
              </a:solidFill>
              <a:ln w="19050">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grpSp>
        <p:nvGrpSpPr>
          <p:cNvPr id="19465" name="Group 104"/>
          <p:cNvGrpSpPr/>
          <p:nvPr/>
        </p:nvGrpSpPr>
        <p:grpSpPr bwMode="auto">
          <a:xfrm>
            <a:off x="914400" y="3581400"/>
            <a:ext cx="8001000" cy="1762125"/>
            <a:chOff x="576" y="2256"/>
            <a:chExt cx="5040" cy="1110"/>
          </a:xfrm>
        </p:grpSpPr>
        <p:graphicFrame>
          <p:nvGraphicFramePr>
            <p:cNvPr id="19467" name="Object 99"/>
            <p:cNvGraphicFramePr>
              <a:graphicFrameLocks noChangeAspect="1"/>
            </p:cNvGraphicFramePr>
            <p:nvPr/>
          </p:nvGraphicFramePr>
          <p:xfrm>
            <a:off x="816" y="2256"/>
            <a:ext cx="2160" cy="582"/>
          </p:xfrm>
          <a:graphic>
            <a:graphicData uri="http://schemas.openxmlformats.org/presentationml/2006/ole">
              <mc:AlternateContent xmlns:mc="http://schemas.openxmlformats.org/markup-compatibility/2006">
                <mc:Choice xmlns:v="urn:schemas-microsoft-com:vml" Requires="v">
                  <p:oleObj spid="_x0000_s19554" name="公式" r:id="rId30" imgW="1371600" imgH="393700" progId="Equation.3">
                    <p:embed/>
                  </p:oleObj>
                </mc:Choice>
                <mc:Fallback>
                  <p:oleObj name="公式" r:id="rId30" imgW="1371600" imgH="393700" progId="Equation.3">
                    <p:embed/>
                    <p:pic>
                      <p:nvPicPr>
                        <p:cNvPr id="0" name="Object 9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6" y="2256"/>
                          <a:ext cx="2160"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64" name="Text Box 100"/>
            <p:cNvSpPr txBox="1">
              <a:spLocks noChangeArrowheads="1"/>
            </p:cNvSpPr>
            <p:nvPr/>
          </p:nvSpPr>
          <p:spPr bwMode="auto">
            <a:xfrm>
              <a:off x="3168" y="2352"/>
              <a:ext cx="24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a:solidFill>
                    <a:srgbClr val="0000CC"/>
                  </a:solidFill>
                  <a:latin typeface="Times New Roman" panose="02020603050405020304" pitchFamily="18" charset="0"/>
                </a:rPr>
                <a:t>干涉相消（</a:t>
              </a:r>
              <a:r>
                <a:rPr lang="zh-CN" altLang="en-US" b="1">
                  <a:solidFill>
                    <a:srgbClr val="0000CC"/>
                  </a:solidFill>
                  <a:effectLst>
                    <a:outerShdw blurRad="38100" dist="38100" dir="2700000" algn="tl">
                      <a:srgbClr val="C0C0C0"/>
                    </a:outerShdw>
                  </a:effectLst>
                  <a:latin typeface="Times New Roman" panose="02020603050405020304" pitchFamily="18" charset="0"/>
                </a:rPr>
                <a:t>暗纹</a:t>
              </a:r>
              <a:r>
                <a:rPr lang="zh-CN" altLang="en-US" b="1">
                  <a:solidFill>
                    <a:srgbClr val="0000CC"/>
                  </a:solidFill>
                  <a:latin typeface="Times New Roman" panose="02020603050405020304" pitchFamily="18" charset="0"/>
                </a:rPr>
                <a:t>）</a:t>
              </a:r>
              <a:endParaRPr lang="zh-CN" altLang="en-US" b="1">
                <a:solidFill>
                  <a:srgbClr val="0000FF"/>
                </a:solidFill>
                <a:latin typeface="Times New Roman" panose="02020603050405020304" pitchFamily="18" charset="0"/>
              </a:endParaRPr>
            </a:p>
          </p:txBody>
        </p:sp>
        <p:graphicFrame>
          <p:nvGraphicFramePr>
            <p:cNvPr id="19469" name="Object 101"/>
            <p:cNvGraphicFramePr>
              <a:graphicFrameLocks noChangeAspect="1"/>
            </p:cNvGraphicFramePr>
            <p:nvPr/>
          </p:nvGraphicFramePr>
          <p:xfrm>
            <a:off x="816" y="2784"/>
            <a:ext cx="1872" cy="582"/>
          </p:xfrm>
          <a:graphic>
            <a:graphicData uri="http://schemas.openxmlformats.org/presentationml/2006/ole">
              <mc:AlternateContent xmlns:mc="http://schemas.openxmlformats.org/markup-compatibility/2006">
                <mc:Choice xmlns:v="urn:schemas-microsoft-com:vml" Requires="v">
                  <p:oleObj spid="_x0000_s19555" name="公式" r:id="rId32" imgW="1256665" imgH="393700" progId="Equation.3">
                    <p:embed/>
                  </p:oleObj>
                </mc:Choice>
                <mc:Fallback>
                  <p:oleObj name="公式" r:id="rId32" imgW="1256665" imgH="393700" progId="Equation.3">
                    <p:embed/>
                    <p:pic>
                      <p:nvPicPr>
                        <p:cNvPr id="0" name="Object 10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6" y="2784"/>
                          <a:ext cx="1872"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66" name="Text Box 102"/>
            <p:cNvSpPr txBox="1">
              <a:spLocks noChangeArrowheads="1"/>
            </p:cNvSpPr>
            <p:nvPr/>
          </p:nvSpPr>
          <p:spPr bwMode="auto">
            <a:xfrm>
              <a:off x="3168" y="2928"/>
              <a:ext cx="22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b="1">
                  <a:solidFill>
                    <a:srgbClr val="0000FF"/>
                  </a:solidFill>
                  <a:latin typeface="Times New Roman" panose="02020603050405020304" pitchFamily="18" charset="0"/>
                </a:rPr>
                <a:t>干涉加强（</a:t>
              </a:r>
              <a:r>
                <a:rPr lang="zh-CN" altLang="en-US" b="1">
                  <a:solidFill>
                    <a:srgbClr val="0000FF"/>
                  </a:solidFill>
                  <a:effectLst>
                    <a:outerShdw blurRad="38100" dist="38100" dir="2700000" algn="tl">
                      <a:srgbClr val="C0C0C0"/>
                    </a:outerShdw>
                  </a:effectLst>
                  <a:latin typeface="Times New Roman" panose="02020603050405020304" pitchFamily="18" charset="0"/>
                </a:rPr>
                <a:t>明纹</a:t>
              </a:r>
              <a:r>
                <a:rPr lang="zh-CN" altLang="en-US" b="1">
                  <a:solidFill>
                    <a:srgbClr val="0000FF"/>
                  </a:solidFill>
                  <a:latin typeface="Times New Roman" panose="02020603050405020304" pitchFamily="18" charset="0"/>
                </a:rPr>
                <a:t>）</a:t>
              </a:r>
              <a:endParaRPr lang="zh-CN" altLang="en-US" b="1">
                <a:solidFill>
                  <a:srgbClr val="0000FF"/>
                </a:solidFill>
                <a:latin typeface="Times New Roman" panose="02020603050405020304" pitchFamily="18" charset="0"/>
              </a:endParaRPr>
            </a:p>
          </p:txBody>
        </p:sp>
        <p:sp>
          <p:nvSpPr>
            <p:cNvPr id="19471" name="AutoShape 103"/>
            <p:cNvSpPr/>
            <p:nvPr/>
          </p:nvSpPr>
          <p:spPr bwMode="auto">
            <a:xfrm>
              <a:off x="576" y="2544"/>
              <a:ext cx="192" cy="624"/>
            </a:xfrm>
            <a:prstGeom prst="leftBrace">
              <a:avLst>
                <a:gd name="adj1" fmla="val 27083"/>
                <a:gd name="adj2" fmla="val 50000"/>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19466" name="Text Box 105"/>
          <p:cNvSpPr txBox="1">
            <a:spLocks noChangeArrowheads="1"/>
          </p:cNvSpPr>
          <p:nvPr/>
        </p:nvSpPr>
        <p:spPr bwMode="auto">
          <a:xfrm>
            <a:off x="304800" y="4205288"/>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即：</a:t>
            </a:r>
            <a:endParaRPr lang="zh-CN" altLang="en-US" sz="2800" b="1"/>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3"/>
          <p:cNvGrpSpPr/>
          <p:nvPr/>
        </p:nvGrpSpPr>
        <p:grpSpPr bwMode="auto">
          <a:xfrm>
            <a:off x="457200" y="1066800"/>
            <a:ext cx="3505200" cy="2057400"/>
            <a:chOff x="2525" y="384"/>
            <a:chExt cx="3043" cy="1847"/>
          </a:xfrm>
        </p:grpSpPr>
        <p:grpSp>
          <p:nvGrpSpPr>
            <p:cNvPr id="20548" name="Group 24"/>
            <p:cNvGrpSpPr/>
            <p:nvPr/>
          </p:nvGrpSpPr>
          <p:grpSpPr bwMode="auto">
            <a:xfrm>
              <a:off x="2879" y="1008"/>
              <a:ext cx="1046" cy="1223"/>
              <a:chOff x="2880" y="1008"/>
              <a:chExt cx="1046" cy="1223"/>
            </a:xfrm>
          </p:grpSpPr>
          <p:graphicFrame>
            <p:nvGraphicFramePr>
              <p:cNvPr id="20579" name="Object 25"/>
              <p:cNvGraphicFramePr>
                <a:graphicFrameLocks noChangeAspect="1"/>
              </p:cNvGraphicFramePr>
              <p:nvPr/>
            </p:nvGraphicFramePr>
            <p:xfrm>
              <a:off x="3401" y="1488"/>
              <a:ext cx="247" cy="288"/>
            </p:xfrm>
            <a:graphic>
              <a:graphicData uri="http://schemas.openxmlformats.org/presentationml/2006/ole">
                <mc:AlternateContent xmlns:mc="http://schemas.openxmlformats.org/markup-compatibility/2006">
                  <mc:Choice xmlns:v="urn:schemas-microsoft-com:vml" Requires="v">
                    <p:oleObj spid="_x0000_s20618" name="Equation" r:id="rId1" imgW="32385" imgH="57785" progId="Equation.3">
                      <p:embed/>
                    </p:oleObj>
                  </mc:Choice>
                  <mc:Fallback>
                    <p:oleObj name="Equation" r:id="rId1" imgW="32385" imgH="57785" progId="Equation.3">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 y="1488"/>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580" name="Group 26"/>
              <p:cNvGrpSpPr/>
              <p:nvPr/>
            </p:nvGrpSpPr>
            <p:grpSpPr bwMode="auto">
              <a:xfrm>
                <a:off x="2880" y="1008"/>
                <a:ext cx="1046" cy="1223"/>
                <a:chOff x="2880" y="1008"/>
                <a:chExt cx="1046" cy="1223"/>
              </a:xfrm>
            </p:grpSpPr>
            <p:graphicFrame>
              <p:nvGraphicFramePr>
                <p:cNvPr id="20581" name="Object 27"/>
                <p:cNvGraphicFramePr>
                  <a:graphicFrameLocks noChangeAspect="1"/>
                </p:cNvGraphicFramePr>
                <p:nvPr/>
              </p:nvGraphicFramePr>
              <p:xfrm>
                <a:off x="2880" y="1104"/>
                <a:ext cx="384" cy="384"/>
              </p:xfrm>
              <a:graphic>
                <a:graphicData uri="http://schemas.openxmlformats.org/presentationml/2006/ole">
                  <mc:AlternateContent xmlns:mc="http://schemas.openxmlformats.org/markup-compatibility/2006">
                    <mc:Choice xmlns:v="urn:schemas-microsoft-com:vml" Requires="v">
                      <p:oleObj spid="_x0000_s20619" name="Equation" r:id="rId3" imgW="57785" imgH="90170" progId="Equation.3">
                        <p:embed/>
                      </p:oleObj>
                    </mc:Choice>
                    <mc:Fallback>
                      <p:oleObj name="Equation" r:id="rId3" imgW="57785" imgH="9017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104"/>
                              <a:ext cx="38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582" name="Group 28"/>
                <p:cNvGrpSpPr/>
                <p:nvPr/>
              </p:nvGrpSpPr>
              <p:grpSpPr bwMode="auto">
                <a:xfrm>
                  <a:off x="3158" y="1008"/>
                  <a:ext cx="768" cy="1223"/>
                  <a:chOff x="3158" y="1008"/>
                  <a:chExt cx="768" cy="1223"/>
                </a:xfrm>
              </p:grpSpPr>
              <p:graphicFrame>
                <p:nvGraphicFramePr>
                  <p:cNvPr id="20583" name="Object 29"/>
                  <p:cNvGraphicFramePr>
                    <a:graphicFrameLocks noChangeAspect="1"/>
                  </p:cNvGraphicFramePr>
                  <p:nvPr/>
                </p:nvGraphicFramePr>
                <p:xfrm>
                  <a:off x="3494" y="1920"/>
                  <a:ext cx="432" cy="311"/>
                </p:xfrm>
                <a:graphic>
                  <a:graphicData uri="http://schemas.openxmlformats.org/presentationml/2006/ole">
                    <mc:AlternateContent xmlns:mc="http://schemas.openxmlformats.org/markup-compatibility/2006">
                      <mc:Choice xmlns:v="urn:schemas-microsoft-com:vml" Requires="v">
                        <p:oleObj spid="_x0000_s20620" name="Equation" r:id="rId5" imgW="161290" imgH="57785" progId="Equation.3">
                          <p:embed/>
                        </p:oleObj>
                      </mc:Choice>
                      <mc:Fallback>
                        <p:oleObj name="Equation" r:id="rId5" imgW="161290" imgH="57785"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 y="1920"/>
                                <a:ext cx="43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4" name="Freeform 30" descr="浅色上对角线"/>
                  <p:cNvSpPr/>
                  <p:nvPr/>
                </p:nvSpPr>
                <p:spPr bwMode="auto">
                  <a:xfrm>
                    <a:off x="3206" y="1008"/>
                    <a:ext cx="288" cy="1200"/>
                  </a:xfrm>
                  <a:custGeom>
                    <a:avLst/>
                    <a:gdLst>
                      <a:gd name="T0" fmla="*/ 0 w 288"/>
                      <a:gd name="T1" fmla="*/ 0 h 1200"/>
                      <a:gd name="T2" fmla="*/ 288 w 288"/>
                      <a:gd name="T3" fmla="*/ 1152 h 1200"/>
                      <a:gd name="T4" fmla="*/ 192 w 288"/>
                      <a:gd name="T5" fmla="*/ 1200 h 1200"/>
                      <a:gd name="T6" fmla="*/ 0 w 288"/>
                      <a:gd name="T7" fmla="*/ 432 h 1200"/>
                      <a:gd name="T8" fmla="*/ 0 w 288"/>
                      <a:gd name="T9" fmla="*/ 48 h 1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1200">
                        <a:moveTo>
                          <a:pt x="0" y="0"/>
                        </a:moveTo>
                        <a:lnTo>
                          <a:pt x="288" y="1152"/>
                        </a:lnTo>
                        <a:lnTo>
                          <a:pt x="192" y="1200"/>
                        </a:lnTo>
                        <a:lnTo>
                          <a:pt x="0" y="432"/>
                        </a:lnTo>
                        <a:lnTo>
                          <a:pt x="0" y="48"/>
                        </a:lnTo>
                      </a:path>
                    </a:pathLst>
                  </a:custGeom>
                  <a:blipFill dpi="0" rotWithShape="0">
                    <a:blip r:embed="rId7"/>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triangl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5" name="Freeform 31" descr="浅色下对角线"/>
                  <p:cNvSpPr/>
                  <p:nvPr/>
                </p:nvSpPr>
                <p:spPr bwMode="auto">
                  <a:xfrm>
                    <a:off x="3206" y="1440"/>
                    <a:ext cx="192" cy="768"/>
                  </a:xfrm>
                  <a:custGeom>
                    <a:avLst/>
                    <a:gdLst>
                      <a:gd name="T0" fmla="*/ 192 w 192"/>
                      <a:gd name="T1" fmla="*/ 768 h 768"/>
                      <a:gd name="T2" fmla="*/ 0 w 192"/>
                      <a:gd name="T3" fmla="*/ 0 h 768"/>
                      <a:gd name="T4" fmla="*/ 0 w 192"/>
                      <a:gd name="T5" fmla="*/ 384 h 768"/>
                      <a:gd name="T6" fmla="*/ 96 w 192"/>
                      <a:gd name="T7" fmla="*/ 768 h 768"/>
                      <a:gd name="T8" fmla="*/ 192 w 192"/>
                      <a:gd name="T9" fmla="*/ 768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768">
                        <a:moveTo>
                          <a:pt x="192" y="768"/>
                        </a:moveTo>
                        <a:lnTo>
                          <a:pt x="0" y="0"/>
                        </a:lnTo>
                        <a:lnTo>
                          <a:pt x="0" y="384"/>
                        </a:lnTo>
                        <a:lnTo>
                          <a:pt x="96" y="768"/>
                        </a:lnTo>
                        <a:lnTo>
                          <a:pt x="192" y="768"/>
                        </a:lnTo>
                        <a:close/>
                      </a:path>
                    </a:pathLst>
                  </a:custGeom>
                  <a:blipFill dpi="0" rotWithShape="0">
                    <a:blip r:embed="rId8"/>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6" name="Line 32"/>
                  <p:cNvSpPr>
                    <a:spLocks noChangeShapeType="1"/>
                  </p:cNvSpPr>
                  <p:nvPr/>
                </p:nvSpPr>
                <p:spPr bwMode="auto">
                  <a:xfrm>
                    <a:off x="3206" y="1056"/>
                    <a:ext cx="288" cy="1104"/>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7" name="Line 33"/>
                  <p:cNvSpPr>
                    <a:spLocks noChangeShapeType="1"/>
                  </p:cNvSpPr>
                  <p:nvPr/>
                </p:nvSpPr>
                <p:spPr bwMode="auto">
                  <a:xfrm>
                    <a:off x="3206" y="1440"/>
                    <a:ext cx="192" cy="768"/>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8" name="Line 34"/>
                  <p:cNvSpPr>
                    <a:spLocks noChangeShapeType="1"/>
                  </p:cNvSpPr>
                  <p:nvPr/>
                </p:nvSpPr>
                <p:spPr bwMode="auto">
                  <a:xfrm>
                    <a:off x="3216" y="1824"/>
                    <a:ext cx="96" cy="384"/>
                  </a:xfrm>
                  <a:prstGeom prst="line">
                    <a:avLst/>
                  </a:prstGeom>
                  <a:noFill/>
                  <a:ln w="19050">
                    <a:solidFill>
                      <a:schemeClr val="tx1"/>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89" name="Line 35"/>
                  <p:cNvSpPr>
                    <a:spLocks noChangeShapeType="1"/>
                  </p:cNvSpPr>
                  <p:nvPr/>
                </p:nvSpPr>
                <p:spPr bwMode="auto">
                  <a:xfrm flipV="1">
                    <a:off x="3158" y="2016"/>
                    <a:ext cx="240" cy="144"/>
                  </a:xfrm>
                  <a:prstGeom prst="line">
                    <a:avLst/>
                  </a:prstGeom>
                  <a:noFill/>
                  <a:ln w="3810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0" name="Freeform 36"/>
                  <p:cNvSpPr/>
                  <p:nvPr/>
                </p:nvSpPr>
                <p:spPr bwMode="auto">
                  <a:xfrm>
                    <a:off x="3446" y="1872"/>
                    <a:ext cx="288" cy="138"/>
                  </a:xfrm>
                  <a:custGeom>
                    <a:avLst/>
                    <a:gdLst>
                      <a:gd name="T0" fmla="*/ 288 w 288"/>
                      <a:gd name="T1" fmla="*/ 0 h 138"/>
                      <a:gd name="T2" fmla="*/ 0 w 288"/>
                      <a:gd name="T3" fmla="*/ 138 h 138"/>
                      <a:gd name="T4" fmla="*/ 0 60000 65536"/>
                      <a:gd name="T5" fmla="*/ 0 60000 65536"/>
                    </a:gdLst>
                    <a:ahLst/>
                    <a:cxnLst>
                      <a:cxn ang="T4">
                        <a:pos x="T0" y="T1"/>
                      </a:cxn>
                      <a:cxn ang="T5">
                        <a:pos x="T2" y="T3"/>
                      </a:cxn>
                    </a:cxnLst>
                    <a:rect l="0" t="0" r="r" b="b"/>
                    <a:pathLst>
                      <a:path w="288" h="138">
                        <a:moveTo>
                          <a:pt x="288" y="0"/>
                        </a:moveTo>
                        <a:lnTo>
                          <a:pt x="0" y="138"/>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0549" name="Group 37"/>
            <p:cNvGrpSpPr/>
            <p:nvPr/>
          </p:nvGrpSpPr>
          <p:grpSpPr bwMode="auto">
            <a:xfrm>
              <a:off x="2525" y="384"/>
              <a:ext cx="3043" cy="1824"/>
              <a:chOff x="2525" y="384"/>
              <a:chExt cx="3043" cy="1824"/>
            </a:xfrm>
          </p:grpSpPr>
          <p:sp>
            <p:nvSpPr>
              <p:cNvPr id="20550" name="Line 38"/>
              <p:cNvSpPr>
                <a:spLocks noChangeShapeType="1"/>
              </p:cNvSpPr>
              <p:nvPr/>
            </p:nvSpPr>
            <p:spPr bwMode="auto">
              <a:xfrm>
                <a:off x="2544" y="1440"/>
                <a:ext cx="3024" cy="0"/>
              </a:xfrm>
              <a:prstGeom prst="line">
                <a:avLst/>
              </a:prstGeom>
              <a:noFill/>
              <a:ln w="1905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7" name="Rectangle 39"/>
              <p:cNvSpPr>
                <a:spLocks noChangeArrowheads="1"/>
              </p:cNvSpPr>
              <p:nvPr/>
            </p:nvSpPr>
            <p:spPr bwMode="auto">
              <a:xfrm>
                <a:off x="5263" y="432"/>
                <a:ext cx="33" cy="1776"/>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20552" name="Object 40"/>
              <p:cNvGraphicFramePr>
                <a:graphicFrameLocks noChangeAspect="1"/>
              </p:cNvGraphicFramePr>
              <p:nvPr/>
            </p:nvGraphicFramePr>
            <p:xfrm>
              <a:off x="5321" y="1454"/>
              <a:ext cx="210" cy="308"/>
            </p:xfrm>
            <a:graphic>
              <a:graphicData uri="http://schemas.openxmlformats.org/presentationml/2006/ole">
                <mc:AlternateContent xmlns:mc="http://schemas.openxmlformats.org/markup-compatibility/2006">
                  <mc:Choice xmlns:v="urn:schemas-microsoft-com:vml" Requires="v">
                    <p:oleObj spid="_x0000_s20621" name="Equation" r:id="rId9" imgW="165100" imgH="228600" progId="Equation.DSMT4">
                      <p:embed/>
                    </p:oleObj>
                  </mc:Choice>
                  <mc:Fallback>
                    <p:oleObj name="Equation" r:id="rId9" imgW="165100" imgH="228600" progId="Equation.DSMT4">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1" y="1454"/>
                            <a:ext cx="21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3" name="Object 41"/>
              <p:cNvGraphicFramePr>
                <a:graphicFrameLocks noChangeAspect="1"/>
              </p:cNvGraphicFramePr>
              <p:nvPr/>
            </p:nvGraphicFramePr>
            <p:xfrm>
              <a:off x="4954" y="408"/>
              <a:ext cx="232" cy="312"/>
            </p:xfrm>
            <a:graphic>
              <a:graphicData uri="http://schemas.openxmlformats.org/presentationml/2006/ole">
                <mc:AlternateContent xmlns:mc="http://schemas.openxmlformats.org/markup-compatibility/2006">
                  <mc:Choice xmlns:v="urn:schemas-microsoft-com:vml" Requires="v">
                    <p:oleObj spid="_x0000_s20622" name="公式" r:id="rId11" imgW="139700" imgH="165100" progId="Equation.3">
                      <p:embed/>
                    </p:oleObj>
                  </mc:Choice>
                  <mc:Fallback>
                    <p:oleObj name="公式" r:id="rId11" imgW="139700" imgH="165100"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4" y="408"/>
                            <a:ext cx="23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0" name="Rectangle 42"/>
              <p:cNvSpPr>
                <a:spLocks noChangeArrowheads="1"/>
              </p:cNvSpPr>
              <p:nvPr/>
            </p:nvSpPr>
            <p:spPr bwMode="auto">
              <a:xfrm>
                <a:off x="3156" y="675"/>
                <a:ext cx="59"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20555" name="Object 43"/>
              <p:cNvGraphicFramePr>
                <a:graphicFrameLocks noChangeAspect="1"/>
              </p:cNvGraphicFramePr>
              <p:nvPr/>
            </p:nvGraphicFramePr>
            <p:xfrm>
              <a:off x="2897" y="404"/>
              <a:ext cx="243" cy="277"/>
            </p:xfrm>
            <a:graphic>
              <a:graphicData uri="http://schemas.openxmlformats.org/presentationml/2006/ole">
                <mc:AlternateContent xmlns:mc="http://schemas.openxmlformats.org/markup-compatibility/2006">
                  <mc:Choice xmlns:v="urn:schemas-microsoft-com:vml" Requires="v">
                    <p:oleObj spid="_x0000_s20623" name="Equation" r:id="rId13" imgW="165100" imgH="165100" progId="Equation.3">
                      <p:embed/>
                    </p:oleObj>
                  </mc:Choice>
                  <mc:Fallback>
                    <p:oleObj name="Equation" r:id="rId13" imgW="165100" imgH="165100" progId="Equation.3">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7" y="404"/>
                            <a:ext cx="24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6" name="Line 44"/>
              <p:cNvSpPr>
                <a:spLocks noChangeShapeType="1"/>
              </p:cNvSpPr>
              <p:nvPr/>
            </p:nvSpPr>
            <p:spPr bwMode="auto">
              <a:xfrm>
                <a:off x="2695" y="1437"/>
                <a:ext cx="521" cy="3"/>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7" name="Line 45"/>
              <p:cNvSpPr>
                <a:spLocks noChangeShapeType="1"/>
              </p:cNvSpPr>
              <p:nvPr/>
            </p:nvSpPr>
            <p:spPr bwMode="auto">
              <a:xfrm flipH="1">
                <a:off x="2525" y="1050"/>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8" name="Line 46"/>
              <p:cNvSpPr>
                <a:spLocks noChangeShapeType="1"/>
              </p:cNvSpPr>
              <p:nvPr/>
            </p:nvSpPr>
            <p:spPr bwMode="auto">
              <a:xfrm flipH="1">
                <a:off x="2525" y="1437"/>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9" name="Line 47"/>
              <p:cNvSpPr>
                <a:spLocks noChangeShapeType="1"/>
              </p:cNvSpPr>
              <p:nvPr/>
            </p:nvSpPr>
            <p:spPr bwMode="auto">
              <a:xfrm flipH="1">
                <a:off x="2525" y="1824"/>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60" name="Object 48"/>
              <p:cNvGraphicFramePr>
                <a:graphicFrameLocks noChangeAspect="1"/>
              </p:cNvGraphicFramePr>
              <p:nvPr/>
            </p:nvGraphicFramePr>
            <p:xfrm>
              <a:off x="2853" y="720"/>
              <a:ext cx="315" cy="340"/>
            </p:xfrm>
            <a:graphic>
              <a:graphicData uri="http://schemas.openxmlformats.org/presentationml/2006/ole">
                <mc:AlternateContent xmlns:mc="http://schemas.openxmlformats.org/markup-compatibility/2006">
                  <mc:Choice xmlns:v="urn:schemas-microsoft-com:vml" Requires="v">
                    <p:oleObj spid="_x0000_s20624" name="Equation" r:id="rId15" imgW="32385" imgH="38735" progId="Equation.3">
                      <p:embed/>
                    </p:oleObj>
                  </mc:Choice>
                  <mc:Fallback>
                    <p:oleObj name="Equation" r:id="rId15" imgW="32385" imgH="38735" progId="Equation.3">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3" y="720"/>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1" name="Object 49"/>
              <p:cNvGraphicFramePr>
                <a:graphicFrameLocks noChangeAspect="1"/>
              </p:cNvGraphicFramePr>
              <p:nvPr/>
            </p:nvGraphicFramePr>
            <p:xfrm>
              <a:off x="2853" y="1776"/>
              <a:ext cx="315" cy="340"/>
            </p:xfrm>
            <a:graphic>
              <a:graphicData uri="http://schemas.openxmlformats.org/presentationml/2006/ole">
                <mc:AlternateContent xmlns:mc="http://schemas.openxmlformats.org/markup-compatibility/2006">
                  <mc:Choice xmlns:v="urn:schemas-microsoft-com:vml" Requires="v">
                    <p:oleObj spid="_x0000_s20625" name="Equation" r:id="rId17" imgW="32385" imgH="38735" progId="Equation.3">
                      <p:embed/>
                    </p:oleObj>
                  </mc:Choice>
                  <mc:Fallback>
                    <p:oleObj name="Equation" r:id="rId17" imgW="32385" imgH="38735" progId="Equation.3">
                      <p:embed/>
                      <p:pic>
                        <p:nvPicPr>
                          <p:cNvPr id="0" name="Object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3" y="1776"/>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8" name="Rectangle 50"/>
              <p:cNvSpPr>
                <a:spLocks noChangeArrowheads="1"/>
              </p:cNvSpPr>
              <p:nvPr/>
            </p:nvSpPr>
            <p:spPr bwMode="auto">
              <a:xfrm>
                <a:off x="3164" y="1825"/>
                <a:ext cx="51" cy="355"/>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20563" name="Object 51"/>
              <p:cNvGraphicFramePr>
                <a:graphicFrameLocks noChangeAspect="1"/>
              </p:cNvGraphicFramePr>
              <p:nvPr/>
            </p:nvGraphicFramePr>
            <p:xfrm>
              <a:off x="5280" y="900"/>
              <a:ext cx="288" cy="311"/>
            </p:xfrm>
            <a:graphic>
              <a:graphicData uri="http://schemas.openxmlformats.org/presentationml/2006/ole">
                <mc:AlternateContent xmlns:mc="http://schemas.openxmlformats.org/markup-compatibility/2006">
                  <mc:Choice xmlns:v="urn:schemas-microsoft-com:vml" Requires="v">
                    <p:oleObj spid="_x0000_s20626" name="公式" r:id="rId19" imgW="152400" imgH="165100" progId="Equation.3">
                      <p:embed/>
                    </p:oleObj>
                  </mc:Choice>
                  <mc:Fallback>
                    <p:oleObj name="公式" r:id="rId19" imgW="152400" imgH="165100"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80" y="900"/>
                            <a:ext cx="28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4" name="AutoShape 52"/>
              <p:cNvSpPr>
                <a:spLocks noChangeArrowheads="1"/>
              </p:cNvSpPr>
              <p:nvPr/>
            </p:nvSpPr>
            <p:spPr bwMode="auto">
              <a:xfrm>
                <a:off x="3456" y="528"/>
                <a:ext cx="288" cy="336"/>
              </a:xfrm>
              <a:prstGeom prst="wedgeRoundRectCallout">
                <a:avLst>
                  <a:gd name="adj1" fmla="val -10069"/>
                  <a:gd name="adj2" fmla="val 100894"/>
                  <a:gd name="adj3" fmla="val 16667"/>
                </a:avLst>
              </a:prstGeom>
              <a:gradFill rotWithShape="0">
                <a:gsLst>
                  <a:gs pos="0">
                    <a:srgbClr val="DEF9D5"/>
                  </a:gs>
                  <a:gs pos="50000">
                    <a:srgbClr val="FFFFFF"/>
                  </a:gs>
                  <a:gs pos="100000">
                    <a:srgbClr val="DEF9D5"/>
                  </a:gs>
                </a:gsLst>
                <a:lin ang="5400000" scaled="1"/>
              </a:gradFill>
              <a:ln w="9525">
                <a:solidFill>
                  <a:srgbClr val="399D72"/>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2800" b="1"/>
              </a:p>
            </p:txBody>
          </p:sp>
          <p:graphicFrame>
            <p:nvGraphicFramePr>
              <p:cNvPr id="20565" name="Object 53"/>
              <p:cNvGraphicFramePr>
                <a:graphicFrameLocks noChangeAspect="1"/>
              </p:cNvGraphicFramePr>
              <p:nvPr/>
            </p:nvGraphicFramePr>
            <p:xfrm>
              <a:off x="3504" y="576"/>
              <a:ext cx="213" cy="288"/>
            </p:xfrm>
            <a:graphic>
              <a:graphicData uri="http://schemas.openxmlformats.org/presentationml/2006/ole">
                <mc:AlternateContent xmlns:mc="http://schemas.openxmlformats.org/markup-compatibility/2006">
                  <mc:Choice xmlns:v="urn:schemas-microsoft-com:vml" Requires="v">
                    <p:oleObj spid="_x0000_s20627" name="Equation" r:id="rId21" imgW="177800" imgH="241300" progId="Equation.3">
                      <p:embed/>
                    </p:oleObj>
                  </mc:Choice>
                  <mc:Fallback>
                    <p:oleObj name="Equation" r:id="rId21" imgW="177800" imgH="241300" progId="Equation.3">
                      <p:embed/>
                      <p:pic>
                        <p:nvPicPr>
                          <p:cNvPr id="0"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4" y="576"/>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6" name="Line 54"/>
              <p:cNvSpPr>
                <a:spLocks noChangeShapeType="1"/>
              </p:cNvSpPr>
              <p:nvPr/>
            </p:nvSpPr>
            <p:spPr bwMode="auto">
              <a:xfrm flipV="1">
                <a:off x="2705" y="1050"/>
                <a:ext cx="45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7" name="Line 55"/>
              <p:cNvSpPr>
                <a:spLocks noChangeShapeType="1"/>
              </p:cNvSpPr>
              <p:nvPr/>
            </p:nvSpPr>
            <p:spPr bwMode="auto">
              <a:xfrm>
                <a:off x="2705" y="1824"/>
                <a:ext cx="46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68" name="Line 56"/>
              <p:cNvSpPr>
                <a:spLocks noChangeShapeType="1"/>
              </p:cNvSpPr>
              <p:nvPr/>
            </p:nvSpPr>
            <p:spPr bwMode="auto">
              <a:xfrm>
                <a:off x="3216" y="1056"/>
                <a:ext cx="768"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569" name="Group 57"/>
              <p:cNvGrpSpPr/>
              <p:nvPr/>
            </p:nvGrpSpPr>
            <p:grpSpPr bwMode="auto">
              <a:xfrm>
                <a:off x="3168" y="773"/>
                <a:ext cx="2112" cy="1051"/>
                <a:chOff x="3168" y="773"/>
                <a:chExt cx="2160" cy="1051"/>
              </a:xfrm>
            </p:grpSpPr>
            <p:sp>
              <p:nvSpPr>
                <p:cNvPr id="20573" name="Freeform 58"/>
                <p:cNvSpPr/>
                <p:nvPr/>
              </p:nvSpPr>
              <p:spPr bwMode="auto">
                <a:xfrm>
                  <a:off x="3168" y="816"/>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4" name="Line 59"/>
                <p:cNvSpPr>
                  <a:spLocks noChangeShapeType="1"/>
                </p:cNvSpPr>
                <p:nvPr/>
              </p:nvSpPr>
              <p:spPr bwMode="auto">
                <a:xfrm rot="21317352" flipV="1">
                  <a:off x="4270" y="1151"/>
                  <a:ext cx="1058" cy="381"/>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5" name="Line 60"/>
                <p:cNvSpPr>
                  <a:spLocks noChangeShapeType="1"/>
                </p:cNvSpPr>
                <p:nvPr/>
              </p:nvSpPr>
              <p:spPr bwMode="auto">
                <a:xfrm rot="-282648">
                  <a:off x="4271" y="773"/>
                  <a:ext cx="1008" cy="377"/>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6" name="Freeform 61"/>
                <p:cNvSpPr/>
                <p:nvPr/>
              </p:nvSpPr>
              <p:spPr bwMode="auto">
                <a:xfrm>
                  <a:off x="3216" y="1200"/>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7" name="Freeform 62"/>
                <p:cNvSpPr/>
                <p:nvPr/>
              </p:nvSpPr>
              <p:spPr bwMode="auto">
                <a:xfrm>
                  <a:off x="3216" y="1584"/>
                  <a:ext cx="1056" cy="240"/>
                </a:xfrm>
                <a:custGeom>
                  <a:avLst/>
                  <a:gdLst>
                    <a:gd name="T0" fmla="*/ 0 w 959"/>
                    <a:gd name="T1" fmla="*/ 1 h 432"/>
                    <a:gd name="T2" fmla="*/ 3698 w 959"/>
                    <a:gd name="T3" fmla="*/ 0 h 432"/>
                    <a:gd name="T4" fmla="*/ 0 60000 65536"/>
                    <a:gd name="T5" fmla="*/ 0 60000 65536"/>
                  </a:gdLst>
                  <a:ahLst/>
                  <a:cxnLst>
                    <a:cxn ang="T4">
                      <a:pos x="T0" y="T1"/>
                    </a:cxn>
                    <a:cxn ang="T5">
                      <a:pos x="T2" y="T3"/>
                    </a:cxn>
                  </a:cxnLst>
                  <a:rect l="0" t="0" r="r" b="b"/>
                  <a:pathLst>
                    <a:path w="959" h="432">
                      <a:moveTo>
                        <a:pt x="0" y="432"/>
                      </a:moveTo>
                      <a:lnTo>
                        <a:pt x="959" y="0"/>
                      </a:ln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78" name="Line 63"/>
                <p:cNvSpPr>
                  <a:spLocks noChangeShapeType="1"/>
                </p:cNvSpPr>
                <p:nvPr/>
              </p:nvSpPr>
              <p:spPr bwMode="auto">
                <a:xfrm rot="-282648">
                  <a:off x="4286" y="1150"/>
                  <a:ext cx="99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70" name="Group 64"/>
              <p:cNvGrpSpPr/>
              <p:nvPr/>
            </p:nvGrpSpPr>
            <p:grpSpPr bwMode="auto">
              <a:xfrm>
                <a:off x="3840" y="384"/>
                <a:ext cx="443" cy="1802"/>
                <a:chOff x="3840" y="384"/>
                <a:chExt cx="443" cy="1802"/>
              </a:xfrm>
            </p:grpSpPr>
            <p:graphicFrame>
              <p:nvGraphicFramePr>
                <p:cNvPr id="20571" name="Object 65"/>
                <p:cNvGraphicFramePr>
                  <a:graphicFrameLocks noChangeAspect="1"/>
                </p:cNvGraphicFramePr>
                <p:nvPr/>
              </p:nvGraphicFramePr>
              <p:xfrm>
                <a:off x="3840" y="384"/>
                <a:ext cx="241" cy="288"/>
              </p:xfrm>
              <a:graphic>
                <a:graphicData uri="http://schemas.openxmlformats.org/presentationml/2006/ole">
                  <mc:AlternateContent xmlns:mc="http://schemas.openxmlformats.org/markup-compatibility/2006">
                    <mc:Choice xmlns:v="urn:schemas-microsoft-com:vml" Requires="v">
                      <p:oleObj spid="_x0000_s20628" name="Equation" r:id="rId23" imgW="139700" imgH="165100" progId="Equation.3">
                        <p:embed/>
                      </p:oleObj>
                    </mc:Choice>
                    <mc:Fallback>
                      <p:oleObj name="Equation" r:id="rId23" imgW="139700" imgH="165100" progId="Equation.3">
                        <p:embed/>
                        <p:pic>
                          <p:nvPicPr>
                            <p:cNvPr id="0" name="Object 6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0" y="384"/>
                              <a:ext cx="2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72" name="Oval 66"/>
                <p:cNvSpPr>
                  <a:spLocks noChangeArrowheads="1"/>
                </p:cNvSpPr>
                <p:nvPr/>
              </p:nvSpPr>
              <p:spPr bwMode="auto">
                <a:xfrm>
                  <a:off x="4032" y="528"/>
                  <a:ext cx="251" cy="1658"/>
                </a:xfrm>
                <a:prstGeom prst="ellipse">
                  <a:avLst/>
                </a:prstGeom>
                <a:solidFill>
                  <a:srgbClr val="00FFCC">
                    <a:alpha val="50195"/>
                  </a:srgbClr>
                </a:solidFill>
                <a:ln w="19050">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grpSp>
      <p:grpSp>
        <p:nvGrpSpPr>
          <p:cNvPr id="20483" name="Group 103"/>
          <p:cNvGrpSpPr/>
          <p:nvPr/>
        </p:nvGrpSpPr>
        <p:grpSpPr bwMode="auto">
          <a:xfrm>
            <a:off x="4267200" y="1143000"/>
            <a:ext cx="4648200" cy="2133600"/>
            <a:chOff x="2400" y="2256"/>
            <a:chExt cx="3221" cy="1872"/>
          </a:xfrm>
        </p:grpSpPr>
        <p:grpSp>
          <p:nvGrpSpPr>
            <p:cNvPr id="20494" name="Group 104"/>
            <p:cNvGrpSpPr/>
            <p:nvPr/>
          </p:nvGrpSpPr>
          <p:grpSpPr bwMode="auto">
            <a:xfrm>
              <a:off x="2877" y="2832"/>
              <a:ext cx="1299" cy="1296"/>
              <a:chOff x="2877" y="2832"/>
              <a:chExt cx="1299" cy="1296"/>
            </a:xfrm>
          </p:grpSpPr>
          <p:grpSp>
            <p:nvGrpSpPr>
              <p:cNvPr id="20530" name="Group 105"/>
              <p:cNvGrpSpPr/>
              <p:nvPr/>
            </p:nvGrpSpPr>
            <p:grpSpPr bwMode="auto">
              <a:xfrm>
                <a:off x="2877" y="2832"/>
                <a:ext cx="826" cy="816"/>
                <a:chOff x="2877" y="2832"/>
                <a:chExt cx="826" cy="816"/>
              </a:xfrm>
            </p:grpSpPr>
            <p:graphicFrame>
              <p:nvGraphicFramePr>
                <p:cNvPr id="20545" name="Object 106"/>
                <p:cNvGraphicFramePr>
                  <a:graphicFrameLocks noChangeAspect="1"/>
                </p:cNvGraphicFramePr>
                <p:nvPr/>
              </p:nvGraphicFramePr>
              <p:xfrm>
                <a:off x="2900" y="2832"/>
                <a:ext cx="316" cy="384"/>
              </p:xfrm>
              <a:graphic>
                <a:graphicData uri="http://schemas.openxmlformats.org/presentationml/2006/ole">
                  <mc:AlternateContent xmlns:mc="http://schemas.openxmlformats.org/markup-compatibility/2006">
                    <mc:Choice xmlns:v="urn:schemas-microsoft-com:vml" Requires="v">
                      <p:oleObj spid="_x0000_s20629" name="Equation" r:id="rId25" imgW="57785" imgH="90170" progId="Equation.3">
                        <p:embed/>
                      </p:oleObj>
                    </mc:Choice>
                    <mc:Fallback>
                      <p:oleObj name="Equation" r:id="rId25" imgW="57785" imgH="90170" progId="Equation.3">
                        <p:embed/>
                        <p:pic>
                          <p:nvPicPr>
                            <p:cNvPr id="0" name="Object 10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00" y="2832"/>
                              <a:ext cx="31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6" name="Object 107"/>
                <p:cNvGraphicFramePr>
                  <a:graphicFrameLocks noChangeAspect="1"/>
                </p:cNvGraphicFramePr>
                <p:nvPr/>
              </p:nvGraphicFramePr>
              <p:xfrm>
                <a:off x="2877" y="3264"/>
                <a:ext cx="339" cy="384"/>
              </p:xfrm>
              <a:graphic>
                <a:graphicData uri="http://schemas.openxmlformats.org/presentationml/2006/ole">
                  <mc:AlternateContent xmlns:mc="http://schemas.openxmlformats.org/markup-compatibility/2006">
                    <mc:Choice xmlns:v="urn:schemas-microsoft-com:vml" Requires="v">
                      <p:oleObj spid="_x0000_s20630" name="Equation" r:id="rId27" imgW="64135" imgH="90170" progId="Equation.3">
                        <p:embed/>
                      </p:oleObj>
                    </mc:Choice>
                    <mc:Fallback>
                      <p:oleObj name="Equation" r:id="rId27" imgW="64135" imgH="90170" progId="Equation.3">
                        <p:embed/>
                        <p:pic>
                          <p:nvPicPr>
                            <p:cNvPr id="0" name="Object 10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77" y="3264"/>
                              <a:ext cx="33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7" name="Object 108"/>
                <p:cNvGraphicFramePr>
                  <a:graphicFrameLocks noChangeAspect="1"/>
                </p:cNvGraphicFramePr>
                <p:nvPr/>
              </p:nvGraphicFramePr>
              <p:xfrm>
                <a:off x="3456" y="3264"/>
                <a:ext cx="247" cy="288"/>
              </p:xfrm>
              <a:graphic>
                <a:graphicData uri="http://schemas.openxmlformats.org/presentationml/2006/ole">
                  <mc:AlternateContent xmlns:mc="http://schemas.openxmlformats.org/markup-compatibility/2006">
                    <mc:Choice xmlns:v="urn:schemas-microsoft-com:vml" Requires="v">
                      <p:oleObj spid="_x0000_s20631" name="Equation" r:id="rId29" imgW="32385" imgH="57785" progId="Equation.3">
                        <p:embed/>
                      </p:oleObj>
                    </mc:Choice>
                    <mc:Fallback>
                      <p:oleObj name="Equation" r:id="rId29" imgW="32385" imgH="57785" progId="Equation.3">
                        <p:embed/>
                        <p:pic>
                          <p:nvPicPr>
                            <p:cNvPr id="0" name="Object 10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56" y="3264"/>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531" name="Group 109"/>
              <p:cNvGrpSpPr/>
              <p:nvPr/>
            </p:nvGrpSpPr>
            <p:grpSpPr bwMode="auto">
              <a:xfrm>
                <a:off x="3164" y="2880"/>
                <a:ext cx="1012" cy="1248"/>
                <a:chOff x="3164" y="2880"/>
                <a:chExt cx="1012" cy="1248"/>
              </a:xfrm>
            </p:grpSpPr>
            <p:grpSp>
              <p:nvGrpSpPr>
                <p:cNvPr id="20532" name="Group 110"/>
                <p:cNvGrpSpPr/>
                <p:nvPr/>
              </p:nvGrpSpPr>
              <p:grpSpPr bwMode="auto">
                <a:xfrm>
                  <a:off x="3216" y="2880"/>
                  <a:ext cx="460" cy="1204"/>
                  <a:chOff x="3216" y="2880"/>
                  <a:chExt cx="460" cy="1204"/>
                </a:xfrm>
              </p:grpSpPr>
              <p:sp>
                <p:nvSpPr>
                  <p:cNvPr id="20537" name="Freeform 111" descr="浅色上对角线"/>
                  <p:cNvSpPr/>
                  <p:nvPr/>
                </p:nvSpPr>
                <p:spPr bwMode="auto">
                  <a:xfrm>
                    <a:off x="3230" y="3388"/>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 h="686">
                        <a:moveTo>
                          <a:pt x="0" y="0"/>
                        </a:moveTo>
                        <a:lnTo>
                          <a:pt x="280" y="668"/>
                        </a:lnTo>
                        <a:lnTo>
                          <a:pt x="200" y="686"/>
                        </a:lnTo>
                        <a:lnTo>
                          <a:pt x="20" y="244"/>
                        </a:lnTo>
                        <a:lnTo>
                          <a:pt x="0" y="0"/>
                        </a:lnTo>
                        <a:close/>
                      </a:path>
                    </a:pathLst>
                  </a:custGeom>
                  <a:blipFill dpi="0" rotWithShape="0">
                    <a:blip r:embed="rId31"/>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38" name="Freeform 112" descr="浅色上对角线"/>
                  <p:cNvSpPr/>
                  <p:nvPr/>
                </p:nvSpPr>
                <p:spPr bwMode="auto">
                  <a:xfrm>
                    <a:off x="3216" y="2888"/>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0" h="1124">
                        <a:moveTo>
                          <a:pt x="12" y="0"/>
                        </a:moveTo>
                        <a:lnTo>
                          <a:pt x="460" y="1084"/>
                        </a:lnTo>
                        <a:lnTo>
                          <a:pt x="380" y="1124"/>
                        </a:lnTo>
                        <a:lnTo>
                          <a:pt x="0" y="259"/>
                        </a:lnTo>
                        <a:lnTo>
                          <a:pt x="12" y="0"/>
                        </a:lnTo>
                        <a:close/>
                      </a:path>
                    </a:pathLst>
                  </a:custGeom>
                  <a:blipFill dpi="0" rotWithShape="0">
                    <a:blip r:embed="rId31"/>
                    <a:srcRect/>
                    <a:tile tx="0" ty="0" sx="100000" sy="100000" flip="none" algn="tl"/>
                  </a:blipFill>
                  <a:ln w="12700" cap="flat" cmpd="sng">
                    <a:solidFill>
                      <a:schemeClr val="tx1"/>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39" name="Freeform 113" descr="浅色横线"/>
                  <p:cNvSpPr/>
                  <p:nvPr/>
                </p:nvSpPr>
                <p:spPr bwMode="auto">
                  <a:xfrm>
                    <a:off x="3230" y="3152"/>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6" h="892">
                        <a:moveTo>
                          <a:pt x="0" y="0"/>
                        </a:moveTo>
                        <a:lnTo>
                          <a:pt x="376" y="864"/>
                        </a:lnTo>
                        <a:lnTo>
                          <a:pt x="274" y="892"/>
                        </a:lnTo>
                        <a:lnTo>
                          <a:pt x="48" y="344"/>
                        </a:lnTo>
                        <a:lnTo>
                          <a:pt x="0" y="240"/>
                        </a:lnTo>
                        <a:lnTo>
                          <a:pt x="0" y="0"/>
                        </a:lnTo>
                        <a:close/>
                      </a:path>
                    </a:pathLst>
                  </a:custGeom>
                  <a:blipFill dpi="0" rotWithShape="0">
                    <a:blip r:embed="rId32"/>
                    <a:srcRect/>
                    <a:tile tx="0" ty="0" sx="100000" sy="100000" flip="none" algn="tl"/>
                  </a:blip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540" name="Group 114"/>
                  <p:cNvGrpSpPr/>
                  <p:nvPr/>
                </p:nvGrpSpPr>
                <p:grpSpPr bwMode="auto">
                  <a:xfrm>
                    <a:off x="3216" y="2880"/>
                    <a:ext cx="460" cy="1204"/>
                    <a:chOff x="3236" y="2880"/>
                    <a:chExt cx="460" cy="1204"/>
                  </a:xfrm>
                </p:grpSpPr>
                <p:sp>
                  <p:nvSpPr>
                    <p:cNvPr id="20541" name="Freeform 115" descr="宽上对角线"/>
                    <p:cNvSpPr/>
                    <p:nvPr/>
                  </p:nvSpPr>
                  <p:spPr bwMode="auto">
                    <a:xfrm>
                      <a:off x="3252" y="3624"/>
                      <a:ext cx="188" cy="460"/>
                    </a:xfrm>
                    <a:custGeom>
                      <a:avLst/>
                      <a:gdLst>
                        <a:gd name="T0" fmla="*/ 0 w 188"/>
                        <a:gd name="T1" fmla="*/ 0 h 460"/>
                        <a:gd name="T2" fmla="*/ 188 w 188"/>
                        <a:gd name="T3" fmla="*/ 460 h 460"/>
                        <a:gd name="T4" fmla="*/ 0 60000 65536"/>
                        <a:gd name="T5" fmla="*/ 0 60000 65536"/>
                      </a:gdLst>
                      <a:ahLst/>
                      <a:cxnLst>
                        <a:cxn ang="T4">
                          <a:pos x="T0" y="T1"/>
                        </a:cxn>
                        <a:cxn ang="T5">
                          <a:pos x="T2" y="T3"/>
                        </a:cxn>
                      </a:cxnLst>
                      <a:rect l="0" t="0" r="r" b="b"/>
                      <a:pathLst>
                        <a:path w="188" h="460">
                          <a:moveTo>
                            <a:pt x="0" y="0"/>
                          </a:moveTo>
                          <a:lnTo>
                            <a:pt x="188" y="460"/>
                          </a:lnTo>
                        </a:path>
                      </a:pathLst>
                    </a:custGeom>
                    <a:blipFill dpi="0" rotWithShape="0">
                      <a:blip r:embed="rId3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2" name="Freeform 116" descr="宽上对角线"/>
                    <p:cNvSpPr/>
                    <p:nvPr/>
                  </p:nvSpPr>
                  <p:spPr bwMode="auto">
                    <a:xfrm>
                      <a:off x="3252" y="2880"/>
                      <a:ext cx="444" cy="1092"/>
                    </a:xfrm>
                    <a:custGeom>
                      <a:avLst/>
                      <a:gdLst>
                        <a:gd name="T0" fmla="*/ 0 w 444"/>
                        <a:gd name="T1" fmla="*/ 0 h 1092"/>
                        <a:gd name="T2" fmla="*/ 444 w 444"/>
                        <a:gd name="T3" fmla="*/ 1092 h 1092"/>
                        <a:gd name="T4" fmla="*/ 0 60000 65536"/>
                        <a:gd name="T5" fmla="*/ 0 60000 65536"/>
                      </a:gdLst>
                      <a:ahLst/>
                      <a:cxnLst>
                        <a:cxn ang="T4">
                          <a:pos x="T0" y="T1"/>
                        </a:cxn>
                        <a:cxn ang="T5">
                          <a:pos x="T2" y="T3"/>
                        </a:cxn>
                      </a:cxnLst>
                      <a:rect l="0" t="0" r="r" b="b"/>
                      <a:pathLst>
                        <a:path w="444" h="1092">
                          <a:moveTo>
                            <a:pt x="0" y="0"/>
                          </a:moveTo>
                          <a:lnTo>
                            <a:pt x="444" y="1092"/>
                          </a:lnTo>
                        </a:path>
                      </a:pathLst>
                    </a:custGeom>
                    <a:blipFill dpi="0" rotWithShape="0">
                      <a:blip r:embed="rId3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3" name="Freeform 117" descr="宽上对角线"/>
                    <p:cNvSpPr/>
                    <p:nvPr/>
                  </p:nvSpPr>
                  <p:spPr bwMode="auto">
                    <a:xfrm>
                      <a:off x="3236" y="3122"/>
                      <a:ext cx="380" cy="890"/>
                    </a:xfrm>
                    <a:custGeom>
                      <a:avLst/>
                      <a:gdLst>
                        <a:gd name="T0" fmla="*/ 0 w 380"/>
                        <a:gd name="T1" fmla="*/ 0 h 890"/>
                        <a:gd name="T2" fmla="*/ 380 w 380"/>
                        <a:gd name="T3" fmla="*/ 890 h 890"/>
                        <a:gd name="T4" fmla="*/ 0 60000 65536"/>
                        <a:gd name="T5" fmla="*/ 0 60000 65536"/>
                      </a:gdLst>
                      <a:ahLst/>
                      <a:cxnLst>
                        <a:cxn ang="T4">
                          <a:pos x="T0" y="T1"/>
                        </a:cxn>
                        <a:cxn ang="T5">
                          <a:pos x="T2" y="T3"/>
                        </a:cxn>
                      </a:cxnLst>
                      <a:rect l="0" t="0" r="r" b="b"/>
                      <a:pathLst>
                        <a:path w="380" h="890">
                          <a:moveTo>
                            <a:pt x="0" y="0"/>
                          </a:moveTo>
                          <a:lnTo>
                            <a:pt x="380" y="890"/>
                          </a:lnTo>
                        </a:path>
                      </a:pathLst>
                    </a:custGeom>
                    <a:blipFill dpi="0" rotWithShape="0">
                      <a:blip r:embed="rId3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44" name="Freeform 118" descr="宽上对角线"/>
                    <p:cNvSpPr/>
                    <p:nvPr/>
                  </p:nvSpPr>
                  <p:spPr bwMode="auto">
                    <a:xfrm>
                      <a:off x="3236" y="3374"/>
                      <a:ext cx="280" cy="676"/>
                    </a:xfrm>
                    <a:custGeom>
                      <a:avLst/>
                      <a:gdLst>
                        <a:gd name="T0" fmla="*/ 0 w 280"/>
                        <a:gd name="T1" fmla="*/ 0 h 676"/>
                        <a:gd name="T2" fmla="*/ 280 w 280"/>
                        <a:gd name="T3" fmla="*/ 676 h 676"/>
                        <a:gd name="T4" fmla="*/ 0 60000 65536"/>
                        <a:gd name="T5" fmla="*/ 0 60000 65536"/>
                      </a:gdLst>
                      <a:ahLst/>
                      <a:cxnLst>
                        <a:cxn ang="T4">
                          <a:pos x="T0" y="T1"/>
                        </a:cxn>
                        <a:cxn ang="T5">
                          <a:pos x="T2" y="T3"/>
                        </a:cxn>
                      </a:cxnLst>
                      <a:rect l="0" t="0" r="r" b="b"/>
                      <a:pathLst>
                        <a:path w="280" h="676">
                          <a:moveTo>
                            <a:pt x="0" y="0"/>
                          </a:moveTo>
                          <a:lnTo>
                            <a:pt x="280" y="676"/>
                          </a:lnTo>
                        </a:path>
                      </a:pathLst>
                    </a:custGeom>
                    <a:blipFill dpi="0" rotWithShape="0">
                      <a:blip r:embed="rId33"/>
                      <a:srcRect/>
                      <a:tile tx="0" ty="0" sx="100000" sy="100000" flip="none" algn="tl"/>
                    </a:blipFill>
                    <a:ln w="19050"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533" name="Group 119"/>
                <p:cNvGrpSpPr/>
                <p:nvPr/>
              </p:nvGrpSpPr>
              <p:grpSpPr bwMode="auto">
                <a:xfrm>
                  <a:off x="3164" y="3640"/>
                  <a:ext cx="1012" cy="488"/>
                  <a:chOff x="3164" y="3640"/>
                  <a:chExt cx="1012" cy="488"/>
                </a:xfrm>
              </p:grpSpPr>
              <p:sp>
                <p:nvSpPr>
                  <p:cNvPr id="20534" name="Freeform 120"/>
                  <p:cNvSpPr/>
                  <p:nvPr/>
                </p:nvSpPr>
                <p:spPr bwMode="auto">
                  <a:xfrm>
                    <a:off x="3164" y="3792"/>
                    <a:ext cx="340" cy="132"/>
                  </a:xfrm>
                  <a:custGeom>
                    <a:avLst/>
                    <a:gdLst>
                      <a:gd name="T0" fmla="*/ 0 w 340"/>
                      <a:gd name="T1" fmla="*/ 132 h 132"/>
                      <a:gd name="T2" fmla="*/ 340 w 340"/>
                      <a:gd name="T3" fmla="*/ 0 h 132"/>
                      <a:gd name="T4" fmla="*/ 0 60000 65536"/>
                      <a:gd name="T5" fmla="*/ 0 60000 65536"/>
                    </a:gdLst>
                    <a:ahLst/>
                    <a:cxnLst>
                      <a:cxn ang="T4">
                        <a:pos x="T0" y="T1"/>
                      </a:cxn>
                      <a:cxn ang="T5">
                        <a:pos x="T2" y="T3"/>
                      </a:cxn>
                    </a:cxnLst>
                    <a:rect l="0" t="0" r="r" b="b"/>
                    <a:pathLst>
                      <a:path w="340" h="132">
                        <a:moveTo>
                          <a:pt x="0" y="132"/>
                        </a:moveTo>
                        <a:lnTo>
                          <a:pt x="340" y="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5" name="Freeform 121"/>
                  <p:cNvSpPr/>
                  <p:nvPr/>
                </p:nvSpPr>
                <p:spPr bwMode="auto">
                  <a:xfrm>
                    <a:off x="3596" y="3640"/>
                    <a:ext cx="308" cy="120"/>
                  </a:xfrm>
                  <a:custGeom>
                    <a:avLst/>
                    <a:gdLst>
                      <a:gd name="T0" fmla="*/ 308 w 308"/>
                      <a:gd name="T1" fmla="*/ 0 h 120"/>
                      <a:gd name="T2" fmla="*/ 0 w 308"/>
                      <a:gd name="T3" fmla="*/ 120 h 120"/>
                      <a:gd name="T4" fmla="*/ 0 60000 65536"/>
                      <a:gd name="T5" fmla="*/ 0 60000 65536"/>
                    </a:gdLst>
                    <a:ahLst/>
                    <a:cxnLst>
                      <a:cxn ang="T4">
                        <a:pos x="T0" y="T1"/>
                      </a:cxn>
                      <a:cxn ang="T5">
                        <a:pos x="T2" y="T3"/>
                      </a:cxn>
                    </a:cxnLst>
                    <a:rect l="0" t="0" r="r" b="b"/>
                    <a:pathLst>
                      <a:path w="308" h="120">
                        <a:moveTo>
                          <a:pt x="308" y="0"/>
                        </a:moveTo>
                        <a:lnTo>
                          <a:pt x="0" y="120"/>
                        </a:lnTo>
                      </a:path>
                    </a:pathLst>
                  </a:custGeom>
                  <a:noFill/>
                  <a:ln w="38100">
                    <a:solidFill>
                      <a:srgbClr val="FF0000"/>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536" name="Object 122"/>
                  <p:cNvGraphicFramePr>
                    <a:graphicFrameLocks noChangeAspect="1"/>
                  </p:cNvGraphicFramePr>
                  <p:nvPr/>
                </p:nvGraphicFramePr>
                <p:xfrm>
                  <a:off x="3643" y="3817"/>
                  <a:ext cx="533" cy="311"/>
                </p:xfrm>
                <a:graphic>
                  <a:graphicData uri="http://schemas.openxmlformats.org/presentationml/2006/ole">
                    <mc:AlternateContent xmlns:mc="http://schemas.openxmlformats.org/markup-compatibility/2006">
                      <mc:Choice xmlns:v="urn:schemas-microsoft-com:vml" Requires="v">
                        <p:oleObj spid="_x0000_s20632" name="Equation" r:id="rId34" imgW="161290" imgH="57785" progId="Equation.3">
                          <p:embed/>
                        </p:oleObj>
                      </mc:Choice>
                      <mc:Fallback>
                        <p:oleObj name="Equation" r:id="rId34" imgW="161290" imgH="57785" progId="Equation.3">
                          <p:embed/>
                          <p:pic>
                            <p:nvPicPr>
                              <p:cNvPr id="0" name="Object 12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43" y="3817"/>
                                <a:ext cx="533"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20495" name="Group 123"/>
            <p:cNvGrpSpPr/>
            <p:nvPr/>
          </p:nvGrpSpPr>
          <p:grpSpPr bwMode="auto">
            <a:xfrm>
              <a:off x="2400" y="2256"/>
              <a:ext cx="3221" cy="1824"/>
              <a:chOff x="2400" y="2256"/>
              <a:chExt cx="3221" cy="1824"/>
            </a:xfrm>
          </p:grpSpPr>
          <p:sp>
            <p:nvSpPr>
              <p:cNvPr id="20496" name="Line 124"/>
              <p:cNvSpPr>
                <a:spLocks noChangeShapeType="1"/>
              </p:cNvSpPr>
              <p:nvPr/>
            </p:nvSpPr>
            <p:spPr bwMode="auto">
              <a:xfrm>
                <a:off x="2400" y="2256"/>
                <a:ext cx="3221" cy="0"/>
              </a:xfrm>
              <a:prstGeom prst="line">
                <a:avLst/>
              </a:prstGeom>
              <a:noFill/>
              <a:ln w="9525">
                <a:solidFill>
                  <a:schemeClr val="tx2"/>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497" name="Group 125"/>
              <p:cNvGrpSpPr/>
              <p:nvPr/>
            </p:nvGrpSpPr>
            <p:grpSpPr bwMode="auto">
              <a:xfrm rot="-83261">
                <a:off x="3167" y="2591"/>
                <a:ext cx="1105" cy="1055"/>
                <a:chOff x="3120" y="2688"/>
                <a:chExt cx="912" cy="1008"/>
              </a:xfrm>
            </p:grpSpPr>
            <p:sp>
              <p:nvSpPr>
                <p:cNvPr id="20526" name="Line 126"/>
                <p:cNvSpPr>
                  <a:spLocks noChangeShapeType="1"/>
                </p:cNvSpPr>
                <p:nvPr/>
              </p:nvSpPr>
              <p:spPr bwMode="auto">
                <a:xfrm flipV="1">
                  <a:off x="3120" y="2688"/>
                  <a:ext cx="864" cy="27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7" name="Line 127"/>
                <p:cNvSpPr>
                  <a:spLocks noChangeShapeType="1"/>
                </p:cNvSpPr>
                <p:nvPr/>
              </p:nvSpPr>
              <p:spPr bwMode="auto">
                <a:xfrm flipV="1">
                  <a:off x="3120" y="292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8" name="Line 128"/>
                <p:cNvSpPr>
                  <a:spLocks noChangeShapeType="1"/>
                </p:cNvSpPr>
                <p:nvPr/>
              </p:nvSpPr>
              <p:spPr bwMode="auto">
                <a:xfrm flipV="1">
                  <a:off x="3120" y="316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9" name="Line 129"/>
                <p:cNvSpPr>
                  <a:spLocks noChangeShapeType="1"/>
                </p:cNvSpPr>
                <p:nvPr/>
              </p:nvSpPr>
              <p:spPr bwMode="auto">
                <a:xfrm flipV="1">
                  <a:off x="3120" y="3408"/>
                  <a:ext cx="912"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498" name="Group 130"/>
              <p:cNvGrpSpPr/>
              <p:nvPr/>
            </p:nvGrpSpPr>
            <p:grpSpPr bwMode="auto">
              <a:xfrm>
                <a:off x="4224" y="2592"/>
                <a:ext cx="1056" cy="720"/>
                <a:chOff x="4224" y="2592"/>
                <a:chExt cx="1056" cy="720"/>
              </a:xfrm>
            </p:grpSpPr>
            <p:sp>
              <p:nvSpPr>
                <p:cNvPr id="20522" name="Line 131"/>
                <p:cNvSpPr>
                  <a:spLocks noChangeShapeType="1"/>
                </p:cNvSpPr>
                <p:nvPr/>
              </p:nvSpPr>
              <p:spPr bwMode="auto">
                <a:xfrm>
                  <a:off x="4272" y="2832"/>
                  <a:ext cx="1008"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3" name="Line 132"/>
                <p:cNvSpPr>
                  <a:spLocks noChangeShapeType="1"/>
                </p:cNvSpPr>
                <p:nvPr/>
              </p:nvSpPr>
              <p:spPr bwMode="auto">
                <a:xfrm flipV="1">
                  <a:off x="4272" y="2832"/>
                  <a:ext cx="1008" cy="233"/>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4" name="Line 133"/>
                <p:cNvSpPr>
                  <a:spLocks noChangeShapeType="1"/>
                </p:cNvSpPr>
                <p:nvPr/>
              </p:nvSpPr>
              <p:spPr bwMode="auto">
                <a:xfrm>
                  <a:off x="4224" y="2592"/>
                  <a:ext cx="1056" cy="24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5" name="Line 134"/>
                <p:cNvSpPr>
                  <a:spLocks noChangeShapeType="1"/>
                </p:cNvSpPr>
                <p:nvPr/>
              </p:nvSpPr>
              <p:spPr bwMode="auto">
                <a:xfrm flipV="1">
                  <a:off x="4272" y="2832"/>
                  <a:ext cx="1008" cy="48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499" name="Line 135"/>
              <p:cNvSpPr>
                <a:spLocks noChangeShapeType="1"/>
              </p:cNvSpPr>
              <p:nvPr/>
            </p:nvSpPr>
            <p:spPr bwMode="auto">
              <a:xfrm>
                <a:off x="2640" y="3264"/>
                <a:ext cx="2928" cy="0"/>
              </a:xfrm>
              <a:prstGeom prst="line">
                <a:avLst/>
              </a:prstGeom>
              <a:noFill/>
              <a:ln w="1905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84" name="Rectangle 136"/>
              <p:cNvSpPr>
                <a:spLocks noChangeArrowheads="1"/>
              </p:cNvSpPr>
              <p:nvPr/>
            </p:nvSpPr>
            <p:spPr bwMode="auto">
              <a:xfrm>
                <a:off x="5263" y="2305"/>
                <a:ext cx="33" cy="1777"/>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20501" name="Object 137"/>
              <p:cNvGraphicFramePr>
                <a:graphicFrameLocks noChangeAspect="1"/>
              </p:cNvGraphicFramePr>
              <p:nvPr/>
            </p:nvGraphicFramePr>
            <p:xfrm>
              <a:off x="5345" y="3250"/>
              <a:ext cx="175" cy="277"/>
            </p:xfrm>
            <a:graphic>
              <a:graphicData uri="http://schemas.openxmlformats.org/presentationml/2006/ole">
                <mc:AlternateContent xmlns:mc="http://schemas.openxmlformats.org/markup-compatibility/2006">
                  <mc:Choice xmlns:v="urn:schemas-microsoft-com:vml" Requires="v">
                    <p:oleObj spid="_x0000_s20633" name="Equation" r:id="rId36" imgW="165100" imgH="228600" progId="Equation.DSMT4">
                      <p:embed/>
                    </p:oleObj>
                  </mc:Choice>
                  <mc:Fallback>
                    <p:oleObj name="Equation" r:id="rId36" imgW="165100" imgH="228600" progId="Equation.DSMT4">
                      <p:embed/>
                      <p:pic>
                        <p:nvPicPr>
                          <p:cNvPr id="0" name="Object 13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345" y="3250"/>
                            <a:ext cx="175"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86" name="Rectangle 138"/>
              <p:cNvSpPr>
                <a:spLocks noChangeArrowheads="1"/>
              </p:cNvSpPr>
              <p:nvPr/>
            </p:nvSpPr>
            <p:spPr bwMode="auto">
              <a:xfrm>
                <a:off x="3156" y="2498"/>
                <a:ext cx="63"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7787" name="Rectangle 139"/>
              <p:cNvSpPr>
                <a:spLocks noChangeArrowheads="1"/>
              </p:cNvSpPr>
              <p:nvPr/>
            </p:nvSpPr>
            <p:spPr bwMode="auto">
              <a:xfrm>
                <a:off x="3165" y="3649"/>
                <a:ext cx="54" cy="355"/>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aphicFrame>
            <p:nvGraphicFramePr>
              <p:cNvPr id="20504" name="Object 140"/>
              <p:cNvGraphicFramePr>
                <a:graphicFrameLocks noChangeAspect="1"/>
              </p:cNvGraphicFramePr>
              <p:nvPr/>
            </p:nvGraphicFramePr>
            <p:xfrm>
              <a:off x="5280" y="2580"/>
              <a:ext cx="288" cy="312"/>
            </p:xfrm>
            <a:graphic>
              <a:graphicData uri="http://schemas.openxmlformats.org/presentationml/2006/ole">
                <mc:AlternateContent xmlns:mc="http://schemas.openxmlformats.org/markup-compatibility/2006">
                  <mc:Choice xmlns:v="urn:schemas-microsoft-com:vml" Requires="v">
                    <p:oleObj spid="_x0000_s20634" name="公式" r:id="rId38" imgW="152400" imgH="165100" progId="Equation.3">
                      <p:embed/>
                    </p:oleObj>
                  </mc:Choice>
                  <mc:Fallback>
                    <p:oleObj name="公式" r:id="rId38" imgW="152400" imgH="165100" progId="Equation.3">
                      <p:embed/>
                      <p:pic>
                        <p:nvPicPr>
                          <p:cNvPr id="0" name="Object 14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80" y="2580"/>
                            <a:ext cx="28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5" name="Object 141"/>
              <p:cNvGraphicFramePr>
                <a:graphicFrameLocks noChangeAspect="1"/>
              </p:cNvGraphicFramePr>
              <p:nvPr/>
            </p:nvGraphicFramePr>
            <p:xfrm>
              <a:off x="2857" y="2544"/>
              <a:ext cx="311" cy="336"/>
            </p:xfrm>
            <a:graphic>
              <a:graphicData uri="http://schemas.openxmlformats.org/presentationml/2006/ole">
                <mc:AlternateContent xmlns:mc="http://schemas.openxmlformats.org/markup-compatibility/2006">
                  <mc:Choice xmlns:v="urn:schemas-microsoft-com:vml" Requires="v">
                    <p:oleObj spid="_x0000_s20635" name="Equation" r:id="rId40" imgW="32385" imgH="38735" progId="Equation.3">
                      <p:embed/>
                    </p:oleObj>
                  </mc:Choice>
                  <mc:Fallback>
                    <p:oleObj name="Equation" r:id="rId40" imgW="32385" imgH="38735" progId="Equation.3">
                      <p:embed/>
                      <p:pic>
                        <p:nvPicPr>
                          <p:cNvPr id="0" name="Object 14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857" y="2544"/>
                            <a:ext cx="31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6" name="Object 142"/>
              <p:cNvGraphicFramePr>
                <a:graphicFrameLocks noChangeAspect="1"/>
              </p:cNvGraphicFramePr>
              <p:nvPr/>
            </p:nvGraphicFramePr>
            <p:xfrm>
              <a:off x="2832" y="3600"/>
              <a:ext cx="315" cy="340"/>
            </p:xfrm>
            <a:graphic>
              <a:graphicData uri="http://schemas.openxmlformats.org/presentationml/2006/ole">
                <mc:AlternateContent xmlns:mc="http://schemas.openxmlformats.org/markup-compatibility/2006">
                  <mc:Choice xmlns:v="urn:schemas-microsoft-com:vml" Requires="v">
                    <p:oleObj spid="_x0000_s20636" name="Equation" r:id="rId42" imgW="32385" imgH="38735" progId="Equation.3">
                      <p:embed/>
                    </p:oleObj>
                  </mc:Choice>
                  <mc:Fallback>
                    <p:oleObj name="Equation" r:id="rId42" imgW="32385" imgH="38735" progId="Equation.3">
                      <p:embed/>
                      <p:pic>
                        <p:nvPicPr>
                          <p:cNvPr id="0" name="Object 14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832" y="3600"/>
                            <a:ext cx="315"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7" name="Line 143"/>
              <p:cNvSpPr>
                <a:spLocks noChangeShapeType="1"/>
              </p:cNvSpPr>
              <p:nvPr/>
            </p:nvSpPr>
            <p:spPr bwMode="auto">
              <a:xfrm>
                <a:off x="3216" y="2880"/>
                <a:ext cx="72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0508" name="Object 144"/>
              <p:cNvGraphicFramePr>
                <a:graphicFrameLocks noChangeAspect="1"/>
              </p:cNvGraphicFramePr>
              <p:nvPr/>
            </p:nvGraphicFramePr>
            <p:xfrm>
              <a:off x="3723" y="2640"/>
              <a:ext cx="213" cy="288"/>
            </p:xfrm>
            <a:graphic>
              <a:graphicData uri="http://schemas.openxmlformats.org/presentationml/2006/ole">
                <mc:AlternateContent xmlns:mc="http://schemas.openxmlformats.org/markup-compatibility/2006">
                  <mc:Choice xmlns:v="urn:schemas-microsoft-com:vml" Requires="v">
                    <p:oleObj spid="_x0000_s20637" name="Equation" r:id="rId44" imgW="177800" imgH="241300" progId="Equation.3">
                      <p:embed/>
                    </p:oleObj>
                  </mc:Choice>
                  <mc:Fallback>
                    <p:oleObj name="Equation" r:id="rId44" imgW="177800" imgH="241300" progId="Equation.3">
                      <p:embed/>
                      <p:pic>
                        <p:nvPicPr>
                          <p:cNvPr id="0" name="Object 1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23" y="2640"/>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509" name="Group 145"/>
              <p:cNvGrpSpPr/>
              <p:nvPr/>
            </p:nvGrpSpPr>
            <p:grpSpPr bwMode="auto">
              <a:xfrm>
                <a:off x="2544" y="2880"/>
                <a:ext cx="643" cy="768"/>
                <a:chOff x="2592" y="2880"/>
                <a:chExt cx="643" cy="768"/>
              </a:xfrm>
            </p:grpSpPr>
            <p:sp>
              <p:nvSpPr>
                <p:cNvPr id="20514" name="Line 146"/>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Line 147"/>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Line 148"/>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149"/>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8" name="Line 150"/>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151"/>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0" name="Line 152"/>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1" name="Line 153"/>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0510" name="Object 154"/>
              <p:cNvGraphicFramePr>
                <a:graphicFrameLocks noChangeAspect="1"/>
              </p:cNvGraphicFramePr>
              <p:nvPr/>
            </p:nvGraphicFramePr>
            <p:xfrm>
              <a:off x="2925" y="2315"/>
              <a:ext cx="243" cy="277"/>
            </p:xfrm>
            <a:graphic>
              <a:graphicData uri="http://schemas.openxmlformats.org/presentationml/2006/ole">
                <mc:AlternateContent xmlns:mc="http://schemas.openxmlformats.org/markup-compatibility/2006">
                  <mc:Choice xmlns:v="urn:schemas-microsoft-com:vml" Requires="v">
                    <p:oleObj spid="_x0000_s20638" name="Equation" r:id="rId45" imgW="165100" imgH="165100" progId="Equation.3">
                      <p:embed/>
                    </p:oleObj>
                  </mc:Choice>
                  <mc:Fallback>
                    <p:oleObj name="Equation" r:id="rId45" imgW="165100" imgH="165100" progId="Equation.3">
                      <p:embed/>
                      <p:pic>
                        <p:nvPicPr>
                          <p:cNvPr id="0" name="Object 1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5" y="2315"/>
                            <a:ext cx="24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1" name="Object 155"/>
              <p:cNvGraphicFramePr>
                <a:graphicFrameLocks noChangeAspect="1"/>
              </p:cNvGraphicFramePr>
              <p:nvPr/>
            </p:nvGraphicFramePr>
            <p:xfrm>
              <a:off x="3792" y="2352"/>
              <a:ext cx="241" cy="288"/>
            </p:xfrm>
            <a:graphic>
              <a:graphicData uri="http://schemas.openxmlformats.org/presentationml/2006/ole">
                <mc:AlternateContent xmlns:mc="http://schemas.openxmlformats.org/markup-compatibility/2006">
                  <mc:Choice xmlns:v="urn:schemas-microsoft-com:vml" Requires="v">
                    <p:oleObj spid="_x0000_s20639" name="Equation" r:id="rId46" imgW="139700" imgH="165100" progId="Equation.3">
                      <p:embed/>
                    </p:oleObj>
                  </mc:Choice>
                  <mc:Fallback>
                    <p:oleObj name="Equation" r:id="rId46" imgW="139700" imgH="165100" progId="Equation.3">
                      <p:embed/>
                      <p:pic>
                        <p:nvPicPr>
                          <p:cNvPr id="0" name="Object 1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2" y="2352"/>
                            <a:ext cx="2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2" name="Object 156"/>
              <p:cNvGraphicFramePr>
                <a:graphicFrameLocks noChangeAspect="1"/>
              </p:cNvGraphicFramePr>
              <p:nvPr/>
            </p:nvGraphicFramePr>
            <p:xfrm>
              <a:off x="4944" y="2328"/>
              <a:ext cx="232" cy="312"/>
            </p:xfrm>
            <a:graphic>
              <a:graphicData uri="http://schemas.openxmlformats.org/presentationml/2006/ole">
                <mc:AlternateContent xmlns:mc="http://schemas.openxmlformats.org/markup-compatibility/2006">
                  <mc:Choice xmlns:v="urn:schemas-microsoft-com:vml" Requires="v">
                    <p:oleObj spid="_x0000_s20640" name="公式" r:id="rId47" imgW="139700" imgH="165100" progId="Equation.3">
                      <p:embed/>
                    </p:oleObj>
                  </mc:Choice>
                  <mc:Fallback>
                    <p:oleObj name="公式" r:id="rId47" imgW="139700" imgH="165100" progId="Equation.3">
                      <p:embed/>
                      <p:pic>
                        <p:nvPicPr>
                          <p:cNvPr id="0" name="Object 15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944" y="2328"/>
                            <a:ext cx="23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3" name="Oval 157"/>
              <p:cNvSpPr>
                <a:spLocks noChangeArrowheads="1"/>
              </p:cNvSpPr>
              <p:nvPr/>
            </p:nvSpPr>
            <p:spPr bwMode="auto">
              <a:xfrm>
                <a:off x="4021" y="2352"/>
                <a:ext cx="251" cy="1658"/>
              </a:xfrm>
              <a:prstGeom prst="ellipse">
                <a:avLst/>
              </a:prstGeom>
              <a:solidFill>
                <a:srgbClr val="00FFCC">
                  <a:alpha val="50195"/>
                </a:srgbClr>
              </a:solidFill>
              <a:ln w="19050">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grpSp>
        <p:nvGrpSpPr>
          <p:cNvPr id="20484" name="Group 164"/>
          <p:cNvGrpSpPr/>
          <p:nvPr/>
        </p:nvGrpSpPr>
        <p:grpSpPr bwMode="auto">
          <a:xfrm>
            <a:off x="3200400" y="3352800"/>
            <a:ext cx="2743200" cy="3236913"/>
            <a:chOff x="1968" y="2112"/>
            <a:chExt cx="1728" cy="2039"/>
          </a:xfrm>
        </p:grpSpPr>
        <p:pic>
          <p:nvPicPr>
            <p:cNvPr id="20492" name="Picture 8" descr="y2"/>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968" y="2112"/>
              <a:ext cx="1728" cy="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93" name="Object 159"/>
            <p:cNvGraphicFramePr>
              <a:graphicFrameLocks noChangeAspect="1"/>
            </p:cNvGraphicFramePr>
            <p:nvPr/>
          </p:nvGraphicFramePr>
          <p:xfrm>
            <a:off x="2064" y="3504"/>
            <a:ext cx="1577" cy="647"/>
          </p:xfrm>
          <a:graphic>
            <a:graphicData uri="http://schemas.openxmlformats.org/presentationml/2006/ole">
              <mc:AlternateContent xmlns:mc="http://schemas.openxmlformats.org/markup-compatibility/2006">
                <mc:Choice xmlns:v="urn:schemas-microsoft-com:vml" Requires="v">
                  <p:oleObj spid="_x0000_s20641" name="Equation" r:id="rId50" imgW="708025" imgH="231775" progId="Equation.3">
                    <p:embed/>
                  </p:oleObj>
                </mc:Choice>
                <mc:Fallback>
                  <p:oleObj name="Equation" r:id="rId50" imgW="708025" imgH="231775" progId="Equation.3">
                    <p:embed/>
                    <p:pic>
                      <p:nvPicPr>
                        <p:cNvPr id="0" name="Object 159"/>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064" y="3504"/>
                          <a:ext cx="1577" cy="647"/>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485" name="Group 165"/>
          <p:cNvGrpSpPr/>
          <p:nvPr/>
        </p:nvGrpSpPr>
        <p:grpSpPr bwMode="auto">
          <a:xfrm>
            <a:off x="6019800" y="3370263"/>
            <a:ext cx="3048000" cy="3132137"/>
            <a:chOff x="3744" y="2123"/>
            <a:chExt cx="1920" cy="1973"/>
          </a:xfrm>
        </p:grpSpPr>
        <p:pic>
          <p:nvPicPr>
            <p:cNvPr id="20490" name="Picture 11" descr="y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40" y="2123"/>
              <a:ext cx="1776"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91" name="Object 160"/>
            <p:cNvGraphicFramePr>
              <a:graphicFrameLocks noChangeAspect="1"/>
            </p:cNvGraphicFramePr>
            <p:nvPr/>
          </p:nvGraphicFramePr>
          <p:xfrm>
            <a:off x="3744" y="3552"/>
            <a:ext cx="1920" cy="544"/>
          </p:xfrm>
          <a:graphic>
            <a:graphicData uri="http://schemas.openxmlformats.org/presentationml/2006/ole">
              <mc:AlternateContent xmlns:mc="http://schemas.openxmlformats.org/markup-compatibility/2006">
                <mc:Choice xmlns:v="urn:schemas-microsoft-com:vml" Requires="v">
                  <p:oleObj spid="_x0000_s20642" name="Equation" r:id="rId53" imgW="965835" imgH="231775" progId="Equation.3">
                    <p:embed/>
                  </p:oleObj>
                </mc:Choice>
                <mc:Fallback>
                  <p:oleObj name="Equation" r:id="rId53" imgW="965835" imgH="231775" progId="Equation.3">
                    <p:embed/>
                    <p:pic>
                      <p:nvPicPr>
                        <p:cNvPr id="0" name="Object 16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44" y="3552"/>
                          <a:ext cx="1920" cy="544"/>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486" name="Object 161"/>
          <p:cNvGraphicFramePr>
            <a:graphicFrameLocks noChangeAspect="1"/>
          </p:cNvGraphicFramePr>
          <p:nvPr/>
        </p:nvGraphicFramePr>
        <p:xfrm>
          <a:off x="990600" y="4630738"/>
          <a:ext cx="1524000" cy="322262"/>
        </p:xfrm>
        <a:graphic>
          <a:graphicData uri="http://schemas.openxmlformats.org/presentationml/2006/ole">
            <mc:AlternateContent xmlns:mc="http://schemas.openxmlformats.org/markup-compatibility/2006">
              <mc:Choice xmlns:v="urn:schemas-microsoft-com:vml" Requires="v">
                <p:oleObj spid="_x0000_s20643" name="公式" r:id="rId55" imgW="1612900" imgH="342900" progId="Equation.3">
                  <p:embed/>
                </p:oleObj>
              </mc:Choice>
              <mc:Fallback>
                <p:oleObj name="公式" r:id="rId55" imgW="1612900" imgH="342900" progId="Equation.3">
                  <p:embed/>
                  <p:pic>
                    <p:nvPicPr>
                      <p:cNvPr id="0" name="Object 161"/>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90600" y="4630738"/>
                        <a:ext cx="152400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487" name="Group 163"/>
          <p:cNvGrpSpPr/>
          <p:nvPr/>
        </p:nvGrpSpPr>
        <p:grpSpPr bwMode="auto">
          <a:xfrm>
            <a:off x="228600" y="3352800"/>
            <a:ext cx="2743200" cy="2822575"/>
            <a:chOff x="144" y="2112"/>
            <a:chExt cx="1728" cy="1778"/>
          </a:xfrm>
        </p:grpSpPr>
        <p:pic>
          <p:nvPicPr>
            <p:cNvPr id="20488" name="Picture 5" descr="y1"/>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44" y="2112"/>
              <a:ext cx="1728" cy="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9" name="Object 162"/>
            <p:cNvGraphicFramePr>
              <a:graphicFrameLocks noChangeAspect="1"/>
            </p:cNvGraphicFramePr>
            <p:nvPr/>
          </p:nvGraphicFramePr>
          <p:xfrm>
            <a:off x="576" y="3600"/>
            <a:ext cx="1083" cy="290"/>
          </p:xfrm>
          <a:graphic>
            <a:graphicData uri="http://schemas.openxmlformats.org/presentationml/2006/ole">
              <mc:AlternateContent xmlns:mc="http://schemas.openxmlformats.org/markup-compatibility/2006">
                <mc:Choice xmlns:v="urn:schemas-microsoft-com:vml" Requires="v">
                  <p:oleObj spid="_x0000_s20644" name="公式" r:id="rId58" imgW="457200" imgH="57785" progId="Equation.3">
                    <p:embed/>
                  </p:oleObj>
                </mc:Choice>
                <mc:Fallback>
                  <p:oleObj name="公式" r:id="rId58" imgW="457200" imgH="57785" progId="Equation.3">
                    <p:embed/>
                    <p:pic>
                      <p:nvPicPr>
                        <p:cNvPr id="0" name="Object 162"/>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76" y="3600"/>
                          <a:ext cx="1083" cy="290"/>
                        </a:xfrm>
                        <a:prstGeom prst="rect">
                          <a:avLst/>
                        </a:prstGeom>
                        <a:noFill/>
                        <a:ln>
                          <a:noFill/>
                        </a:ln>
                        <a:effectLst/>
                        <a:extLst>
                          <a:ext uri="{909E8E84-426E-40DD-AFC4-6F175D3DCCD1}">
                            <a14:hiddenFill xmlns:a14="http://schemas.microsoft.com/office/drawing/2010/main">
                              <a:gradFill rotWithShape="0">
                                <a:gsLst>
                                  <a:gs pos="0">
                                    <a:srgbClr val="000000"/>
                                  </a:gs>
                                  <a:gs pos="20000">
                                    <a:srgbClr val="000040"/>
                                  </a:gs>
                                  <a:gs pos="50000">
                                    <a:srgbClr val="400040"/>
                                  </a:gs>
                                  <a:gs pos="75000">
                                    <a:srgbClr val="8F0040"/>
                                  </a:gs>
                                  <a:gs pos="89999">
                                    <a:srgbClr val="F27300"/>
                                  </a:gs>
                                  <a:gs pos="100000">
                                    <a:srgbClr val="FFBF00"/>
                                  </a:gs>
                                </a:gsLst>
                                <a:lin ang="5400000" scaled="1"/>
                              </a:gra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914400" y="776288"/>
            <a:ext cx="472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latin typeface="宋体" panose="02010600030101010101" pitchFamily="2" charset="-122"/>
              </a:rPr>
              <a:t>（</a:t>
            </a:r>
            <a:r>
              <a:rPr lang="en-US" altLang="zh-CN" sz="2800" b="1">
                <a:latin typeface="宋体" panose="02010600030101010101" pitchFamily="2" charset="-122"/>
              </a:rPr>
              <a:t>5</a:t>
            </a:r>
            <a:r>
              <a:rPr lang="zh-CN" altLang="en-US" sz="2800" b="1">
                <a:latin typeface="宋体" panose="02010600030101010101" pitchFamily="2" charset="-122"/>
              </a:rPr>
              <a:t>）</a:t>
            </a:r>
            <a:r>
              <a:rPr lang="zh-CN" altLang="en-US" sz="2800" b="1">
                <a:latin typeface="Tahoma" panose="020B0604030504040204" pitchFamily="34" charset="0"/>
              </a:rPr>
              <a:t>衍射图样</a:t>
            </a:r>
            <a:r>
              <a:rPr lang="zh-CN" altLang="en-US" sz="2800" b="1"/>
              <a:t>的分布特征：</a:t>
            </a:r>
            <a:r>
              <a:rPr lang="zh-CN" altLang="en-US" sz="2800"/>
              <a:t> </a:t>
            </a:r>
            <a:endParaRPr lang="zh-CN" altLang="en-US" sz="2800"/>
          </a:p>
        </p:txBody>
      </p:sp>
      <p:sp>
        <p:nvSpPr>
          <p:cNvPr id="21507" name="Rectangle 3"/>
          <p:cNvSpPr>
            <a:spLocks noChangeArrowheads="1"/>
          </p:cNvSpPr>
          <p:nvPr/>
        </p:nvSpPr>
        <p:spPr bwMode="auto">
          <a:xfrm>
            <a:off x="838200" y="1233488"/>
            <a:ext cx="6919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楷体_GB2312" pitchFamily="49" charset="-122"/>
              </a:rPr>
              <a:t>衍射图样中各级条纹的相对光强如图所示</a:t>
            </a:r>
            <a:r>
              <a:rPr kumimoji="1" lang="zh-CN" altLang="en-US" sz="2400" b="1">
                <a:solidFill>
                  <a:srgbClr val="000000"/>
                </a:solidFill>
                <a:latin typeface="楷体_GB2312" pitchFamily="49" charset="-122"/>
                <a:ea typeface="楷体_GB2312" pitchFamily="49" charset="-122"/>
              </a:rPr>
              <a:t>：</a:t>
            </a:r>
            <a:endParaRPr kumimoji="1" lang="zh-CN" altLang="en-US" sz="2400" b="1">
              <a:solidFill>
                <a:srgbClr val="000000"/>
              </a:solidFill>
              <a:latin typeface="楷体_GB2312" pitchFamily="49" charset="-122"/>
              <a:ea typeface="楷体_GB2312" pitchFamily="49" charset="-122"/>
            </a:endParaRPr>
          </a:p>
        </p:txBody>
      </p:sp>
      <p:grpSp>
        <p:nvGrpSpPr>
          <p:cNvPr id="21508" name="Group 4"/>
          <p:cNvGrpSpPr/>
          <p:nvPr/>
        </p:nvGrpSpPr>
        <p:grpSpPr bwMode="auto">
          <a:xfrm>
            <a:off x="2514600" y="1766888"/>
            <a:ext cx="4521200" cy="2043112"/>
            <a:chOff x="1485" y="2208"/>
            <a:chExt cx="2944" cy="1287"/>
          </a:xfrm>
        </p:grpSpPr>
        <p:sp>
          <p:nvSpPr>
            <p:cNvPr id="21514" name="Rectangle 5"/>
            <p:cNvSpPr>
              <a:spLocks noChangeArrowheads="1"/>
            </p:cNvSpPr>
            <p:nvPr/>
          </p:nvSpPr>
          <p:spPr bwMode="auto">
            <a:xfrm>
              <a:off x="3054" y="3246"/>
              <a:ext cx="457"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i="1">
                  <a:solidFill>
                    <a:srgbClr val="000000"/>
                  </a:solidFill>
                  <a:latin typeface="Times New Roman" panose="02020603050405020304" pitchFamily="18" charset="0"/>
                  <a:sym typeface="Symbol" panose="05050102010706020507" pitchFamily="18" charset="2"/>
                </a:rPr>
                <a:t> </a:t>
              </a:r>
              <a:r>
                <a:rPr kumimoji="1" lang="en-US" altLang="zh-CN" sz="1600" b="1">
                  <a:solidFill>
                    <a:srgbClr val="000000"/>
                  </a:solidFill>
                  <a:latin typeface="Times New Roman" panose="02020603050405020304" pitchFamily="18" charset="0"/>
                </a:rPr>
                <a:t>/</a:t>
              </a:r>
              <a:r>
                <a:rPr kumimoji="1" lang="en-US" altLang="zh-CN" sz="1600" b="1" i="1">
                  <a:solidFill>
                    <a:srgbClr val="000000"/>
                  </a:solidFill>
                  <a:latin typeface="Times New Roman" panose="02020603050405020304" pitchFamily="18" charset="0"/>
                </a:rPr>
                <a:t>a</a:t>
              </a:r>
              <a:endParaRPr kumimoji="1" lang="en-US" altLang="zh-CN" sz="1600" b="1">
                <a:solidFill>
                  <a:srgbClr val="000000"/>
                </a:solidFill>
                <a:latin typeface="Times New Roman" panose="02020603050405020304" pitchFamily="18" charset="0"/>
              </a:endParaRPr>
            </a:p>
          </p:txBody>
        </p:sp>
        <p:sp>
          <p:nvSpPr>
            <p:cNvPr id="21515" name="Rectangle 6"/>
            <p:cNvSpPr>
              <a:spLocks noChangeArrowheads="1"/>
            </p:cNvSpPr>
            <p:nvPr/>
          </p:nvSpPr>
          <p:spPr bwMode="auto">
            <a:xfrm>
              <a:off x="2244" y="3252"/>
              <a:ext cx="608"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000000"/>
                  </a:solidFill>
                  <a:latin typeface="Times New Roman" panose="02020603050405020304" pitchFamily="18" charset="0"/>
                </a:rPr>
                <a:t>-(</a:t>
              </a:r>
              <a:r>
                <a:rPr kumimoji="1" lang="en-US" altLang="zh-CN" sz="1600" b="1" i="1">
                  <a:solidFill>
                    <a:srgbClr val="000000"/>
                  </a:solidFill>
                  <a:latin typeface="Times New Roman" panose="02020603050405020304" pitchFamily="18" charset="0"/>
                  <a:sym typeface="Symbol" panose="05050102010706020507" pitchFamily="18" charset="2"/>
                </a:rPr>
                <a:t> </a:t>
              </a:r>
              <a:r>
                <a:rPr kumimoji="1" lang="en-US" altLang="zh-CN" sz="1600" b="1">
                  <a:solidFill>
                    <a:srgbClr val="000000"/>
                  </a:solidFill>
                  <a:latin typeface="Times New Roman" panose="02020603050405020304" pitchFamily="18" charset="0"/>
                </a:rPr>
                <a:t>/</a:t>
              </a:r>
              <a:r>
                <a:rPr kumimoji="1" lang="en-US" altLang="zh-CN" sz="1600" b="1" i="1">
                  <a:solidFill>
                    <a:srgbClr val="000000"/>
                  </a:solidFill>
                  <a:latin typeface="Times New Roman" panose="02020603050405020304" pitchFamily="18" charset="0"/>
                </a:rPr>
                <a:t>a</a:t>
              </a:r>
              <a:r>
                <a:rPr kumimoji="1" lang="en-US" altLang="zh-CN" sz="1600" b="1">
                  <a:solidFill>
                    <a:srgbClr val="000000"/>
                  </a:solidFill>
                  <a:latin typeface="Times New Roman" panose="02020603050405020304" pitchFamily="18" charset="0"/>
                </a:rPr>
                <a:t>)</a:t>
              </a:r>
              <a:endParaRPr kumimoji="1" lang="en-US" altLang="zh-CN" sz="1600" b="1">
                <a:solidFill>
                  <a:srgbClr val="000000"/>
                </a:solidFill>
                <a:latin typeface="Times New Roman" panose="02020603050405020304" pitchFamily="18" charset="0"/>
              </a:endParaRPr>
            </a:p>
          </p:txBody>
        </p:sp>
        <p:sp>
          <p:nvSpPr>
            <p:cNvPr id="21516" name="Rectangle 7"/>
            <p:cNvSpPr>
              <a:spLocks noChangeArrowheads="1"/>
            </p:cNvSpPr>
            <p:nvPr/>
          </p:nvSpPr>
          <p:spPr bwMode="auto">
            <a:xfrm>
              <a:off x="3396" y="3250"/>
              <a:ext cx="59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000000"/>
                  </a:solidFill>
                  <a:latin typeface="Times New Roman" panose="02020603050405020304" pitchFamily="18" charset="0"/>
                </a:rPr>
                <a:t>2(</a:t>
              </a:r>
              <a:r>
                <a:rPr kumimoji="1" lang="en-US" altLang="zh-CN" sz="1600" b="1" i="1">
                  <a:solidFill>
                    <a:srgbClr val="000000"/>
                  </a:solidFill>
                  <a:latin typeface="Times New Roman" panose="02020603050405020304" pitchFamily="18" charset="0"/>
                  <a:sym typeface="Symbol" panose="05050102010706020507" pitchFamily="18" charset="2"/>
                </a:rPr>
                <a:t> </a:t>
              </a:r>
              <a:r>
                <a:rPr kumimoji="1" lang="en-US" altLang="zh-CN" sz="1600" b="1">
                  <a:solidFill>
                    <a:srgbClr val="000000"/>
                  </a:solidFill>
                  <a:latin typeface="Times New Roman" panose="02020603050405020304" pitchFamily="18" charset="0"/>
                </a:rPr>
                <a:t>/</a:t>
              </a:r>
              <a:r>
                <a:rPr kumimoji="1" lang="en-US" altLang="zh-CN" sz="1600" b="1" i="1">
                  <a:solidFill>
                    <a:srgbClr val="000000"/>
                  </a:solidFill>
                  <a:latin typeface="Times New Roman" panose="02020603050405020304" pitchFamily="18" charset="0"/>
                </a:rPr>
                <a:t>a</a:t>
              </a:r>
              <a:r>
                <a:rPr kumimoji="1" lang="en-US" altLang="zh-CN" sz="1600" b="1">
                  <a:solidFill>
                    <a:srgbClr val="000000"/>
                  </a:solidFill>
                  <a:latin typeface="Times New Roman" panose="02020603050405020304" pitchFamily="18" charset="0"/>
                </a:rPr>
                <a:t>)</a:t>
              </a:r>
              <a:endParaRPr kumimoji="1" lang="en-US" altLang="zh-CN" sz="1600" b="1">
                <a:solidFill>
                  <a:srgbClr val="000000"/>
                </a:solidFill>
                <a:latin typeface="Times New Roman" panose="02020603050405020304" pitchFamily="18" charset="0"/>
              </a:endParaRPr>
            </a:p>
          </p:txBody>
        </p:sp>
        <p:sp>
          <p:nvSpPr>
            <p:cNvPr id="21517" name="Rectangle 8"/>
            <p:cNvSpPr>
              <a:spLocks noChangeArrowheads="1"/>
            </p:cNvSpPr>
            <p:nvPr/>
          </p:nvSpPr>
          <p:spPr bwMode="auto">
            <a:xfrm>
              <a:off x="1783" y="3252"/>
              <a:ext cx="539"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000000"/>
                  </a:solidFill>
                  <a:latin typeface="Times New Roman" panose="02020603050405020304" pitchFamily="18" charset="0"/>
                </a:rPr>
                <a:t>-2(</a:t>
              </a:r>
              <a:r>
                <a:rPr kumimoji="1" lang="en-US" altLang="zh-CN" sz="1600" b="1" i="1">
                  <a:solidFill>
                    <a:srgbClr val="000000"/>
                  </a:solidFill>
                  <a:latin typeface="Times New Roman" panose="02020603050405020304" pitchFamily="18" charset="0"/>
                  <a:sym typeface="Symbol" panose="05050102010706020507" pitchFamily="18" charset="2"/>
                </a:rPr>
                <a:t></a:t>
              </a:r>
              <a:r>
                <a:rPr kumimoji="1" lang="en-US" altLang="zh-CN" sz="1600" b="1">
                  <a:solidFill>
                    <a:srgbClr val="000000"/>
                  </a:solidFill>
                  <a:latin typeface="Times New Roman" panose="02020603050405020304" pitchFamily="18" charset="0"/>
                  <a:sym typeface="Symbol" panose="05050102010706020507" pitchFamily="18" charset="2"/>
                </a:rPr>
                <a:t> </a:t>
              </a:r>
              <a:r>
                <a:rPr kumimoji="1" lang="en-US" altLang="zh-CN" sz="1600" b="1">
                  <a:solidFill>
                    <a:srgbClr val="000000"/>
                  </a:solidFill>
                  <a:latin typeface="Times New Roman" panose="02020603050405020304" pitchFamily="18" charset="0"/>
                </a:rPr>
                <a:t>/</a:t>
              </a:r>
              <a:r>
                <a:rPr kumimoji="1" lang="en-US" altLang="zh-CN" sz="1600" b="1" i="1">
                  <a:solidFill>
                    <a:srgbClr val="000000"/>
                  </a:solidFill>
                  <a:latin typeface="Times New Roman" panose="02020603050405020304" pitchFamily="18" charset="0"/>
                </a:rPr>
                <a:t>a</a:t>
              </a:r>
              <a:r>
                <a:rPr kumimoji="1" lang="en-US" altLang="zh-CN" sz="1600" b="1">
                  <a:solidFill>
                    <a:srgbClr val="000000"/>
                  </a:solidFill>
                  <a:latin typeface="Times New Roman" panose="02020603050405020304" pitchFamily="18" charset="0"/>
                </a:rPr>
                <a:t>)</a:t>
              </a:r>
              <a:endParaRPr kumimoji="1" lang="en-US" altLang="zh-CN" sz="1600" b="1">
                <a:solidFill>
                  <a:srgbClr val="000000"/>
                </a:solidFill>
                <a:latin typeface="Times New Roman" panose="02020603050405020304" pitchFamily="18" charset="0"/>
              </a:endParaRPr>
            </a:p>
          </p:txBody>
        </p:sp>
        <p:sp>
          <p:nvSpPr>
            <p:cNvPr id="21518" name="Rectangle 9"/>
            <p:cNvSpPr>
              <a:spLocks noChangeArrowheads="1"/>
            </p:cNvSpPr>
            <p:nvPr/>
          </p:nvSpPr>
          <p:spPr bwMode="auto">
            <a:xfrm>
              <a:off x="3140" y="2973"/>
              <a:ext cx="438" cy="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FF0000"/>
                  </a:solidFill>
                  <a:latin typeface="Times New Roman" panose="02020603050405020304" pitchFamily="18" charset="0"/>
                </a:rPr>
                <a:t>0.047</a:t>
              </a:r>
              <a:endParaRPr kumimoji="1" lang="en-US" altLang="zh-CN" sz="1600" b="1">
                <a:latin typeface="Times New Roman" panose="02020603050405020304" pitchFamily="18" charset="0"/>
              </a:endParaRPr>
            </a:p>
          </p:txBody>
        </p:sp>
        <p:sp>
          <p:nvSpPr>
            <p:cNvPr id="21519" name="Rectangle 10"/>
            <p:cNvSpPr>
              <a:spLocks noChangeArrowheads="1"/>
            </p:cNvSpPr>
            <p:nvPr/>
          </p:nvSpPr>
          <p:spPr bwMode="auto">
            <a:xfrm>
              <a:off x="3602" y="2973"/>
              <a:ext cx="525"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FF0000"/>
                  </a:solidFill>
                  <a:latin typeface="Times New Roman" panose="02020603050405020304" pitchFamily="18" charset="0"/>
                </a:rPr>
                <a:t>0.017</a:t>
              </a:r>
              <a:endParaRPr kumimoji="1" lang="en-US" altLang="zh-CN" sz="1600" b="1">
                <a:latin typeface="Times New Roman" panose="02020603050405020304" pitchFamily="18" charset="0"/>
              </a:endParaRPr>
            </a:p>
          </p:txBody>
        </p:sp>
        <p:sp>
          <p:nvSpPr>
            <p:cNvPr id="21520" name="Rectangle 11"/>
            <p:cNvSpPr>
              <a:spLocks noChangeArrowheads="1"/>
            </p:cNvSpPr>
            <p:nvPr/>
          </p:nvSpPr>
          <p:spPr bwMode="auto">
            <a:xfrm>
              <a:off x="2628" y="2287"/>
              <a:ext cx="16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a:solidFill>
                    <a:srgbClr val="FF0000"/>
                  </a:solidFill>
                  <a:latin typeface="Times New Roman" panose="02020603050405020304" pitchFamily="18" charset="0"/>
                </a:rPr>
                <a:t> 1</a:t>
              </a:r>
              <a:endParaRPr kumimoji="1" lang="en-US" altLang="zh-CN" sz="1800" b="1">
                <a:latin typeface="Times New Roman" panose="02020603050405020304" pitchFamily="18" charset="0"/>
              </a:endParaRPr>
            </a:p>
          </p:txBody>
        </p:sp>
        <p:sp>
          <p:nvSpPr>
            <p:cNvPr id="21521" name="Rectangle 12"/>
            <p:cNvSpPr>
              <a:spLocks noChangeArrowheads="1"/>
            </p:cNvSpPr>
            <p:nvPr/>
          </p:nvSpPr>
          <p:spPr bwMode="auto">
            <a:xfrm>
              <a:off x="2928" y="2208"/>
              <a:ext cx="46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i="1">
                  <a:solidFill>
                    <a:srgbClr val="000000"/>
                  </a:solidFill>
                  <a:latin typeface="Times New Roman" panose="02020603050405020304" pitchFamily="18" charset="0"/>
                </a:rPr>
                <a:t>I </a:t>
              </a:r>
              <a:r>
                <a:rPr kumimoji="1" lang="en-US" altLang="zh-CN" sz="1600" b="1">
                  <a:solidFill>
                    <a:srgbClr val="000000"/>
                  </a:solidFill>
                  <a:latin typeface="Times New Roman" panose="02020603050405020304" pitchFamily="18" charset="0"/>
                </a:rPr>
                <a:t>/ </a:t>
              </a:r>
              <a:r>
                <a:rPr kumimoji="1" lang="en-US" altLang="zh-CN" sz="1600" b="1" i="1">
                  <a:solidFill>
                    <a:srgbClr val="000000"/>
                  </a:solidFill>
                  <a:latin typeface="Times New Roman" panose="02020603050405020304" pitchFamily="18" charset="0"/>
                </a:rPr>
                <a:t>I</a:t>
              </a:r>
              <a:r>
                <a:rPr kumimoji="1" lang="en-US" altLang="zh-CN" sz="1600" b="1" baseline="-25000">
                  <a:solidFill>
                    <a:srgbClr val="000000"/>
                  </a:solidFill>
                  <a:latin typeface="Times New Roman" panose="02020603050405020304" pitchFamily="18" charset="0"/>
                </a:rPr>
                <a:t>0</a:t>
              </a:r>
              <a:endParaRPr kumimoji="1" lang="en-US" altLang="zh-CN" sz="1600" b="1">
                <a:solidFill>
                  <a:srgbClr val="000000"/>
                </a:solidFill>
                <a:latin typeface="Times New Roman" panose="02020603050405020304" pitchFamily="18" charset="0"/>
              </a:endParaRPr>
            </a:p>
          </p:txBody>
        </p:sp>
        <p:sp>
          <p:nvSpPr>
            <p:cNvPr id="21522" name="Line 13"/>
            <p:cNvSpPr>
              <a:spLocks noChangeShapeType="1"/>
            </p:cNvSpPr>
            <p:nvPr/>
          </p:nvSpPr>
          <p:spPr bwMode="auto">
            <a:xfrm>
              <a:off x="1487" y="3220"/>
              <a:ext cx="2786" cy="4"/>
            </a:xfrm>
            <a:prstGeom prst="line">
              <a:avLst/>
            </a:prstGeom>
            <a:noFill/>
            <a:ln w="38100">
              <a:solidFill>
                <a:srgbClr val="0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23" name="Line 14"/>
            <p:cNvSpPr>
              <a:spLocks noChangeShapeType="1"/>
            </p:cNvSpPr>
            <p:nvPr/>
          </p:nvSpPr>
          <p:spPr bwMode="auto">
            <a:xfrm>
              <a:off x="2803" y="2253"/>
              <a:ext cx="1" cy="968"/>
            </a:xfrm>
            <a:prstGeom prst="line">
              <a:avLst/>
            </a:prstGeom>
            <a:noFill/>
            <a:ln w="38100">
              <a:solidFill>
                <a:srgbClr val="0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24" name="Rectangle 15"/>
            <p:cNvSpPr>
              <a:spLocks noChangeArrowheads="1"/>
            </p:cNvSpPr>
            <p:nvPr/>
          </p:nvSpPr>
          <p:spPr bwMode="auto">
            <a:xfrm>
              <a:off x="2736" y="3236"/>
              <a:ext cx="196" cy="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a:solidFill>
                    <a:srgbClr val="000000"/>
                  </a:solidFill>
                  <a:latin typeface="Times New Roman" panose="02020603050405020304" pitchFamily="18" charset="0"/>
                </a:rPr>
                <a:t> 0</a:t>
              </a:r>
              <a:endParaRPr kumimoji="1" lang="en-US" altLang="zh-CN" sz="1800" b="1">
                <a:solidFill>
                  <a:srgbClr val="000000"/>
                </a:solidFill>
                <a:latin typeface="Times New Roman" panose="02020603050405020304" pitchFamily="18" charset="0"/>
              </a:endParaRPr>
            </a:p>
          </p:txBody>
        </p:sp>
        <p:sp>
          <p:nvSpPr>
            <p:cNvPr id="21525" name="Rectangle 16"/>
            <p:cNvSpPr>
              <a:spLocks noChangeArrowheads="1"/>
            </p:cNvSpPr>
            <p:nvPr/>
          </p:nvSpPr>
          <p:spPr bwMode="auto">
            <a:xfrm>
              <a:off x="1488" y="2448"/>
              <a:ext cx="1216"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FF0000"/>
                  </a:solidFill>
                  <a:latin typeface="Times New Roman" panose="02020603050405020304" pitchFamily="18" charset="0"/>
                  <a:ea typeface="楷体_GB2312" pitchFamily="49" charset="-122"/>
                </a:rPr>
                <a:t>相对光强曲线</a:t>
              </a:r>
              <a:endParaRPr kumimoji="1" lang="zh-CN" altLang="en-US" sz="1800" b="1">
                <a:latin typeface="Times New Roman" panose="02020603050405020304" pitchFamily="18" charset="0"/>
                <a:ea typeface="楷体_GB2312" pitchFamily="49" charset="-122"/>
              </a:endParaRPr>
            </a:p>
          </p:txBody>
        </p:sp>
        <p:sp>
          <p:nvSpPr>
            <p:cNvPr id="21526" name="Freeform 17"/>
            <p:cNvSpPr/>
            <p:nvPr/>
          </p:nvSpPr>
          <p:spPr bwMode="auto">
            <a:xfrm rot="353380">
              <a:off x="3086" y="3173"/>
              <a:ext cx="171" cy="4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27" name="Freeform 18"/>
            <p:cNvSpPr/>
            <p:nvPr/>
          </p:nvSpPr>
          <p:spPr bwMode="auto">
            <a:xfrm rot="-690341">
              <a:off x="2324" y="3167"/>
              <a:ext cx="172" cy="5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28" name="Rectangle 19"/>
            <p:cNvSpPr>
              <a:spLocks noChangeArrowheads="1"/>
            </p:cNvSpPr>
            <p:nvPr/>
          </p:nvSpPr>
          <p:spPr bwMode="auto">
            <a:xfrm>
              <a:off x="2121" y="2973"/>
              <a:ext cx="336" cy="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FF0000"/>
                  </a:solidFill>
                  <a:latin typeface="Times New Roman" panose="02020603050405020304" pitchFamily="18" charset="0"/>
                </a:rPr>
                <a:t>0.047</a:t>
              </a:r>
              <a:endParaRPr kumimoji="1" lang="en-US" altLang="zh-CN" sz="1600" b="1">
                <a:latin typeface="Times New Roman" panose="02020603050405020304" pitchFamily="18" charset="0"/>
              </a:endParaRPr>
            </a:p>
          </p:txBody>
        </p:sp>
        <p:sp>
          <p:nvSpPr>
            <p:cNvPr id="21529" name="Rectangle 20"/>
            <p:cNvSpPr>
              <a:spLocks noChangeArrowheads="1"/>
            </p:cNvSpPr>
            <p:nvPr/>
          </p:nvSpPr>
          <p:spPr bwMode="auto">
            <a:xfrm>
              <a:off x="1671" y="2973"/>
              <a:ext cx="330" cy="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600" b="1">
                  <a:solidFill>
                    <a:srgbClr val="FF0000"/>
                  </a:solidFill>
                  <a:latin typeface="Times New Roman" panose="02020603050405020304" pitchFamily="18" charset="0"/>
                </a:rPr>
                <a:t>0.017</a:t>
              </a:r>
              <a:endParaRPr kumimoji="1" lang="en-US" altLang="zh-CN" sz="1600" b="1">
                <a:latin typeface="Times New Roman" panose="02020603050405020304" pitchFamily="18" charset="0"/>
              </a:endParaRPr>
            </a:p>
          </p:txBody>
        </p:sp>
        <p:sp>
          <p:nvSpPr>
            <p:cNvPr id="21530" name="Line 21"/>
            <p:cNvSpPr>
              <a:spLocks noChangeShapeType="1"/>
            </p:cNvSpPr>
            <p:nvPr/>
          </p:nvSpPr>
          <p:spPr bwMode="auto">
            <a:xfrm>
              <a:off x="1622" y="3214"/>
              <a:ext cx="0" cy="21"/>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1" name="Line 22"/>
            <p:cNvSpPr>
              <a:spLocks noChangeShapeType="1"/>
            </p:cNvSpPr>
            <p:nvPr/>
          </p:nvSpPr>
          <p:spPr bwMode="auto">
            <a:xfrm>
              <a:off x="2012" y="3209"/>
              <a:ext cx="0" cy="2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2" name="Line 23"/>
            <p:cNvSpPr>
              <a:spLocks noChangeShapeType="1"/>
            </p:cNvSpPr>
            <p:nvPr/>
          </p:nvSpPr>
          <p:spPr bwMode="auto">
            <a:xfrm>
              <a:off x="2413" y="3209"/>
              <a:ext cx="0" cy="2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1533" name="Group 24"/>
            <p:cNvGrpSpPr/>
            <p:nvPr/>
          </p:nvGrpSpPr>
          <p:grpSpPr bwMode="auto">
            <a:xfrm>
              <a:off x="1485" y="2411"/>
              <a:ext cx="2611" cy="827"/>
              <a:chOff x="1300" y="1538"/>
              <a:chExt cx="2985" cy="987"/>
            </a:xfrm>
          </p:grpSpPr>
          <p:sp>
            <p:nvSpPr>
              <p:cNvPr id="21537" name="Freeform 25"/>
              <p:cNvSpPr/>
              <p:nvPr/>
            </p:nvSpPr>
            <p:spPr bwMode="auto">
              <a:xfrm>
                <a:off x="2457" y="1538"/>
                <a:ext cx="675" cy="89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8" name="Freeform 26"/>
              <p:cNvSpPr/>
              <p:nvPr/>
            </p:nvSpPr>
            <p:spPr bwMode="auto">
              <a:xfrm>
                <a:off x="3285" y="2428"/>
                <a:ext cx="271" cy="5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9" name="Freeform 27"/>
              <p:cNvSpPr/>
              <p:nvPr/>
            </p:nvSpPr>
            <p:spPr bwMode="auto">
              <a:xfrm>
                <a:off x="3525" y="2467"/>
                <a:ext cx="2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0" name="Freeform 28"/>
              <p:cNvSpPr/>
              <p:nvPr/>
            </p:nvSpPr>
            <p:spPr bwMode="auto">
              <a:xfrm>
                <a:off x="3936" y="2473"/>
                <a:ext cx="349"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1" name="Freeform 29"/>
              <p:cNvSpPr/>
              <p:nvPr/>
            </p:nvSpPr>
            <p:spPr bwMode="auto">
              <a:xfrm>
                <a:off x="3793" y="2461"/>
                <a:ext cx="148" cy="1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2" name="Freeform 30"/>
              <p:cNvSpPr/>
              <p:nvPr/>
            </p:nvSpPr>
            <p:spPr bwMode="auto">
              <a:xfrm>
                <a:off x="2031" y="2437"/>
                <a:ext cx="25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3" name="Freeform 31"/>
              <p:cNvSpPr/>
              <p:nvPr/>
            </p:nvSpPr>
            <p:spPr bwMode="auto">
              <a:xfrm>
                <a:off x="1770" y="2468"/>
                <a:ext cx="267"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4" name="Freeform 32"/>
              <p:cNvSpPr/>
              <p:nvPr/>
            </p:nvSpPr>
            <p:spPr bwMode="auto">
              <a:xfrm>
                <a:off x="1300" y="2471"/>
                <a:ext cx="331" cy="2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5" name="Freeform 33"/>
              <p:cNvSpPr/>
              <p:nvPr/>
            </p:nvSpPr>
            <p:spPr bwMode="auto">
              <a:xfrm>
                <a:off x="1629" y="2464"/>
                <a:ext cx="141" cy="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cap="flat">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6" name="Line 34"/>
              <p:cNvSpPr>
                <a:spLocks noChangeShapeType="1"/>
              </p:cNvSpPr>
              <p:nvPr/>
            </p:nvSpPr>
            <p:spPr bwMode="auto">
              <a:xfrm flipH="1">
                <a:off x="2437" y="2388"/>
                <a:ext cx="20" cy="49"/>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47" name="Line 35"/>
              <p:cNvSpPr>
                <a:spLocks noChangeShapeType="1"/>
              </p:cNvSpPr>
              <p:nvPr/>
            </p:nvSpPr>
            <p:spPr bwMode="auto">
              <a:xfrm>
                <a:off x="3225" y="2490"/>
                <a:ext cx="0" cy="35"/>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1534" name="Line 36"/>
            <p:cNvSpPr>
              <a:spLocks noChangeShapeType="1"/>
            </p:cNvSpPr>
            <p:nvPr/>
          </p:nvSpPr>
          <p:spPr bwMode="auto">
            <a:xfrm>
              <a:off x="3547" y="3209"/>
              <a:ext cx="0" cy="2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5" name="Line 37"/>
            <p:cNvSpPr>
              <a:spLocks noChangeShapeType="1"/>
            </p:cNvSpPr>
            <p:nvPr/>
          </p:nvSpPr>
          <p:spPr bwMode="auto">
            <a:xfrm>
              <a:off x="3955" y="3206"/>
              <a:ext cx="0" cy="2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536" name="Rectangle 38"/>
            <p:cNvSpPr>
              <a:spLocks noChangeArrowheads="1"/>
            </p:cNvSpPr>
            <p:nvPr/>
          </p:nvSpPr>
          <p:spPr bwMode="auto">
            <a:xfrm>
              <a:off x="4022" y="3245"/>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a:solidFill>
                    <a:srgbClr val="000000"/>
                  </a:solidFill>
                  <a:latin typeface="Times New Roman" panose="02020603050405020304" pitchFamily="18" charset="0"/>
                </a:rPr>
                <a:t>sin</a:t>
              </a:r>
              <a:r>
                <a:rPr kumimoji="1" lang="en-US" altLang="zh-CN" sz="2000" b="1">
                  <a:solidFill>
                    <a:srgbClr val="000000"/>
                  </a:solidFill>
                  <a:latin typeface="Times New Roman" panose="02020603050405020304" pitchFamily="18" charset="0"/>
                  <a:sym typeface="Symbol" panose="05050102010706020507" pitchFamily="18" charset="2"/>
                </a:rPr>
                <a:t></a:t>
              </a:r>
              <a:endParaRPr kumimoji="1" lang="en-US" altLang="zh-CN" sz="2000" b="1">
                <a:solidFill>
                  <a:srgbClr val="000000"/>
                </a:solidFill>
                <a:latin typeface="Times New Roman" panose="02020603050405020304" pitchFamily="18" charset="0"/>
                <a:sym typeface="Symbol" panose="05050102010706020507" pitchFamily="18" charset="2"/>
              </a:endParaRPr>
            </a:p>
          </p:txBody>
        </p:sp>
      </p:grpSp>
      <p:sp>
        <p:nvSpPr>
          <p:cNvPr id="21509" name="Rectangle 39"/>
          <p:cNvSpPr>
            <a:spLocks noChangeArrowheads="1"/>
          </p:cNvSpPr>
          <p:nvPr/>
        </p:nvSpPr>
        <p:spPr bwMode="auto">
          <a:xfrm>
            <a:off x="1752600" y="3967163"/>
            <a:ext cx="643572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zh-CN" altLang="en-US" sz="2800" b="1">
                <a:solidFill>
                  <a:srgbClr val="000000"/>
                </a:solidFill>
                <a:latin typeface="宋体" panose="02010600030101010101" pitchFamily="2" charset="-122"/>
              </a:rPr>
              <a:t>中央极大值对应的明条纹称</a:t>
            </a:r>
            <a:r>
              <a:rPr kumimoji="1" lang="zh-CN" altLang="en-US" sz="2800" b="1">
                <a:latin typeface="宋体" panose="02010600030101010101" pitchFamily="2" charset="-122"/>
              </a:rPr>
              <a:t> </a:t>
            </a:r>
            <a:r>
              <a:rPr kumimoji="1" lang="zh-CN" altLang="en-US" sz="2800" b="1">
                <a:solidFill>
                  <a:srgbClr val="0000FF"/>
                </a:solidFill>
                <a:latin typeface="宋体" panose="02010600030101010101" pitchFamily="2" charset="-122"/>
              </a:rPr>
              <a:t>中央明纹。</a:t>
            </a:r>
            <a:endParaRPr kumimoji="1" lang="zh-CN" altLang="en-US" sz="2800" b="1">
              <a:solidFill>
                <a:srgbClr val="0000FF"/>
              </a:solidFill>
              <a:latin typeface="宋体" panose="02010600030101010101" pitchFamily="2" charset="-122"/>
            </a:endParaRPr>
          </a:p>
        </p:txBody>
      </p:sp>
      <p:sp>
        <p:nvSpPr>
          <p:cNvPr id="21510" name="Rectangle 40"/>
          <p:cNvSpPr>
            <a:spLocks noChangeArrowheads="1"/>
          </p:cNvSpPr>
          <p:nvPr/>
        </p:nvSpPr>
        <p:spPr bwMode="auto">
          <a:xfrm>
            <a:off x="1752600" y="4424363"/>
            <a:ext cx="674211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zh-CN" altLang="en-US" sz="2800" b="1">
                <a:solidFill>
                  <a:srgbClr val="000000"/>
                </a:solidFill>
                <a:latin typeface="宋体" panose="02010600030101010101" pitchFamily="2" charset="-122"/>
              </a:rPr>
              <a:t>中央极大值两侧的其他明条纹称</a:t>
            </a:r>
            <a:r>
              <a:rPr kumimoji="1" lang="zh-CN" altLang="en-US" sz="2800" b="1">
                <a:latin typeface="宋体" panose="02010600030101010101" pitchFamily="2" charset="-122"/>
              </a:rPr>
              <a:t> </a:t>
            </a:r>
            <a:r>
              <a:rPr kumimoji="1" lang="zh-CN" altLang="en-US" sz="2800" b="1">
                <a:solidFill>
                  <a:srgbClr val="0000FF"/>
                </a:solidFill>
                <a:latin typeface="宋体" panose="02010600030101010101" pitchFamily="2" charset="-122"/>
              </a:rPr>
              <a:t>次极大</a:t>
            </a:r>
            <a:r>
              <a:rPr kumimoji="1" lang="zh-CN" altLang="en-US" sz="2400" b="1">
                <a:solidFill>
                  <a:srgbClr val="0000FF"/>
                </a:solidFill>
                <a:latin typeface="楷体_GB2312" pitchFamily="49" charset="-122"/>
                <a:ea typeface="楷体_GB2312" pitchFamily="49" charset="-122"/>
              </a:rPr>
              <a:t>。</a:t>
            </a:r>
            <a:endParaRPr kumimoji="1" lang="zh-CN" altLang="en-US" sz="2400" b="1">
              <a:solidFill>
                <a:srgbClr val="0000FF"/>
              </a:solidFill>
              <a:latin typeface="楷体_GB2312" pitchFamily="49" charset="-122"/>
              <a:ea typeface="楷体_GB2312" pitchFamily="49" charset="-122"/>
            </a:endParaRPr>
          </a:p>
        </p:txBody>
      </p:sp>
      <p:sp>
        <p:nvSpPr>
          <p:cNvPr id="21511" name="Rectangle 41"/>
          <p:cNvSpPr>
            <a:spLocks noChangeArrowheads="1"/>
          </p:cNvSpPr>
          <p:nvPr/>
        </p:nvSpPr>
        <p:spPr bwMode="auto">
          <a:xfrm>
            <a:off x="1752600" y="4957763"/>
            <a:ext cx="60960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zh-CN" altLang="en-US" sz="2800" b="1">
                <a:latin typeface="宋体" panose="02010600030101010101" pitchFamily="2" charset="-122"/>
              </a:rPr>
              <a:t>中央极大值两侧的各极小值称</a:t>
            </a:r>
            <a:r>
              <a:rPr kumimoji="1" lang="zh-CN" altLang="en-US" sz="2800" b="1">
                <a:solidFill>
                  <a:srgbClr val="0000FF"/>
                </a:solidFill>
                <a:latin typeface="宋体" panose="02010600030101010101" pitchFamily="2" charset="-122"/>
              </a:rPr>
              <a:t> 暗纹。</a:t>
            </a:r>
            <a:endParaRPr kumimoji="1" lang="zh-CN" altLang="en-US" sz="2800" b="1">
              <a:solidFill>
                <a:srgbClr val="0000FF"/>
              </a:solidFill>
              <a:latin typeface="宋体" panose="02010600030101010101" pitchFamily="2" charset="-122"/>
            </a:endParaRPr>
          </a:p>
        </p:txBody>
      </p:sp>
      <p:sp>
        <p:nvSpPr>
          <p:cNvPr id="21512" name="Rectangle 52"/>
          <p:cNvSpPr>
            <a:spLocks noChangeArrowheads="1"/>
          </p:cNvSpPr>
          <p:nvPr/>
        </p:nvSpPr>
        <p:spPr bwMode="auto">
          <a:xfrm>
            <a:off x="609600" y="5530850"/>
            <a:ext cx="8534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1">
                <a:solidFill>
                  <a:srgbClr val="FF3300"/>
                </a:solidFill>
                <a:latin typeface="宋体" panose="02010600030101010101" pitchFamily="2" charset="-122"/>
              </a:rPr>
              <a:t>各级明条纹的亮度不等。</a:t>
            </a:r>
            <a:r>
              <a:rPr lang="zh-CN" altLang="en-US" sz="2800" b="1">
                <a:latin typeface="宋体" panose="02010600030101010101" pitchFamily="2" charset="-122"/>
              </a:rPr>
              <a:t>中央明条纹亮度最强，其它各级明条纹的亮度远小于中央明条纹。 </a:t>
            </a:r>
            <a:endParaRPr lang="zh-CN" altLang="en-US" sz="2800" b="1">
              <a:latin typeface="宋体" panose="02010600030101010101" pitchFamily="2" charset="-122"/>
            </a:endParaRPr>
          </a:p>
        </p:txBody>
      </p:sp>
      <p:graphicFrame>
        <p:nvGraphicFramePr>
          <p:cNvPr id="21513" name="Object 53"/>
          <p:cNvGraphicFramePr/>
          <p:nvPr/>
        </p:nvGraphicFramePr>
        <p:xfrm>
          <a:off x="1752600" y="3733800"/>
          <a:ext cx="5410200" cy="381000"/>
        </p:xfrm>
        <a:graphic>
          <a:graphicData uri="http://schemas.openxmlformats.org/presentationml/2006/ole">
            <mc:AlternateContent xmlns:mc="http://schemas.openxmlformats.org/markup-compatibility/2006">
              <mc:Choice xmlns:v="urn:schemas-microsoft-com:vml" Requires="v">
                <p:oleObj spid="_x0000_s21549" name="" r:id="rId1" imgW="2200275" imgH="371475" progId="">
                  <p:embed/>
                </p:oleObj>
              </mc:Choice>
              <mc:Fallback>
                <p:oleObj name="" r:id="rId1" imgW="2200275" imgH="371475" progId="">
                  <p:embed/>
                  <p:pic>
                    <p:nvPicPr>
                      <p:cNvPr id="0" name="Object 53"/>
                      <p:cNvPicPr>
                        <a:picLocks noChangeArrowheads="1"/>
                      </p:cNvPicPr>
                      <p:nvPr/>
                    </p:nvPicPr>
                    <p:blipFill>
                      <a:blip r:embed="rId2">
                        <a:extLst>
                          <a:ext uri="{28A0092B-C50C-407E-A947-70E740481C1C}">
                            <a14:useLocalDpi xmlns:a14="http://schemas.microsoft.com/office/drawing/2010/main" val="0"/>
                          </a:ext>
                        </a:extLst>
                      </a:blip>
                      <a:srcRect l="21294" t="4845" r="22342" b="2907"/>
                      <a:stretch>
                        <a:fillRect/>
                      </a:stretch>
                    </p:blipFill>
                    <p:spPr bwMode="auto">
                      <a:xfrm>
                        <a:off x="1752600" y="3733800"/>
                        <a:ext cx="5410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304800" y="776288"/>
            <a:ext cx="1790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宋体" panose="02010600030101010101" pitchFamily="2" charset="-122"/>
              </a:rPr>
              <a:t>明纹宽度</a:t>
            </a:r>
            <a:endParaRPr kumimoji="1" lang="zh-CN" altLang="en-US" sz="2800" b="1">
              <a:solidFill>
                <a:srgbClr val="FF3300"/>
              </a:solidFill>
              <a:latin typeface="宋体" panose="02010600030101010101" pitchFamily="2" charset="-122"/>
            </a:endParaRPr>
          </a:p>
        </p:txBody>
      </p:sp>
      <p:grpSp>
        <p:nvGrpSpPr>
          <p:cNvPr id="22531" name="Group 4"/>
          <p:cNvGrpSpPr/>
          <p:nvPr/>
        </p:nvGrpSpPr>
        <p:grpSpPr bwMode="auto">
          <a:xfrm>
            <a:off x="4246563" y="2209800"/>
            <a:ext cx="4897437" cy="2725738"/>
            <a:chOff x="2771" y="347"/>
            <a:chExt cx="3085" cy="1717"/>
          </a:xfrm>
        </p:grpSpPr>
        <p:sp>
          <p:nvSpPr>
            <p:cNvPr id="22547" name="Line 5"/>
            <p:cNvSpPr>
              <a:spLocks noChangeShapeType="1"/>
            </p:cNvSpPr>
            <p:nvPr/>
          </p:nvSpPr>
          <p:spPr bwMode="auto">
            <a:xfrm>
              <a:off x="3267" y="747"/>
              <a:ext cx="0" cy="31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8" name="Line 6"/>
            <p:cNvSpPr>
              <a:spLocks noChangeShapeType="1"/>
            </p:cNvSpPr>
            <p:nvPr/>
          </p:nvSpPr>
          <p:spPr bwMode="auto">
            <a:xfrm flipH="1">
              <a:off x="3267" y="1355"/>
              <a:ext cx="0" cy="346"/>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49" name="Line 7"/>
            <p:cNvSpPr>
              <a:spLocks noChangeShapeType="1"/>
            </p:cNvSpPr>
            <p:nvPr/>
          </p:nvSpPr>
          <p:spPr bwMode="auto">
            <a:xfrm>
              <a:off x="2771" y="1065"/>
              <a:ext cx="476" cy="0"/>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0" name="Line 8"/>
            <p:cNvSpPr>
              <a:spLocks noChangeShapeType="1"/>
            </p:cNvSpPr>
            <p:nvPr/>
          </p:nvSpPr>
          <p:spPr bwMode="auto">
            <a:xfrm>
              <a:off x="2771" y="1149"/>
              <a:ext cx="476" cy="0"/>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1" name="Line 9"/>
            <p:cNvSpPr>
              <a:spLocks noChangeShapeType="1"/>
            </p:cNvSpPr>
            <p:nvPr/>
          </p:nvSpPr>
          <p:spPr bwMode="auto">
            <a:xfrm>
              <a:off x="2771" y="1227"/>
              <a:ext cx="476" cy="0"/>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2" name="Line 10"/>
            <p:cNvSpPr>
              <a:spLocks noChangeShapeType="1"/>
            </p:cNvSpPr>
            <p:nvPr/>
          </p:nvSpPr>
          <p:spPr bwMode="auto">
            <a:xfrm>
              <a:off x="2771" y="1299"/>
              <a:ext cx="476" cy="0"/>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3" name="Line 11"/>
            <p:cNvSpPr>
              <a:spLocks noChangeShapeType="1"/>
            </p:cNvSpPr>
            <p:nvPr/>
          </p:nvSpPr>
          <p:spPr bwMode="auto">
            <a:xfrm>
              <a:off x="2771" y="1383"/>
              <a:ext cx="476" cy="0"/>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4" name="Text Box 12"/>
            <p:cNvSpPr txBox="1">
              <a:spLocks noChangeArrowheads="1"/>
            </p:cNvSpPr>
            <p:nvPr/>
          </p:nvSpPr>
          <p:spPr bwMode="auto">
            <a:xfrm>
              <a:off x="2832" y="826"/>
              <a:ext cx="28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FF"/>
                  </a:solidFill>
                  <a:latin typeface="宋体" panose="02010600030101010101" pitchFamily="2" charset="-122"/>
                </a:rPr>
                <a:t>λ</a:t>
              </a:r>
              <a:endParaRPr kumimoji="1" lang="en-US" altLang="zh-CN" sz="2200" b="1" i="1">
                <a:solidFill>
                  <a:srgbClr val="0000FF"/>
                </a:solidFill>
                <a:latin typeface="Times New Roman" panose="02020603050405020304" pitchFamily="18" charset="0"/>
              </a:endParaRPr>
            </a:p>
          </p:txBody>
        </p:sp>
        <p:sp>
          <p:nvSpPr>
            <p:cNvPr id="22555" name="Line 13"/>
            <p:cNvSpPr>
              <a:spLocks noChangeShapeType="1"/>
            </p:cNvSpPr>
            <p:nvPr/>
          </p:nvSpPr>
          <p:spPr bwMode="auto">
            <a:xfrm flipH="1">
              <a:off x="3443" y="713"/>
              <a:ext cx="0" cy="1054"/>
            </a:xfrm>
            <a:prstGeom prst="line">
              <a:avLst/>
            </a:prstGeom>
            <a:noFill/>
            <a:ln w="1905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6" name="Line 14"/>
            <p:cNvSpPr>
              <a:spLocks noChangeShapeType="1"/>
            </p:cNvSpPr>
            <p:nvPr/>
          </p:nvSpPr>
          <p:spPr bwMode="auto">
            <a:xfrm>
              <a:off x="3717" y="1221"/>
              <a:ext cx="2006"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7" name="Freeform 15"/>
            <p:cNvSpPr/>
            <p:nvPr/>
          </p:nvSpPr>
          <p:spPr bwMode="auto">
            <a:xfrm>
              <a:off x="4467" y="1015"/>
              <a:ext cx="1112" cy="418"/>
            </a:xfrm>
            <a:custGeom>
              <a:avLst/>
              <a:gdLst>
                <a:gd name="T0" fmla="*/ 0 w 915"/>
                <a:gd name="T1" fmla="*/ 0 h 1275"/>
                <a:gd name="T2" fmla="*/ 14025 w 915"/>
                <a:gd name="T3" fmla="*/ 0 h 1275"/>
                <a:gd name="T4" fmla="*/ 0 w 915"/>
                <a:gd name="T5" fmla="*/ 0 h 1275"/>
                <a:gd name="T6" fmla="*/ 0 60000 65536"/>
                <a:gd name="T7" fmla="*/ 0 60000 65536"/>
                <a:gd name="T8" fmla="*/ 0 60000 65536"/>
              </a:gdLst>
              <a:ahLst/>
              <a:cxnLst>
                <a:cxn ang="T6">
                  <a:pos x="T0" y="T1"/>
                </a:cxn>
                <a:cxn ang="T7">
                  <a:pos x="T2" y="T3"/>
                </a:cxn>
                <a:cxn ang="T8">
                  <a:pos x="T4" y="T5"/>
                </a:cxn>
              </a:cxnLst>
              <a:rect l="0" t="0" r="r" b="b"/>
              <a:pathLst>
                <a:path w="915" h="1275">
                  <a:moveTo>
                    <a:pt x="0" y="0"/>
                  </a:moveTo>
                  <a:cubicBezTo>
                    <a:pt x="457" y="209"/>
                    <a:pt x="915" y="418"/>
                    <a:pt x="915" y="630"/>
                  </a:cubicBezTo>
                  <a:cubicBezTo>
                    <a:pt x="915" y="842"/>
                    <a:pt x="152" y="1168"/>
                    <a:pt x="0" y="1275"/>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8" name="Freeform 16"/>
            <p:cNvSpPr/>
            <p:nvPr/>
          </p:nvSpPr>
          <p:spPr bwMode="auto">
            <a:xfrm>
              <a:off x="4359" y="474"/>
              <a:ext cx="66" cy="256"/>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59" name="Freeform 17"/>
            <p:cNvSpPr/>
            <p:nvPr/>
          </p:nvSpPr>
          <p:spPr bwMode="auto">
            <a:xfrm flipV="1">
              <a:off x="4359" y="1718"/>
              <a:ext cx="66" cy="256"/>
            </a:xfrm>
            <a:custGeom>
              <a:avLst/>
              <a:gdLst>
                <a:gd name="T0" fmla="*/ 0 w 152"/>
                <a:gd name="T1" fmla="*/ 0 h 690"/>
                <a:gd name="T2" fmla="*/ 0 w 152"/>
                <a:gd name="T3" fmla="*/ 0 h 690"/>
                <a:gd name="T4" fmla="*/ 0 w 152"/>
                <a:gd name="T5" fmla="*/ 0 h 690"/>
                <a:gd name="T6" fmla="*/ 0 w 152"/>
                <a:gd name="T7" fmla="*/ 0 h 690"/>
                <a:gd name="T8" fmla="*/ 0 w 152"/>
                <a:gd name="T9" fmla="*/ 0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0" name="Freeform 18"/>
            <p:cNvSpPr/>
            <p:nvPr/>
          </p:nvSpPr>
          <p:spPr bwMode="auto">
            <a:xfrm>
              <a:off x="4359" y="937"/>
              <a:ext cx="118" cy="78"/>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1" name="Freeform 19"/>
            <p:cNvSpPr/>
            <p:nvPr/>
          </p:nvSpPr>
          <p:spPr bwMode="auto">
            <a:xfrm flipV="1">
              <a:off x="4359" y="1433"/>
              <a:ext cx="118" cy="78"/>
            </a:xfrm>
            <a:custGeom>
              <a:avLst/>
              <a:gdLst>
                <a:gd name="T0" fmla="*/ 1 w 172"/>
                <a:gd name="T1" fmla="*/ 0 h 210"/>
                <a:gd name="T2" fmla="*/ 1 w 172"/>
                <a:gd name="T3" fmla="*/ 0 h 210"/>
                <a:gd name="T4" fmla="*/ 1 w 172"/>
                <a:gd name="T5" fmla="*/ 0 h 210"/>
                <a:gd name="T6" fmla="*/ 1 w 172"/>
                <a:gd name="T7" fmla="*/ 0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2" name="Line 20"/>
            <p:cNvSpPr>
              <a:spLocks noChangeShapeType="1"/>
            </p:cNvSpPr>
            <p:nvPr/>
          </p:nvSpPr>
          <p:spPr bwMode="auto">
            <a:xfrm flipV="1">
              <a:off x="3444" y="976"/>
              <a:ext cx="920" cy="24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3" name="Line 21"/>
            <p:cNvSpPr>
              <a:spLocks noChangeShapeType="1"/>
            </p:cNvSpPr>
            <p:nvPr/>
          </p:nvSpPr>
          <p:spPr bwMode="auto">
            <a:xfrm>
              <a:off x="3444" y="1216"/>
              <a:ext cx="920" cy="27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4" name="Freeform 22"/>
            <p:cNvSpPr/>
            <p:nvPr/>
          </p:nvSpPr>
          <p:spPr bwMode="auto">
            <a:xfrm>
              <a:off x="3797" y="1132"/>
              <a:ext cx="68" cy="189"/>
            </a:xfrm>
            <a:custGeom>
              <a:avLst/>
              <a:gdLst>
                <a:gd name="T0" fmla="*/ 1 w 92"/>
                <a:gd name="T1" fmla="*/ 0 h 375"/>
                <a:gd name="T2" fmla="*/ 1 w 92"/>
                <a:gd name="T3" fmla="*/ 1 h 375"/>
                <a:gd name="T4" fmla="*/ 0 w 92"/>
                <a:gd name="T5" fmla="*/ 1 h 375"/>
                <a:gd name="T6" fmla="*/ 0 60000 65536"/>
                <a:gd name="T7" fmla="*/ 0 60000 65536"/>
                <a:gd name="T8" fmla="*/ 0 60000 65536"/>
              </a:gdLst>
              <a:ahLst/>
              <a:cxnLst>
                <a:cxn ang="T6">
                  <a:pos x="T0" y="T1"/>
                </a:cxn>
                <a:cxn ang="T7">
                  <a:pos x="T2" y="T3"/>
                </a:cxn>
                <a:cxn ang="T8">
                  <a:pos x="T4" y="T5"/>
                </a:cxn>
              </a:cxnLst>
              <a:rect l="0" t="0" r="r" b="b"/>
              <a:pathLst>
                <a:path w="92" h="375">
                  <a:moveTo>
                    <a:pt x="15" y="0"/>
                  </a:moveTo>
                  <a:cubicBezTo>
                    <a:pt x="53" y="59"/>
                    <a:pt x="92" y="118"/>
                    <a:pt x="90" y="180"/>
                  </a:cubicBezTo>
                  <a:cubicBezTo>
                    <a:pt x="88" y="242"/>
                    <a:pt x="15" y="342"/>
                    <a:pt x="0" y="375"/>
                  </a:cubicBezTo>
                </a:path>
              </a:pathLst>
            </a:custGeom>
            <a:noFill/>
            <a:ln w="19050" cap="flat" cmpd="sng">
              <a:solidFill>
                <a:srgbClr val="FF0000"/>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5" name="Freeform 23"/>
            <p:cNvSpPr/>
            <p:nvPr/>
          </p:nvSpPr>
          <p:spPr bwMode="auto">
            <a:xfrm>
              <a:off x="3885" y="1099"/>
              <a:ext cx="67" cy="122"/>
            </a:xfrm>
            <a:custGeom>
              <a:avLst/>
              <a:gdLst>
                <a:gd name="T0" fmla="*/ 0 w 67"/>
                <a:gd name="T1" fmla="*/ 0 h 255"/>
                <a:gd name="T2" fmla="*/ 60 w 67"/>
                <a:gd name="T3" fmla="*/ 0 h 255"/>
                <a:gd name="T4" fmla="*/ 45 w 67"/>
                <a:gd name="T5" fmla="*/ 0 h 255"/>
                <a:gd name="T6" fmla="*/ 0 60000 65536"/>
                <a:gd name="T7" fmla="*/ 0 60000 65536"/>
                <a:gd name="T8" fmla="*/ 0 60000 65536"/>
              </a:gdLst>
              <a:ahLst/>
              <a:cxnLst>
                <a:cxn ang="T6">
                  <a:pos x="T0" y="T1"/>
                </a:cxn>
                <a:cxn ang="T7">
                  <a:pos x="T2" y="T3"/>
                </a:cxn>
                <a:cxn ang="T8">
                  <a:pos x="T4" y="T5"/>
                </a:cxn>
              </a:cxnLst>
              <a:rect l="0" t="0" r="r" b="b"/>
              <a:pathLst>
                <a:path w="67" h="255">
                  <a:moveTo>
                    <a:pt x="0" y="0"/>
                  </a:moveTo>
                  <a:cubicBezTo>
                    <a:pt x="26" y="46"/>
                    <a:pt x="53" y="93"/>
                    <a:pt x="60" y="135"/>
                  </a:cubicBezTo>
                  <a:cubicBezTo>
                    <a:pt x="67" y="177"/>
                    <a:pt x="47" y="235"/>
                    <a:pt x="45" y="255"/>
                  </a:cubicBezTo>
                </a:path>
              </a:pathLst>
            </a:custGeom>
            <a:noFill/>
            <a:ln w="28575" cap="flat" cmpd="sng">
              <a:solidFill>
                <a:srgbClr val="0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6" name="Line 24"/>
            <p:cNvSpPr>
              <a:spLocks noChangeShapeType="1"/>
            </p:cNvSpPr>
            <p:nvPr/>
          </p:nvSpPr>
          <p:spPr bwMode="auto">
            <a:xfrm>
              <a:off x="3851" y="1272"/>
              <a:ext cx="0" cy="189"/>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7" name="Text Box 25"/>
            <p:cNvSpPr txBox="1">
              <a:spLocks noChangeArrowheads="1"/>
            </p:cNvSpPr>
            <p:nvPr/>
          </p:nvSpPr>
          <p:spPr bwMode="auto">
            <a:xfrm>
              <a:off x="3906" y="1055"/>
              <a:ext cx="25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1000">
                <a:latin typeface="Times New Roman" panose="02020603050405020304" pitchFamily="18" charset="0"/>
              </a:endParaRPr>
            </a:p>
          </p:txBody>
        </p:sp>
        <p:sp>
          <p:nvSpPr>
            <p:cNvPr id="22568" name="Line 26"/>
            <p:cNvSpPr>
              <a:spLocks noChangeShapeType="1"/>
            </p:cNvSpPr>
            <p:nvPr/>
          </p:nvSpPr>
          <p:spPr bwMode="auto">
            <a:xfrm flipV="1">
              <a:off x="3454" y="1009"/>
              <a:ext cx="786" cy="20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69" name="Text Box 27"/>
            <p:cNvSpPr txBox="1">
              <a:spLocks noChangeArrowheads="1"/>
            </p:cNvSpPr>
            <p:nvPr/>
          </p:nvSpPr>
          <p:spPr bwMode="auto">
            <a:xfrm>
              <a:off x="4571" y="754"/>
              <a:ext cx="46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000000"/>
                  </a:solidFill>
                  <a:latin typeface="宋体" panose="02010600030101010101" pitchFamily="2" charset="-122"/>
                </a:rPr>
                <a:t>Δ</a:t>
              </a:r>
              <a:r>
                <a:rPr kumimoji="1" lang="en-US" altLang="zh-CN" sz="2000" b="1" i="1">
                  <a:solidFill>
                    <a:srgbClr val="000000"/>
                  </a:solidFill>
                  <a:latin typeface="Times New Roman" panose="02020603050405020304" pitchFamily="18" charset="0"/>
                </a:rPr>
                <a:t>x</a:t>
              </a:r>
              <a:endParaRPr kumimoji="1" lang="en-US" altLang="zh-CN" sz="1600" b="1" i="1">
                <a:solidFill>
                  <a:srgbClr val="000000"/>
                </a:solidFill>
                <a:latin typeface="Times New Roman" panose="02020603050405020304" pitchFamily="18" charset="0"/>
              </a:endParaRPr>
            </a:p>
          </p:txBody>
        </p:sp>
        <p:sp>
          <p:nvSpPr>
            <p:cNvPr id="22570" name="Text Box 28"/>
            <p:cNvSpPr txBox="1">
              <a:spLocks noChangeArrowheads="1"/>
            </p:cNvSpPr>
            <p:nvPr/>
          </p:nvSpPr>
          <p:spPr bwMode="auto">
            <a:xfrm>
              <a:off x="5601" y="1227"/>
              <a:ext cx="255"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I</a:t>
              </a:r>
              <a:endParaRPr kumimoji="1" lang="en-US" altLang="zh-CN" sz="1600" b="1" i="1">
                <a:solidFill>
                  <a:srgbClr val="000000"/>
                </a:solidFill>
                <a:latin typeface="Times New Roman" panose="02020603050405020304" pitchFamily="18" charset="0"/>
              </a:endParaRPr>
            </a:p>
          </p:txBody>
        </p:sp>
        <p:sp>
          <p:nvSpPr>
            <p:cNvPr id="22571" name="Text Box 29"/>
            <p:cNvSpPr txBox="1">
              <a:spLocks noChangeArrowheads="1"/>
            </p:cNvSpPr>
            <p:nvPr/>
          </p:nvSpPr>
          <p:spPr bwMode="auto">
            <a:xfrm>
              <a:off x="4213" y="1189"/>
              <a:ext cx="23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rPr>
                <a:t>0</a:t>
              </a:r>
              <a:endParaRPr kumimoji="1" lang="en-US" altLang="zh-CN" sz="2000" b="1" i="1">
                <a:solidFill>
                  <a:srgbClr val="000000"/>
                </a:solidFill>
                <a:latin typeface="Times New Roman" panose="02020603050405020304" pitchFamily="18" charset="0"/>
              </a:endParaRPr>
            </a:p>
          </p:txBody>
        </p:sp>
        <p:sp>
          <p:nvSpPr>
            <p:cNvPr id="22572" name="Text Box 30"/>
            <p:cNvSpPr txBox="1">
              <a:spLocks noChangeArrowheads="1"/>
            </p:cNvSpPr>
            <p:nvPr/>
          </p:nvSpPr>
          <p:spPr bwMode="auto">
            <a:xfrm>
              <a:off x="4157" y="748"/>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rPr>
                <a:t>x</a:t>
              </a:r>
              <a:r>
                <a:rPr kumimoji="1" lang="en-US" altLang="zh-CN" sz="2000" b="1" baseline="-25000">
                  <a:solidFill>
                    <a:srgbClr val="000000"/>
                  </a:solidFill>
                  <a:latin typeface="Times New Roman" panose="02020603050405020304" pitchFamily="18" charset="0"/>
                </a:rPr>
                <a:t>1</a:t>
              </a:r>
              <a:endParaRPr kumimoji="1" lang="en-US" altLang="zh-CN" sz="900" b="1" i="1">
                <a:solidFill>
                  <a:srgbClr val="000000"/>
                </a:solidFill>
                <a:latin typeface="Times New Roman" panose="02020603050405020304" pitchFamily="18" charset="0"/>
              </a:endParaRPr>
            </a:p>
          </p:txBody>
        </p:sp>
        <p:sp>
          <p:nvSpPr>
            <p:cNvPr id="22573" name="Text Box 31"/>
            <p:cNvSpPr txBox="1">
              <a:spLocks noChangeArrowheads="1"/>
            </p:cNvSpPr>
            <p:nvPr/>
          </p:nvSpPr>
          <p:spPr bwMode="auto">
            <a:xfrm>
              <a:off x="4157" y="480"/>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rPr>
                <a:t>x</a:t>
              </a:r>
              <a:r>
                <a:rPr kumimoji="1" lang="en-US" altLang="zh-CN" sz="2000" b="1" baseline="-25000">
                  <a:solidFill>
                    <a:srgbClr val="000000"/>
                  </a:solidFill>
                  <a:latin typeface="Times New Roman" panose="02020603050405020304" pitchFamily="18" charset="0"/>
                </a:rPr>
                <a:t>2</a:t>
              </a:r>
              <a:endParaRPr kumimoji="1" lang="en-US" altLang="zh-CN" sz="2000" b="1" i="1">
                <a:solidFill>
                  <a:srgbClr val="000000"/>
                </a:solidFill>
                <a:latin typeface="Times New Roman" panose="02020603050405020304" pitchFamily="18" charset="0"/>
              </a:endParaRPr>
            </a:p>
          </p:txBody>
        </p:sp>
        <p:sp>
          <p:nvSpPr>
            <p:cNvPr id="22574" name="Line 32"/>
            <p:cNvSpPr>
              <a:spLocks noChangeShapeType="1"/>
            </p:cNvSpPr>
            <p:nvPr/>
          </p:nvSpPr>
          <p:spPr bwMode="auto">
            <a:xfrm>
              <a:off x="4364" y="447"/>
              <a:ext cx="0" cy="1599"/>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5" name="Text Box 33"/>
            <p:cNvSpPr txBox="1">
              <a:spLocks noChangeArrowheads="1"/>
            </p:cNvSpPr>
            <p:nvPr/>
          </p:nvSpPr>
          <p:spPr bwMode="auto">
            <a:xfrm>
              <a:off x="4392" y="904"/>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1000">
                <a:latin typeface="Times New Roman" panose="02020603050405020304" pitchFamily="18" charset="0"/>
              </a:endParaRPr>
            </a:p>
          </p:txBody>
        </p:sp>
        <p:sp>
          <p:nvSpPr>
            <p:cNvPr id="22576" name="Text Box 34"/>
            <p:cNvSpPr txBox="1">
              <a:spLocks noChangeArrowheads="1"/>
            </p:cNvSpPr>
            <p:nvPr/>
          </p:nvSpPr>
          <p:spPr bwMode="auto">
            <a:xfrm>
              <a:off x="4397" y="1473"/>
              <a:ext cx="6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1000">
                <a:latin typeface="Times New Roman" panose="02020603050405020304" pitchFamily="18" charset="0"/>
              </a:endParaRPr>
            </a:p>
          </p:txBody>
        </p:sp>
        <p:sp>
          <p:nvSpPr>
            <p:cNvPr id="22577" name="Freeform 35"/>
            <p:cNvSpPr/>
            <p:nvPr/>
          </p:nvSpPr>
          <p:spPr bwMode="auto">
            <a:xfrm flipV="1">
              <a:off x="4370" y="1489"/>
              <a:ext cx="134" cy="229"/>
            </a:xfrm>
            <a:custGeom>
              <a:avLst/>
              <a:gdLst>
                <a:gd name="T0" fmla="*/ 0 w 167"/>
                <a:gd name="T1" fmla="*/ 0 h 585"/>
                <a:gd name="T2" fmla="*/ 7 w 167"/>
                <a:gd name="T3" fmla="*/ 0 h 585"/>
                <a:gd name="T4" fmla="*/ 2 w 167"/>
                <a:gd name="T5" fmla="*/ 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8" name="Freeform 36"/>
            <p:cNvSpPr/>
            <p:nvPr/>
          </p:nvSpPr>
          <p:spPr bwMode="auto">
            <a:xfrm>
              <a:off x="4377" y="720"/>
              <a:ext cx="123" cy="229"/>
            </a:xfrm>
            <a:custGeom>
              <a:avLst/>
              <a:gdLst>
                <a:gd name="T0" fmla="*/ 0 w 167"/>
                <a:gd name="T1" fmla="*/ 0 h 585"/>
                <a:gd name="T2" fmla="*/ 2 w 167"/>
                <a:gd name="T3" fmla="*/ 0 h 585"/>
                <a:gd name="T4" fmla="*/ 1 w 167"/>
                <a:gd name="T5" fmla="*/ 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79" name="Line 37"/>
            <p:cNvSpPr>
              <a:spLocks noChangeShapeType="1"/>
            </p:cNvSpPr>
            <p:nvPr/>
          </p:nvSpPr>
          <p:spPr bwMode="auto">
            <a:xfrm>
              <a:off x="4364" y="715"/>
              <a:ext cx="32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0" name="Line 38"/>
            <p:cNvSpPr>
              <a:spLocks noChangeShapeType="1"/>
            </p:cNvSpPr>
            <p:nvPr/>
          </p:nvSpPr>
          <p:spPr bwMode="auto">
            <a:xfrm>
              <a:off x="4375" y="966"/>
              <a:ext cx="324"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1" name="Line 39"/>
            <p:cNvSpPr>
              <a:spLocks noChangeShapeType="1"/>
            </p:cNvSpPr>
            <p:nvPr/>
          </p:nvSpPr>
          <p:spPr bwMode="auto">
            <a:xfrm>
              <a:off x="4621" y="715"/>
              <a:ext cx="0" cy="256"/>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2" name="Line 40"/>
            <p:cNvSpPr>
              <a:spLocks noChangeShapeType="1"/>
            </p:cNvSpPr>
            <p:nvPr/>
          </p:nvSpPr>
          <p:spPr bwMode="auto">
            <a:xfrm flipV="1">
              <a:off x="3436" y="715"/>
              <a:ext cx="928" cy="50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3" name="Freeform 41"/>
            <p:cNvSpPr/>
            <p:nvPr/>
          </p:nvSpPr>
          <p:spPr bwMode="auto">
            <a:xfrm>
              <a:off x="3710" y="1072"/>
              <a:ext cx="28" cy="73"/>
            </a:xfrm>
            <a:custGeom>
              <a:avLst/>
              <a:gdLst>
                <a:gd name="T0" fmla="*/ 0 w 75"/>
                <a:gd name="T1" fmla="*/ 0 h 195"/>
                <a:gd name="T2" fmla="*/ 0 w 75"/>
                <a:gd name="T3" fmla="*/ 0 h 195"/>
                <a:gd name="T4" fmla="*/ 0 w 75"/>
                <a:gd name="T5" fmla="*/ 0 h 195"/>
                <a:gd name="T6" fmla="*/ 0 60000 65536"/>
                <a:gd name="T7" fmla="*/ 0 60000 65536"/>
                <a:gd name="T8" fmla="*/ 0 60000 65536"/>
              </a:gdLst>
              <a:ahLst/>
              <a:cxnLst>
                <a:cxn ang="T6">
                  <a:pos x="T0" y="T1"/>
                </a:cxn>
                <a:cxn ang="T7">
                  <a:pos x="T2" y="T3"/>
                </a:cxn>
                <a:cxn ang="T8">
                  <a:pos x="T4" y="T5"/>
                </a:cxn>
              </a:cxnLst>
              <a:rect l="0" t="0" r="r" b="b"/>
              <a:pathLst>
                <a:path w="75" h="195">
                  <a:moveTo>
                    <a:pt x="0" y="0"/>
                  </a:moveTo>
                  <a:cubicBezTo>
                    <a:pt x="24" y="36"/>
                    <a:pt x="48" y="73"/>
                    <a:pt x="60" y="105"/>
                  </a:cubicBezTo>
                  <a:cubicBezTo>
                    <a:pt x="72" y="137"/>
                    <a:pt x="73" y="180"/>
                    <a:pt x="75" y="195"/>
                  </a:cubicBezTo>
                </a:path>
              </a:pathLst>
            </a:custGeom>
            <a:noFill/>
            <a:ln w="19050" cap="flat" cmpd="sng">
              <a:solidFill>
                <a:srgbClr val="0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4" name="Freeform 42"/>
            <p:cNvSpPr/>
            <p:nvPr/>
          </p:nvSpPr>
          <p:spPr bwMode="auto">
            <a:xfrm>
              <a:off x="3738" y="1061"/>
              <a:ext cx="28" cy="72"/>
            </a:xfrm>
            <a:custGeom>
              <a:avLst/>
              <a:gdLst>
                <a:gd name="T0" fmla="*/ 0 w 75"/>
                <a:gd name="T1" fmla="*/ 0 h 195"/>
                <a:gd name="T2" fmla="*/ 0 w 75"/>
                <a:gd name="T3" fmla="*/ 0 h 195"/>
                <a:gd name="T4" fmla="*/ 0 w 75"/>
                <a:gd name="T5" fmla="*/ 0 h 195"/>
                <a:gd name="T6" fmla="*/ 0 60000 65536"/>
                <a:gd name="T7" fmla="*/ 0 60000 65536"/>
                <a:gd name="T8" fmla="*/ 0 60000 65536"/>
              </a:gdLst>
              <a:ahLst/>
              <a:cxnLst>
                <a:cxn ang="T6">
                  <a:pos x="T0" y="T1"/>
                </a:cxn>
                <a:cxn ang="T7">
                  <a:pos x="T2" y="T3"/>
                </a:cxn>
                <a:cxn ang="T8">
                  <a:pos x="T4" y="T5"/>
                </a:cxn>
              </a:cxnLst>
              <a:rect l="0" t="0" r="r" b="b"/>
              <a:pathLst>
                <a:path w="75" h="195">
                  <a:moveTo>
                    <a:pt x="0" y="0"/>
                  </a:moveTo>
                  <a:cubicBezTo>
                    <a:pt x="24" y="36"/>
                    <a:pt x="48" y="73"/>
                    <a:pt x="60" y="105"/>
                  </a:cubicBezTo>
                  <a:cubicBezTo>
                    <a:pt x="72" y="137"/>
                    <a:pt x="73" y="166"/>
                    <a:pt x="75" y="195"/>
                  </a:cubicBezTo>
                </a:path>
              </a:pathLst>
            </a:custGeom>
            <a:noFill/>
            <a:ln w="19050" cap="flat" cmpd="sng">
              <a:solidFill>
                <a:srgbClr val="0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5" name="Text Box 43"/>
            <p:cNvSpPr txBox="1">
              <a:spLocks noChangeArrowheads="1"/>
            </p:cNvSpPr>
            <p:nvPr/>
          </p:nvSpPr>
          <p:spPr bwMode="auto">
            <a:xfrm>
              <a:off x="3620" y="759"/>
              <a:ext cx="354"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en-US" altLang="zh-CN" sz="1500">
                <a:latin typeface="宋体" panose="02010600030101010101" pitchFamily="2" charset="-122"/>
              </a:endParaRPr>
            </a:p>
            <a:p>
              <a:pPr algn="just" eaLnBrk="1" hangingPunct="1">
                <a:spcBef>
                  <a:spcPct val="0"/>
                </a:spcBef>
                <a:buFontTx/>
                <a:buNone/>
              </a:pPr>
              <a:endParaRPr kumimoji="1" lang="en-US" altLang="zh-CN" sz="1500">
                <a:latin typeface="Times New Roman" panose="02020603050405020304" pitchFamily="18" charset="0"/>
              </a:endParaRPr>
            </a:p>
            <a:p>
              <a:pPr algn="just" eaLnBrk="1" hangingPunct="1">
                <a:spcBef>
                  <a:spcPct val="0"/>
                </a:spcBef>
                <a:buFontTx/>
                <a:buNone/>
              </a:pPr>
              <a:endParaRPr kumimoji="1" lang="en-US" altLang="zh-CN" sz="1500">
                <a:latin typeface="Times New Roman" panose="02020603050405020304" pitchFamily="18" charset="0"/>
              </a:endParaRPr>
            </a:p>
          </p:txBody>
        </p:sp>
        <p:sp>
          <p:nvSpPr>
            <p:cNvPr id="22586" name="Line 44"/>
            <p:cNvSpPr>
              <a:spLocks noChangeShapeType="1"/>
            </p:cNvSpPr>
            <p:nvPr/>
          </p:nvSpPr>
          <p:spPr bwMode="auto">
            <a:xfrm>
              <a:off x="3756" y="920"/>
              <a:ext cx="0" cy="19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87" name="Text Box 45"/>
            <p:cNvSpPr txBox="1">
              <a:spLocks noChangeArrowheads="1"/>
            </p:cNvSpPr>
            <p:nvPr/>
          </p:nvSpPr>
          <p:spPr bwMode="auto">
            <a:xfrm>
              <a:off x="2771" y="525"/>
              <a:ext cx="75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0000"/>
                  </a:solidFill>
                  <a:latin typeface="Times New Roman" panose="02020603050405020304" pitchFamily="18" charset="0"/>
                  <a:ea typeface="楷体_GB2312" pitchFamily="49" charset="-122"/>
                </a:rPr>
                <a:t>衍射屏</a:t>
              </a:r>
              <a:endParaRPr kumimoji="1" lang="zh-CN" altLang="en-US" sz="1800" b="1">
                <a:solidFill>
                  <a:srgbClr val="000000"/>
                </a:solidFill>
                <a:latin typeface="Times New Roman" panose="02020603050405020304" pitchFamily="18" charset="0"/>
                <a:ea typeface="楷体_GB2312" pitchFamily="49" charset="-122"/>
              </a:endParaRPr>
            </a:p>
          </p:txBody>
        </p:sp>
        <p:sp>
          <p:nvSpPr>
            <p:cNvPr id="22588" name="Text Box 46"/>
            <p:cNvSpPr txBox="1">
              <a:spLocks noChangeArrowheads="1"/>
            </p:cNvSpPr>
            <p:nvPr/>
          </p:nvSpPr>
          <p:spPr bwMode="auto">
            <a:xfrm>
              <a:off x="3280" y="480"/>
              <a:ext cx="51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0000"/>
                  </a:solidFill>
                  <a:latin typeface="Times New Roman" panose="02020603050405020304" pitchFamily="18" charset="0"/>
                  <a:ea typeface="楷体_GB2312" pitchFamily="49" charset="-122"/>
                </a:rPr>
                <a:t>透镜</a:t>
              </a:r>
              <a:endParaRPr kumimoji="1" lang="zh-CN" altLang="en-US" sz="1800" b="1">
                <a:solidFill>
                  <a:srgbClr val="000000"/>
                </a:solidFill>
                <a:latin typeface="Times New Roman" panose="02020603050405020304" pitchFamily="18" charset="0"/>
                <a:ea typeface="楷体_GB2312" pitchFamily="49" charset="-122"/>
              </a:endParaRPr>
            </a:p>
          </p:txBody>
        </p:sp>
        <p:sp>
          <p:nvSpPr>
            <p:cNvPr id="22589" name="Text Box 47"/>
            <p:cNvSpPr txBox="1">
              <a:spLocks noChangeArrowheads="1"/>
            </p:cNvSpPr>
            <p:nvPr/>
          </p:nvSpPr>
          <p:spPr bwMode="auto">
            <a:xfrm>
              <a:off x="3799" y="347"/>
              <a:ext cx="65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1800" b="1">
                  <a:solidFill>
                    <a:srgbClr val="000000"/>
                  </a:solidFill>
                  <a:latin typeface="Times New Roman" panose="02020603050405020304" pitchFamily="18" charset="0"/>
                  <a:ea typeface="楷体_GB2312" pitchFamily="49" charset="-122"/>
                </a:rPr>
                <a:t>观测屏</a:t>
              </a:r>
              <a:endParaRPr kumimoji="1" lang="zh-CN" altLang="en-US" sz="1800" b="1">
                <a:solidFill>
                  <a:srgbClr val="000000"/>
                </a:solidFill>
                <a:latin typeface="Times New Roman" panose="02020603050405020304" pitchFamily="18" charset="0"/>
                <a:ea typeface="楷体_GB2312" pitchFamily="49" charset="-122"/>
              </a:endParaRPr>
            </a:p>
          </p:txBody>
        </p:sp>
        <p:sp>
          <p:nvSpPr>
            <p:cNvPr id="22590" name="Line 48"/>
            <p:cNvSpPr>
              <a:spLocks noChangeShapeType="1"/>
            </p:cNvSpPr>
            <p:nvPr/>
          </p:nvSpPr>
          <p:spPr bwMode="auto">
            <a:xfrm>
              <a:off x="4369" y="1478"/>
              <a:ext cx="325"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1" name="Text Box 49"/>
            <p:cNvSpPr txBox="1">
              <a:spLocks noChangeArrowheads="1"/>
            </p:cNvSpPr>
            <p:nvPr/>
          </p:nvSpPr>
          <p:spPr bwMode="auto">
            <a:xfrm>
              <a:off x="4531" y="1183"/>
              <a:ext cx="218" cy="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1000">
                <a:latin typeface="Times New Roman" panose="02020603050405020304" pitchFamily="18" charset="0"/>
              </a:endParaRPr>
            </a:p>
          </p:txBody>
        </p:sp>
        <p:sp>
          <p:nvSpPr>
            <p:cNvPr id="22592" name="Text Box 50"/>
            <p:cNvSpPr txBox="1">
              <a:spLocks noChangeArrowheads="1"/>
            </p:cNvSpPr>
            <p:nvPr/>
          </p:nvSpPr>
          <p:spPr bwMode="auto">
            <a:xfrm>
              <a:off x="4448" y="1099"/>
              <a:ext cx="469"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a:solidFill>
                    <a:srgbClr val="000000"/>
                  </a:solidFill>
                  <a:latin typeface="宋体" panose="02010600030101010101" pitchFamily="2" charset="-122"/>
                </a:rPr>
                <a:t>Δ</a:t>
              </a:r>
              <a:r>
                <a:rPr kumimoji="1" lang="en-US" altLang="zh-CN" sz="2000" b="1" i="1">
                  <a:solidFill>
                    <a:srgbClr val="000000"/>
                  </a:solidFill>
                  <a:latin typeface="Times New Roman" panose="02020603050405020304" pitchFamily="18" charset="0"/>
                </a:rPr>
                <a:t>x</a:t>
              </a:r>
              <a:r>
                <a:rPr kumimoji="1" lang="en-US" altLang="zh-CN" sz="2000" b="1" i="1" baseline="-25000">
                  <a:solidFill>
                    <a:srgbClr val="000000"/>
                  </a:solidFill>
                  <a:latin typeface="Times New Roman" panose="02020603050405020304" pitchFamily="18" charset="0"/>
                </a:rPr>
                <a:t>0</a:t>
              </a:r>
              <a:endParaRPr kumimoji="1" lang="en-US" altLang="zh-CN" sz="2000" b="1" i="1">
                <a:solidFill>
                  <a:srgbClr val="000000"/>
                </a:solidFill>
                <a:latin typeface="Times New Roman" panose="02020603050405020304" pitchFamily="18" charset="0"/>
              </a:endParaRPr>
            </a:p>
          </p:txBody>
        </p:sp>
        <p:sp>
          <p:nvSpPr>
            <p:cNvPr id="22593" name="Line 51"/>
            <p:cNvSpPr>
              <a:spLocks noChangeShapeType="1"/>
            </p:cNvSpPr>
            <p:nvPr/>
          </p:nvSpPr>
          <p:spPr bwMode="auto">
            <a:xfrm>
              <a:off x="4626" y="1289"/>
              <a:ext cx="0" cy="189"/>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4" name="Line 52"/>
            <p:cNvSpPr>
              <a:spLocks noChangeShapeType="1"/>
            </p:cNvSpPr>
            <p:nvPr/>
          </p:nvSpPr>
          <p:spPr bwMode="auto">
            <a:xfrm flipV="1">
              <a:off x="4621" y="966"/>
              <a:ext cx="0" cy="201"/>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5" name="Line 53"/>
            <p:cNvSpPr>
              <a:spLocks noChangeShapeType="1"/>
            </p:cNvSpPr>
            <p:nvPr/>
          </p:nvSpPr>
          <p:spPr bwMode="auto">
            <a:xfrm>
              <a:off x="3436" y="1752"/>
              <a:ext cx="0" cy="29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6" name="Text Box 54"/>
            <p:cNvSpPr txBox="1">
              <a:spLocks noChangeArrowheads="1"/>
            </p:cNvSpPr>
            <p:nvPr/>
          </p:nvSpPr>
          <p:spPr bwMode="auto">
            <a:xfrm>
              <a:off x="3755" y="1830"/>
              <a:ext cx="29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i="1">
                  <a:solidFill>
                    <a:srgbClr val="000000"/>
                  </a:solidFill>
                  <a:latin typeface="Times New Roman" panose="02020603050405020304" pitchFamily="18" charset="0"/>
                </a:rPr>
                <a:t> </a:t>
              </a:r>
              <a:r>
                <a:rPr kumimoji="1" lang="en-US" altLang="zh-CN" sz="2400" b="1" i="1">
                  <a:solidFill>
                    <a:srgbClr val="000000"/>
                  </a:solidFill>
                  <a:latin typeface="Times New Roman" panose="02020603050405020304" pitchFamily="18" charset="0"/>
                </a:rPr>
                <a:t>f</a:t>
              </a:r>
              <a:endParaRPr kumimoji="1" lang="en-US" altLang="zh-CN" sz="2400" b="1" i="1">
                <a:solidFill>
                  <a:srgbClr val="000000"/>
                </a:solidFill>
                <a:latin typeface="Times New Roman" panose="02020603050405020304" pitchFamily="18" charset="0"/>
              </a:endParaRPr>
            </a:p>
          </p:txBody>
        </p:sp>
        <p:sp>
          <p:nvSpPr>
            <p:cNvPr id="22597" name="Line 55"/>
            <p:cNvSpPr>
              <a:spLocks noChangeShapeType="1"/>
            </p:cNvSpPr>
            <p:nvPr/>
          </p:nvSpPr>
          <p:spPr bwMode="auto">
            <a:xfrm>
              <a:off x="3961" y="1946"/>
              <a:ext cx="403"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8" name="Line 56"/>
            <p:cNvSpPr>
              <a:spLocks noChangeShapeType="1"/>
            </p:cNvSpPr>
            <p:nvPr/>
          </p:nvSpPr>
          <p:spPr bwMode="auto">
            <a:xfrm flipH="1">
              <a:off x="3436" y="1946"/>
              <a:ext cx="397"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599" name="Line 57"/>
            <p:cNvSpPr>
              <a:spLocks noChangeShapeType="1"/>
            </p:cNvSpPr>
            <p:nvPr/>
          </p:nvSpPr>
          <p:spPr bwMode="auto">
            <a:xfrm>
              <a:off x="3436" y="1222"/>
              <a:ext cx="319"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600" name="Text Box 58"/>
            <p:cNvSpPr txBox="1">
              <a:spLocks noChangeArrowheads="1"/>
            </p:cNvSpPr>
            <p:nvPr/>
          </p:nvSpPr>
          <p:spPr bwMode="auto">
            <a:xfrm>
              <a:off x="3978" y="1016"/>
              <a:ext cx="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b="1" i="1">
                  <a:solidFill>
                    <a:srgbClr val="000000"/>
                  </a:solidFill>
                  <a:latin typeface="Times New Roman" panose="02020603050405020304" pitchFamily="18" charset="0"/>
                  <a:sym typeface="Symbol" panose="05050102010706020507" pitchFamily="18" charset="2"/>
                </a:rPr>
                <a:t></a:t>
              </a:r>
              <a:r>
                <a:rPr kumimoji="1" lang="en-US" altLang="zh-CN" sz="2000" b="1" baseline="-25000">
                  <a:solidFill>
                    <a:srgbClr val="000000"/>
                  </a:solidFill>
                  <a:latin typeface="Times New Roman" panose="02020603050405020304" pitchFamily="18" charset="0"/>
                  <a:sym typeface="Symbol" panose="05050102010706020507" pitchFamily="18" charset="2"/>
                </a:rPr>
                <a:t>1</a:t>
              </a:r>
              <a:endParaRPr kumimoji="1" lang="en-US" altLang="zh-CN" sz="2000">
                <a:solidFill>
                  <a:srgbClr val="000000"/>
                </a:solidFill>
                <a:latin typeface="Times New Roman" panose="02020603050405020304" pitchFamily="18" charset="0"/>
              </a:endParaRPr>
            </a:p>
          </p:txBody>
        </p:sp>
        <p:graphicFrame>
          <p:nvGraphicFramePr>
            <p:cNvPr id="22601" name="Object 59"/>
            <p:cNvGraphicFramePr>
              <a:graphicFrameLocks noChangeAspect="1"/>
            </p:cNvGraphicFramePr>
            <p:nvPr/>
          </p:nvGraphicFramePr>
          <p:xfrm>
            <a:off x="3744" y="1462"/>
            <a:ext cx="189" cy="151"/>
          </p:xfrm>
          <a:graphic>
            <a:graphicData uri="http://schemas.openxmlformats.org/presentationml/2006/ole">
              <mc:AlternateContent xmlns:mc="http://schemas.openxmlformats.org/markup-compatibility/2006">
                <mc:Choice xmlns:v="urn:schemas-microsoft-com:vml" Requires="v">
                  <p:oleObj spid="_x0000_s22611" name="Equation" r:id="rId1" imgW="635000" imgH="457200" progId="Equation.3">
                    <p:embed/>
                  </p:oleObj>
                </mc:Choice>
                <mc:Fallback>
                  <p:oleObj name="Equation" r:id="rId1" imgW="635000" imgH="457200" progId="Equation.3">
                    <p:embed/>
                    <p:pic>
                      <p:nvPicPr>
                        <p:cNvPr id="0" name="Object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 y="1462"/>
                          <a:ext cx="189"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02" name="Object 60"/>
            <p:cNvGraphicFramePr>
              <a:graphicFrameLocks noChangeAspect="1"/>
            </p:cNvGraphicFramePr>
            <p:nvPr/>
          </p:nvGraphicFramePr>
          <p:xfrm>
            <a:off x="3638" y="771"/>
            <a:ext cx="188" cy="132"/>
          </p:xfrm>
          <a:graphic>
            <a:graphicData uri="http://schemas.openxmlformats.org/presentationml/2006/ole">
              <mc:AlternateContent xmlns:mc="http://schemas.openxmlformats.org/markup-compatibility/2006">
                <mc:Choice xmlns:v="urn:schemas-microsoft-com:vml" Requires="v">
                  <p:oleObj spid="_x0000_s22612" name="公式" r:id="rId3" imgW="533400" imgH="342900" progId="Equation.3">
                    <p:embed/>
                  </p:oleObj>
                </mc:Choice>
                <mc:Fallback>
                  <p:oleObj name="公式" r:id="rId3" imgW="533400" imgH="342900" progId="Equation.3">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 y="771"/>
                          <a:ext cx="18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532" name="Object 65"/>
          <p:cNvGraphicFramePr>
            <a:graphicFrameLocks noChangeAspect="1"/>
          </p:cNvGraphicFramePr>
          <p:nvPr/>
        </p:nvGraphicFramePr>
        <p:xfrm>
          <a:off x="2514600" y="1841500"/>
          <a:ext cx="2362200" cy="404813"/>
        </p:xfrm>
        <a:graphic>
          <a:graphicData uri="http://schemas.openxmlformats.org/presentationml/2006/ole">
            <mc:AlternateContent xmlns:mc="http://schemas.openxmlformats.org/markup-compatibility/2006">
              <mc:Choice xmlns:v="urn:schemas-microsoft-com:vml" Requires="v">
                <p:oleObj spid="_x0000_s22613" name="Equation" r:id="rId5" imgW="2349500" imgH="381000" progId="Equation.3">
                  <p:embed/>
                </p:oleObj>
              </mc:Choice>
              <mc:Fallback>
                <p:oleObj name="Equation" r:id="rId5" imgW="2349500" imgH="381000" progId="Equation.3">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841500"/>
                        <a:ext cx="2362200"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3" name="Rectangle 66"/>
          <p:cNvSpPr>
            <a:spLocks noChangeArrowheads="1"/>
          </p:cNvSpPr>
          <p:nvPr/>
        </p:nvSpPr>
        <p:spPr bwMode="auto">
          <a:xfrm>
            <a:off x="1600200" y="1752600"/>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宋体" panose="02010600030101010101" pitchFamily="2" charset="-122"/>
              </a:rPr>
              <a:t>由</a:t>
            </a:r>
            <a:endParaRPr kumimoji="1" lang="zh-CN" altLang="en-US" sz="2400" b="1">
              <a:solidFill>
                <a:srgbClr val="000000"/>
              </a:solidFill>
              <a:latin typeface="楷体_GB2312" pitchFamily="49" charset="-122"/>
              <a:ea typeface="楷体_GB2312" pitchFamily="49" charset="-122"/>
            </a:endParaRPr>
          </a:p>
        </p:txBody>
      </p:sp>
      <p:sp>
        <p:nvSpPr>
          <p:cNvPr id="22534" name="Rectangle 79"/>
          <p:cNvSpPr>
            <a:spLocks noChangeArrowheads="1"/>
          </p:cNvSpPr>
          <p:nvPr/>
        </p:nvSpPr>
        <p:spPr bwMode="auto">
          <a:xfrm>
            <a:off x="228600" y="1233488"/>
            <a:ext cx="85963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角宽度：</a:t>
            </a:r>
            <a:r>
              <a:rPr lang="zh-CN" altLang="en-US" sz="2800" b="1"/>
              <a:t>把明条纹到透镜中心所张的角度称为角宽度</a:t>
            </a:r>
            <a:r>
              <a:rPr lang="en-US" altLang="zh-CN" sz="2800" b="1"/>
              <a:t>.</a:t>
            </a:r>
            <a:r>
              <a:rPr lang="en-US" altLang="zh-CN" sz="2800"/>
              <a:t> </a:t>
            </a:r>
            <a:endParaRPr lang="en-US" altLang="zh-CN" sz="2800"/>
          </a:p>
        </p:txBody>
      </p:sp>
      <p:graphicFrame>
        <p:nvGraphicFramePr>
          <p:cNvPr id="22535" name="Object 81"/>
          <p:cNvGraphicFramePr>
            <a:graphicFrameLocks noChangeAspect="1"/>
          </p:cNvGraphicFramePr>
          <p:nvPr/>
        </p:nvGraphicFramePr>
        <p:xfrm>
          <a:off x="1905000" y="2209800"/>
          <a:ext cx="1741488" cy="1069975"/>
        </p:xfrm>
        <a:graphic>
          <a:graphicData uri="http://schemas.openxmlformats.org/presentationml/2006/ole">
            <mc:AlternateContent xmlns:mc="http://schemas.openxmlformats.org/markup-compatibility/2006">
              <mc:Choice xmlns:v="urn:schemas-microsoft-com:vml" Requires="v">
                <p:oleObj spid="_x0000_s22614" name="公式" r:id="rId7" imgW="635000" imgH="393700" progId="Equation.3">
                  <p:embed/>
                </p:oleObj>
              </mc:Choice>
              <mc:Fallback>
                <p:oleObj name="公式" r:id="rId7" imgW="635000" imgH="393700" progId="Equation.3">
                  <p:embed/>
                  <p:pic>
                    <p:nvPicPr>
                      <p:cNvPr id="0"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2209800"/>
                        <a:ext cx="174148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6" name="Rectangle 82"/>
          <p:cNvSpPr>
            <a:spLocks noChangeArrowheads="1"/>
          </p:cNvSpPr>
          <p:nvPr/>
        </p:nvSpPr>
        <p:spPr bwMode="auto">
          <a:xfrm>
            <a:off x="381000" y="3124200"/>
            <a:ext cx="3398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宋体" panose="02010600030101010101" pitchFamily="2" charset="-122"/>
              </a:rPr>
              <a:t>中央明纹的</a:t>
            </a:r>
            <a:r>
              <a:rPr lang="zh-CN" altLang="en-US" sz="2800" b="1">
                <a:solidFill>
                  <a:srgbClr val="0000FF"/>
                </a:solidFill>
              </a:rPr>
              <a:t>角宽度</a:t>
            </a:r>
            <a:r>
              <a:rPr kumimoji="1" lang="zh-CN" altLang="en-US" sz="2800" b="1">
                <a:solidFill>
                  <a:srgbClr val="0000FF"/>
                </a:solidFill>
                <a:latin typeface="宋体" panose="02010600030101010101" pitchFamily="2" charset="-122"/>
              </a:rPr>
              <a:t>：</a:t>
            </a:r>
            <a:endParaRPr kumimoji="1" lang="zh-CN" altLang="en-US" sz="2800" b="1">
              <a:solidFill>
                <a:srgbClr val="0000FF"/>
              </a:solidFill>
              <a:latin typeface="宋体" panose="02010600030101010101" pitchFamily="2" charset="-122"/>
            </a:endParaRPr>
          </a:p>
        </p:txBody>
      </p:sp>
      <p:sp>
        <p:nvSpPr>
          <p:cNvPr id="22537" name="Rectangle 84"/>
          <p:cNvSpPr>
            <a:spLocks noChangeArrowheads="1"/>
          </p:cNvSpPr>
          <p:nvPr/>
        </p:nvSpPr>
        <p:spPr bwMode="auto">
          <a:xfrm>
            <a:off x="0" y="3248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22538" name="Object 83"/>
          <p:cNvGraphicFramePr>
            <a:graphicFrameLocks noChangeAspect="1"/>
          </p:cNvGraphicFramePr>
          <p:nvPr/>
        </p:nvGraphicFramePr>
        <p:xfrm>
          <a:off x="1789113" y="3505200"/>
          <a:ext cx="1508125" cy="898525"/>
        </p:xfrm>
        <a:graphic>
          <a:graphicData uri="http://schemas.openxmlformats.org/presentationml/2006/ole">
            <mc:AlternateContent xmlns:mc="http://schemas.openxmlformats.org/markup-compatibility/2006">
              <mc:Choice xmlns:v="urn:schemas-microsoft-com:vml" Requires="v">
                <p:oleObj spid="_x0000_s22615" name="公式" r:id="rId9" imgW="660400" imgH="393700" progId="Equation.3">
                  <p:embed/>
                </p:oleObj>
              </mc:Choice>
              <mc:Fallback>
                <p:oleObj name="公式" r:id="rId9" imgW="660400" imgH="393700" progId="Equation.3">
                  <p:embed/>
                  <p:pic>
                    <p:nvPicPr>
                      <p:cNvPr id="0" name="Object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113" y="3505200"/>
                        <a:ext cx="15081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9" name="Rectangle 85"/>
          <p:cNvSpPr>
            <a:spLocks noChangeArrowheads="1"/>
          </p:cNvSpPr>
          <p:nvPr/>
        </p:nvSpPr>
        <p:spPr bwMode="auto">
          <a:xfrm>
            <a:off x="228600" y="5029200"/>
            <a:ext cx="3398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宋体" panose="02010600030101010101" pitchFamily="2" charset="-122"/>
              </a:rPr>
              <a:t>其它明纹的</a:t>
            </a:r>
            <a:r>
              <a:rPr lang="zh-CN" altLang="en-US" sz="2800" b="1">
                <a:solidFill>
                  <a:srgbClr val="0000FF"/>
                </a:solidFill>
              </a:rPr>
              <a:t>角宽度</a:t>
            </a:r>
            <a:r>
              <a:rPr kumimoji="1" lang="zh-CN" altLang="en-US" sz="2800" b="1">
                <a:solidFill>
                  <a:srgbClr val="0000FF"/>
                </a:solidFill>
                <a:latin typeface="宋体" panose="02010600030101010101" pitchFamily="2" charset="-122"/>
              </a:rPr>
              <a:t>：</a:t>
            </a:r>
            <a:endParaRPr kumimoji="1" lang="zh-CN" altLang="en-US" sz="2800" b="1">
              <a:solidFill>
                <a:srgbClr val="0000FF"/>
              </a:solidFill>
              <a:latin typeface="宋体" panose="02010600030101010101" pitchFamily="2" charset="-122"/>
            </a:endParaRPr>
          </a:p>
        </p:txBody>
      </p:sp>
      <p:sp>
        <p:nvSpPr>
          <p:cNvPr id="22540" name="Rectangle 87"/>
          <p:cNvSpPr>
            <a:spLocks noChangeArrowheads="1"/>
          </p:cNvSpPr>
          <p:nvPr/>
        </p:nvSpPr>
        <p:spPr bwMode="auto">
          <a:xfrm>
            <a:off x="0" y="3505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22541" name="Object 86"/>
          <p:cNvGraphicFramePr>
            <a:graphicFrameLocks noChangeAspect="1"/>
          </p:cNvGraphicFramePr>
          <p:nvPr/>
        </p:nvGraphicFramePr>
        <p:xfrm>
          <a:off x="3733800" y="4876800"/>
          <a:ext cx="1057275" cy="827088"/>
        </p:xfrm>
        <a:graphic>
          <a:graphicData uri="http://schemas.openxmlformats.org/presentationml/2006/ole">
            <mc:AlternateContent xmlns:mc="http://schemas.openxmlformats.org/markup-compatibility/2006">
              <mc:Choice xmlns:v="urn:schemas-microsoft-com:vml" Requires="v">
                <p:oleObj spid="_x0000_s22616" name="公式" r:id="rId11" imgW="508000" imgH="393700" progId="Equation.3">
                  <p:embed/>
                </p:oleObj>
              </mc:Choice>
              <mc:Fallback>
                <p:oleObj name="公式" r:id="rId11" imgW="508000" imgH="393700" progId="Equation.3">
                  <p:embed/>
                  <p:pic>
                    <p:nvPicPr>
                      <p:cNvPr id="0" name="Object 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4876800"/>
                        <a:ext cx="10572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2" name="Object 88"/>
          <p:cNvGraphicFramePr>
            <a:graphicFrameLocks noChangeAspect="1"/>
          </p:cNvGraphicFramePr>
          <p:nvPr/>
        </p:nvGraphicFramePr>
        <p:xfrm>
          <a:off x="1600200" y="4114800"/>
          <a:ext cx="1946275" cy="1020763"/>
        </p:xfrm>
        <a:graphic>
          <a:graphicData uri="http://schemas.openxmlformats.org/presentationml/2006/ole">
            <mc:AlternateContent xmlns:mc="http://schemas.openxmlformats.org/markup-compatibility/2006">
              <mc:Choice xmlns:v="urn:schemas-microsoft-com:vml" Requires="v">
                <p:oleObj spid="_x0000_s22617" name="公式" r:id="rId13" imgW="748665" imgH="393700" progId="Equation.3">
                  <p:embed/>
                </p:oleObj>
              </mc:Choice>
              <mc:Fallback>
                <p:oleObj name="公式" r:id="rId13" imgW="748665" imgH="393700" progId="Equation.3">
                  <p:embed/>
                  <p:pic>
                    <p:nvPicPr>
                      <p:cNvPr id="0" name="Object 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4114800"/>
                        <a:ext cx="1946275"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3" name="Object 89"/>
          <p:cNvGraphicFramePr>
            <a:graphicFrameLocks noChangeAspect="1"/>
          </p:cNvGraphicFramePr>
          <p:nvPr/>
        </p:nvGraphicFramePr>
        <p:xfrm>
          <a:off x="3810000" y="5486400"/>
          <a:ext cx="2800350" cy="1060450"/>
        </p:xfrm>
        <a:graphic>
          <a:graphicData uri="http://schemas.openxmlformats.org/presentationml/2006/ole">
            <mc:AlternateContent xmlns:mc="http://schemas.openxmlformats.org/markup-compatibility/2006">
              <mc:Choice xmlns:v="urn:schemas-microsoft-com:vml" Requires="v">
                <p:oleObj spid="_x0000_s22618" name="Equation" r:id="rId15" imgW="1040765" imgH="393700" progId="Equation.3">
                  <p:embed/>
                </p:oleObj>
              </mc:Choice>
              <mc:Fallback>
                <p:oleObj name="Equation" r:id="rId15" imgW="1040765" imgH="393700" progId="Equation.3">
                  <p:embed/>
                  <p:pic>
                    <p:nvPicPr>
                      <p:cNvPr id="0" name="Object 8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5486400"/>
                        <a:ext cx="280035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4" name="Rectangle 90"/>
          <p:cNvSpPr>
            <a:spLocks noChangeArrowheads="1"/>
          </p:cNvSpPr>
          <p:nvPr/>
        </p:nvSpPr>
        <p:spPr bwMode="auto">
          <a:xfrm>
            <a:off x="5105400" y="5105400"/>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solidFill>
                  <a:srgbClr val="0000FF"/>
                </a:solidFill>
                <a:latin typeface="宋体" panose="02010600030101010101" pitchFamily="2" charset="-122"/>
              </a:rPr>
              <a:t>（</a:t>
            </a:r>
            <a:r>
              <a:rPr kumimoji="1" lang="zh-CN" altLang="en-US" sz="2400" b="1">
                <a:solidFill>
                  <a:srgbClr val="FF3300"/>
                </a:solidFill>
                <a:latin typeface="宋体" panose="02010600030101010101" pitchFamily="2" charset="-122"/>
              </a:rPr>
              <a:t>中央明纹的半</a:t>
            </a:r>
            <a:r>
              <a:rPr lang="zh-CN" altLang="en-US" sz="2400" b="1">
                <a:solidFill>
                  <a:srgbClr val="FF3300"/>
                </a:solidFill>
              </a:rPr>
              <a:t>角宽度</a:t>
            </a:r>
            <a:r>
              <a:rPr lang="zh-CN" altLang="en-US" sz="2400" b="1">
                <a:solidFill>
                  <a:srgbClr val="0000FF"/>
                </a:solidFill>
              </a:rPr>
              <a:t>）</a:t>
            </a:r>
            <a:endParaRPr kumimoji="1" lang="zh-CN" altLang="en-US" sz="2400" b="1">
              <a:solidFill>
                <a:srgbClr val="0000FF"/>
              </a:solidFill>
              <a:latin typeface="宋体" panose="02010600030101010101" pitchFamily="2" charset="-122"/>
            </a:endParaRPr>
          </a:p>
        </p:txBody>
      </p:sp>
      <p:sp>
        <p:nvSpPr>
          <p:cNvPr id="22545" name="Rectangle 91"/>
          <p:cNvSpPr>
            <a:spLocks noChangeArrowheads="1"/>
          </p:cNvSpPr>
          <p:nvPr/>
        </p:nvSpPr>
        <p:spPr bwMode="auto">
          <a:xfrm>
            <a:off x="0" y="43434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线宽度</a:t>
            </a:r>
            <a:r>
              <a:rPr kumimoji="1" lang="zh-CN" altLang="en-US" sz="2800" b="1">
                <a:solidFill>
                  <a:srgbClr val="0000FF"/>
                </a:solidFill>
              </a:rPr>
              <a:t>：</a:t>
            </a:r>
            <a:endParaRPr kumimoji="1" lang="zh-CN" altLang="en-US" sz="2800" b="1">
              <a:solidFill>
                <a:srgbClr val="0000FF"/>
              </a:solidFill>
            </a:endParaRPr>
          </a:p>
        </p:txBody>
      </p:sp>
      <p:sp>
        <p:nvSpPr>
          <p:cNvPr id="22546" name="Rectangle 92"/>
          <p:cNvSpPr>
            <a:spLocks noChangeArrowheads="1"/>
          </p:cNvSpPr>
          <p:nvPr/>
        </p:nvSpPr>
        <p:spPr bwMode="auto">
          <a:xfrm>
            <a:off x="1828800" y="57150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线宽度</a:t>
            </a:r>
            <a:r>
              <a:rPr kumimoji="1" lang="zh-CN" altLang="en-US" sz="2800" b="1">
                <a:solidFill>
                  <a:srgbClr val="0000FF"/>
                </a:solidFill>
              </a:rPr>
              <a:t>：</a:t>
            </a:r>
            <a:endParaRPr kumimoji="1" lang="zh-CN" altLang="en-US" sz="2800" b="1">
              <a:solidFill>
                <a:srgbClr val="0000FF"/>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0" y="306228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1" lang="zh-CN" altLang="en-US" sz="2800" b="1">
                <a:solidFill>
                  <a:srgbClr val="FF3300"/>
                </a:solidFill>
                <a:latin typeface="Times New Roman" panose="02020603050405020304" pitchFamily="18" charset="0"/>
              </a:rPr>
              <a:t>缝宽对条纹的影响</a:t>
            </a:r>
            <a:r>
              <a:rPr kumimoji="1" lang="zh-CN" altLang="en-US" sz="2800" b="1">
                <a:latin typeface="Times New Roman" panose="02020603050405020304" pitchFamily="18" charset="0"/>
              </a:rPr>
              <a:t>：</a:t>
            </a:r>
            <a:endParaRPr kumimoji="1" lang="zh-CN" altLang="en-US" sz="2800" b="1">
              <a:latin typeface="Times New Roman" panose="02020603050405020304" pitchFamily="18" charset="0"/>
            </a:endParaRPr>
          </a:p>
        </p:txBody>
      </p:sp>
      <p:graphicFrame>
        <p:nvGraphicFramePr>
          <p:cNvPr id="23555" name="Object 3"/>
          <p:cNvGraphicFramePr>
            <a:graphicFrameLocks noChangeAspect="1"/>
          </p:cNvGraphicFramePr>
          <p:nvPr/>
        </p:nvGraphicFramePr>
        <p:xfrm>
          <a:off x="5105400" y="677863"/>
          <a:ext cx="1287463" cy="998537"/>
        </p:xfrm>
        <a:graphic>
          <a:graphicData uri="http://schemas.openxmlformats.org/presentationml/2006/ole">
            <mc:AlternateContent xmlns:mc="http://schemas.openxmlformats.org/markup-compatibility/2006">
              <mc:Choice xmlns:v="urn:schemas-microsoft-com:vml" Requires="v">
                <p:oleObj spid="_x0000_s23571" name="Equation" r:id="rId1" imgW="508000" imgH="393700" progId="Equation.3">
                  <p:embed/>
                </p:oleObj>
              </mc:Choice>
              <mc:Fallback>
                <p:oleObj name="Equation" r:id="rId1" imgW="5080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677863"/>
                        <a:ext cx="1287463"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55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l="3580" t="35469" r="3296" b="44774"/>
          <a:stretch>
            <a:fillRect/>
          </a:stretch>
        </p:blipFill>
        <p:spPr bwMode="auto">
          <a:xfrm>
            <a:off x="3657600" y="2662238"/>
            <a:ext cx="432117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15"/>
          <p:cNvSpPr>
            <a:spLocks noChangeArrowheads="1"/>
          </p:cNvSpPr>
          <p:nvPr/>
        </p:nvSpPr>
        <p:spPr bwMode="auto">
          <a:xfrm>
            <a:off x="228600" y="928688"/>
            <a:ext cx="4032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b="1">
                <a:solidFill>
                  <a:srgbClr val="FF3300"/>
                </a:solidFill>
                <a:latin typeface="宋体" panose="02010600030101010101" pitchFamily="2" charset="-122"/>
              </a:rPr>
              <a:t>条纹位置与波长的关系</a:t>
            </a:r>
            <a:r>
              <a:rPr lang="zh-CN" altLang="en-US" sz="2800"/>
              <a:t> </a:t>
            </a:r>
            <a:endParaRPr lang="zh-CN" altLang="en-US" sz="2800"/>
          </a:p>
        </p:txBody>
      </p:sp>
      <p:sp>
        <p:nvSpPr>
          <p:cNvPr id="23558" name="Rectangle 16"/>
          <p:cNvSpPr>
            <a:spLocks noChangeArrowheads="1"/>
          </p:cNvSpPr>
          <p:nvPr/>
        </p:nvSpPr>
        <p:spPr bwMode="auto">
          <a:xfrm>
            <a:off x="0" y="1568450"/>
            <a:ext cx="89646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宋体" panose="02010600030101010101" pitchFamily="2" charset="-122"/>
              </a:rPr>
              <a:t>  </a:t>
            </a:r>
            <a:r>
              <a:rPr lang="zh-CN" altLang="en-US" sz="2800" b="1">
                <a:latin typeface="宋体" panose="02010600030101010101" pitchFamily="2" charset="-122"/>
              </a:rPr>
              <a:t>对于一定的缝宽</a:t>
            </a:r>
            <a:r>
              <a:rPr lang="en-US" altLang="zh-CN" sz="2800" b="1" i="1">
                <a:latin typeface="Times New Roman" panose="02020603050405020304" pitchFamily="18" charset="0"/>
              </a:rPr>
              <a:t>a</a:t>
            </a:r>
            <a:r>
              <a:rPr lang="zh-CN" altLang="en-US" sz="2800" b="1">
                <a:latin typeface="宋体" panose="02010600030101010101" pitchFamily="2" charset="-122"/>
              </a:rPr>
              <a:t>，条纹位置</a:t>
            </a:r>
            <a:r>
              <a:rPr lang="en-US" altLang="zh-CN" sz="2800" b="1" i="1">
                <a:latin typeface="Times New Roman" panose="02020603050405020304" pitchFamily="18" charset="0"/>
              </a:rPr>
              <a:t>x</a:t>
            </a:r>
            <a:r>
              <a:rPr lang="zh-CN" altLang="en-US" sz="2800" b="1">
                <a:latin typeface="宋体" panose="02010600030101010101" pitchFamily="2" charset="-122"/>
              </a:rPr>
              <a:t>与波长</a:t>
            </a:r>
            <a:r>
              <a:rPr lang="en-US" altLang="zh-CN" sz="2800" b="1">
                <a:latin typeface="宋体" panose="02010600030101010101" pitchFamily="2" charset="-122"/>
              </a:rPr>
              <a:t>λ</a:t>
            </a:r>
            <a:r>
              <a:rPr lang="zh-CN" altLang="en-US" sz="2800" b="1">
                <a:latin typeface="宋体" panose="02010600030101010101" pitchFamily="2" charset="-122"/>
              </a:rPr>
              <a:t>成正比，波长越长，条纹排列越稀疏，各级条纹离中央明纹也越远； </a:t>
            </a:r>
            <a:endParaRPr lang="zh-CN" altLang="en-US" sz="2800" b="1">
              <a:latin typeface="宋体" panose="02010600030101010101" pitchFamily="2" charset="-122"/>
            </a:endParaRPr>
          </a:p>
        </p:txBody>
      </p:sp>
      <p:sp>
        <p:nvSpPr>
          <p:cNvPr id="23559" name="Rectangle 17"/>
          <p:cNvSpPr>
            <a:spLocks noChangeArrowheads="1"/>
          </p:cNvSpPr>
          <p:nvPr/>
        </p:nvSpPr>
        <p:spPr bwMode="auto">
          <a:xfrm>
            <a:off x="152400" y="2528888"/>
            <a:ext cx="3140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如果用白光入射：</a:t>
            </a:r>
            <a:r>
              <a:rPr lang="zh-CN" altLang="en-US" sz="2800"/>
              <a:t> </a:t>
            </a:r>
            <a:endParaRPr lang="zh-CN" altLang="en-US" sz="2800"/>
          </a:p>
        </p:txBody>
      </p:sp>
      <p:sp>
        <p:nvSpPr>
          <p:cNvPr id="23560" name="Text Box 18"/>
          <p:cNvSpPr txBox="1">
            <a:spLocks noChangeArrowheads="1"/>
          </p:cNvSpPr>
          <p:nvPr/>
        </p:nvSpPr>
        <p:spPr bwMode="auto">
          <a:xfrm>
            <a:off x="228600" y="3671888"/>
            <a:ext cx="853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solidFill>
                  <a:srgbClr val="000000"/>
                </a:solidFill>
                <a:latin typeface="方正书宋简体" charset="-122"/>
              </a:rPr>
              <a:t> </a:t>
            </a:r>
            <a:r>
              <a:rPr kumimoji="1" lang="zh-CN" altLang="en-US" sz="2800" b="1">
                <a:solidFill>
                  <a:srgbClr val="000000"/>
                </a:solidFill>
                <a:latin typeface="方正书宋简体" charset="-122"/>
              </a:rPr>
              <a:t>缝宽</a:t>
            </a:r>
            <a:r>
              <a:rPr lang="en-US" altLang="zh-CN" sz="2800" b="1" i="1">
                <a:latin typeface="Times New Roman" panose="02020603050405020304" pitchFamily="18" charset="0"/>
              </a:rPr>
              <a:t>a</a:t>
            </a:r>
            <a:r>
              <a:rPr kumimoji="1" lang="zh-CN" altLang="en-US" sz="2800" b="1">
                <a:solidFill>
                  <a:srgbClr val="000000"/>
                </a:solidFill>
                <a:latin typeface="方正书宋简体" charset="-122"/>
              </a:rPr>
              <a:t>越小，入射</a:t>
            </a:r>
            <a:r>
              <a:rPr lang="zh-CN" altLang="en-US" sz="2800" b="1"/>
              <a:t>波长</a:t>
            </a:r>
            <a:r>
              <a:rPr lang="en-US" altLang="zh-CN" sz="2800" b="1"/>
              <a:t>λ</a:t>
            </a:r>
            <a:r>
              <a:rPr lang="zh-CN" altLang="en-US" sz="2800" b="1"/>
              <a:t>越大，</a:t>
            </a:r>
            <a:r>
              <a:rPr kumimoji="1" lang="zh-CN" altLang="en-US" sz="2800" b="1">
                <a:solidFill>
                  <a:srgbClr val="000000"/>
                </a:solidFill>
                <a:latin typeface="方正书宋简体" charset="-122"/>
              </a:rPr>
              <a:t>条纹宽度越宽；</a:t>
            </a:r>
            <a:endParaRPr kumimoji="1" lang="zh-CN" altLang="en-US" sz="2800" b="1">
              <a:solidFill>
                <a:srgbClr val="000000"/>
              </a:solidFill>
              <a:latin typeface="方正书宋简体" charset="-122"/>
            </a:endParaRPr>
          </a:p>
        </p:txBody>
      </p:sp>
      <p:sp>
        <p:nvSpPr>
          <p:cNvPr id="23561" name="Text Box 19"/>
          <p:cNvSpPr txBox="1">
            <a:spLocks noChangeArrowheads="1"/>
          </p:cNvSpPr>
          <p:nvPr/>
        </p:nvSpPr>
        <p:spPr bwMode="auto">
          <a:xfrm>
            <a:off x="3581400" y="4191000"/>
            <a:ext cx="556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屏幕呈一片明亮，衍射极端明显。</a:t>
            </a:r>
            <a:endParaRPr kumimoji="1" lang="zh-CN" altLang="en-US" sz="2800">
              <a:solidFill>
                <a:srgbClr val="000000"/>
              </a:solidFill>
              <a:latin typeface="Times New Roman" panose="02020603050405020304" pitchFamily="18" charset="0"/>
            </a:endParaRPr>
          </a:p>
        </p:txBody>
      </p:sp>
      <p:graphicFrame>
        <p:nvGraphicFramePr>
          <p:cNvPr id="23562" name="Object 20"/>
          <p:cNvGraphicFramePr>
            <a:graphicFrameLocks noChangeAspect="1"/>
          </p:cNvGraphicFramePr>
          <p:nvPr/>
        </p:nvGraphicFramePr>
        <p:xfrm>
          <a:off x="2057400" y="4953000"/>
          <a:ext cx="1371600" cy="373063"/>
        </p:xfrm>
        <a:graphic>
          <a:graphicData uri="http://schemas.openxmlformats.org/presentationml/2006/ole">
            <mc:AlternateContent xmlns:mc="http://schemas.openxmlformats.org/markup-compatibility/2006">
              <mc:Choice xmlns:v="urn:schemas-microsoft-com:vml" Requires="v">
                <p:oleObj spid="_x0000_s23572" name="Equation" r:id="rId4" imgW="1447165" imgH="393700" progId="Equation.3">
                  <p:embed/>
                </p:oleObj>
              </mc:Choice>
              <mc:Fallback>
                <p:oleObj name="Equation" r:id="rId4" imgW="1447165" imgH="39370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953000"/>
                        <a:ext cx="1371600"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3" name="Object 21"/>
          <p:cNvGraphicFramePr>
            <a:graphicFrameLocks noChangeAspect="1"/>
          </p:cNvGraphicFramePr>
          <p:nvPr/>
        </p:nvGraphicFramePr>
        <p:xfrm>
          <a:off x="228600" y="4267200"/>
          <a:ext cx="3276600" cy="509588"/>
        </p:xfrm>
        <a:graphic>
          <a:graphicData uri="http://schemas.openxmlformats.org/presentationml/2006/ole">
            <mc:AlternateContent xmlns:mc="http://schemas.openxmlformats.org/markup-compatibility/2006">
              <mc:Choice xmlns:v="urn:schemas-microsoft-com:vml" Requires="v">
                <p:oleObj spid="_x0000_s23573" name="公式" r:id="rId6" imgW="1307465" imgH="203200" progId="Equation.3">
                  <p:embed/>
                </p:oleObj>
              </mc:Choice>
              <mc:Fallback>
                <p:oleObj name="公式" r:id="rId6" imgW="1307465" imgH="2032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267200"/>
                        <a:ext cx="32766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4" name="Object 22"/>
          <p:cNvGraphicFramePr>
            <a:graphicFrameLocks noChangeAspect="1"/>
          </p:cNvGraphicFramePr>
          <p:nvPr/>
        </p:nvGraphicFramePr>
        <p:xfrm>
          <a:off x="228600" y="4876800"/>
          <a:ext cx="1798638" cy="612775"/>
        </p:xfrm>
        <a:graphic>
          <a:graphicData uri="http://schemas.openxmlformats.org/presentationml/2006/ole">
            <mc:AlternateContent xmlns:mc="http://schemas.openxmlformats.org/markup-compatibility/2006">
              <mc:Choice xmlns:v="urn:schemas-microsoft-com:vml" Requires="v">
                <p:oleObj spid="_x0000_s23574" name="公式" r:id="rId8" imgW="634365" imgH="215900" progId="Equation.3">
                  <p:embed/>
                </p:oleObj>
              </mc:Choice>
              <mc:Fallback>
                <p:oleObj name="公式" r:id="rId8" imgW="634365" imgH="215900"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4876800"/>
                        <a:ext cx="179863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65" name="Rectangle 23"/>
          <p:cNvSpPr>
            <a:spLocks noChangeArrowheads="1"/>
          </p:cNvSpPr>
          <p:nvPr/>
        </p:nvSpPr>
        <p:spPr bwMode="auto">
          <a:xfrm>
            <a:off x="3657600" y="4724400"/>
            <a:ext cx="521017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b="1">
                <a:latin typeface="宋体" panose="02010600030101010101" pitchFamily="2" charset="-122"/>
              </a:rPr>
              <a:t>衍射图样形成单一的明条纹，显示出光直线传播的性质。 </a:t>
            </a:r>
            <a:endParaRPr lang="zh-CN" altLang="en-US" sz="2800" b="1">
              <a:latin typeface="宋体" panose="02010600030101010101" pitchFamily="2" charset="-122"/>
            </a:endParaRPr>
          </a:p>
        </p:txBody>
      </p:sp>
      <p:sp>
        <p:nvSpPr>
          <p:cNvPr id="23566" name="Text Box 24"/>
          <p:cNvSpPr txBox="1">
            <a:spLocks noChangeArrowheads="1"/>
          </p:cNvSpPr>
          <p:nvPr/>
        </p:nvSpPr>
        <p:spPr bwMode="auto">
          <a:xfrm>
            <a:off x="533400" y="58674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FF"/>
                </a:solidFill>
                <a:latin typeface="宋体" panose="02010600030101010101" pitchFamily="2" charset="-122"/>
              </a:rPr>
              <a:t>∴ </a:t>
            </a:r>
            <a:r>
              <a:rPr kumimoji="1" lang="zh-CN" altLang="en-US" sz="2800" b="1">
                <a:solidFill>
                  <a:srgbClr val="0000FF"/>
                </a:solidFill>
                <a:latin typeface="宋体" panose="02010600030101010101" pitchFamily="2" charset="-122"/>
              </a:rPr>
              <a:t>几何光学是波动光学在</a:t>
            </a:r>
            <a:r>
              <a:rPr kumimoji="1" lang="zh-CN" altLang="en-US" sz="2800" b="1" i="1">
                <a:solidFill>
                  <a:srgbClr val="0000FF"/>
                </a:solidFill>
                <a:latin typeface="宋体" panose="02010600030101010101" pitchFamily="2" charset="-122"/>
                <a:sym typeface="Symbol" panose="05050102010706020507" pitchFamily="18" charset="2"/>
              </a:rPr>
              <a:t></a:t>
            </a:r>
            <a:r>
              <a:rPr kumimoji="1" lang="en-US" altLang="zh-CN" sz="2800" b="1" i="1">
                <a:solidFill>
                  <a:srgbClr val="0000FF"/>
                </a:solidFill>
                <a:latin typeface="宋体" panose="02010600030101010101" pitchFamily="2" charset="-122"/>
              </a:rPr>
              <a:t>/</a:t>
            </a:r>
            <a:r>
              <a:rPr kumimoji="1" lang="en-US" altLang="zh-CN" sz="2800" b="1" i="1">
                <a:solidFill>
                  <a:srgbClr val="0000FF"/>
                </a:solidFill>
                <a:latin typeface="Times New Roman" panose="02020603050405020304" pitchFamily="18" charset="0"/>
              </a:rPr>
              <a:t>a</a:t>
            </a:r>
            <a:r>
              <a:rPr kumimoji="1" lang="en-US" altLang="zh-CN" sz="2800" b="1" i="1">
                <a:solidFill>
                  <a:srgbClr val="0000FF"/>
                </a:solidFill>
                <a:latin typeface="宋体" panose="02010600030101010101" pitchFamily="2" charset="-122"/>
                <a:sym typeface="Symbol" panose="05050102010706020507" pitchFamily="18" charset="2"/>
              </a:rPr>
              <a:t></a:t>
            </a:r>
            <a:r>
              <a:rPr kumimoji="1" lang="en-US" altLang="zh-CN" sz="2800" b="1" i="1">
                <a:solidFill>
                  <a:srgbClr val="0000FF"/>
                </a:solidFill>
                <a:latin typeface="宋体" panose="02010600030101010101" pitchFamily="2" charset="-122"/>
              </a:rPr>
              <a:t>0 </a:t>
            </a:r>
            <a:r>
              <a:rPr kumimoji="1" lang="zh-CN" altLang="en-US" sz="2800" b="1">
                <a:solidFill>
                  <a:srgbClr val="0000FF"/>
                </a:solidFill>
                <a:latin typeface="宋体" panose="02010600030101010101" pitchFamily="2" charset="-122"/>
              </a:rPr>
              <a:t>时的</a:t>
            </a:r>
            <a:r>
              <a:rPr kumimoji="1" lang="zh-CN" altLang="en-US" sz="2800" b="1">
                <a:solidFill>
                  <a:srgbClr val="FF3300"/>
                </a:solidFill>
                <a:latin typeface="宋体" panose="02010600030101010101" pitchFamily="2" charset="-122"/>
              </a:rPr>
              <a:t>极限情形。</a:t>
            </a:r>
            <a:endParaRPr kumimoji="1" lang="zh-CN" altLang="en-US" sz="2800" b="1">
              <a:solidFill>
                <a:srgbClr val="FF33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auto">
          <a:xfrm>
            <a:off x="323850" y="2665413"/>
            <a:ext cx="8604250"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5000"/>
              </a:lnSpc>
              <a:spcBef>
                <a:spcPct val="0"/>
              </a:spcBef>
              <a:buFontTx/>
              <a:buNone/>
            </a:pPr>
            <a:r>
              <a:rPr lang="en-US" altLang="zh-CN" sz="2800" b="1">
                <a:latin typeface="Times New Roman" panose="02020603050405020304" pitchFamily="18" charset="0"/>
              </a:rPr>
              <a:t>1</a:t>
            </a:r>
            <a:r>
              <a:rPr lang="zh-CN" altLang="en-US" sz="2800" b="1">
                <a:latin typeface="Times New Roman" panose="02020603050405020304" pitchFamily="18" charset="0"/>
              </a:rPr>
              <a:t>、理解惠更斯一菲涅耳原理。</a:t>
            </a:r>
            <a:endParaRPr lang="zh-CN" altLang="en-US" sz="2800" b="1">
              <a:latin typeface="Times New Roman" panose="02020603050405020304" pitchFamily="18" charset="0"/>
            </a:endParaRPr>
          </a:p>
          <a:p>
            <a:pPr>
              <a:lnSpc>
                <a:spcPct val="115000"/>
              </a:lnSpc>
              <a:spcBef>
                <a:spcPct val="0"/>
              </a:spcBef>
              <a:buFontTx/>
              <a:buNone/>
            </a:pPr>
            <a:r>
              <a:rPr lang="en-US" altLang="zh-CN" sz="2800" b="1">
                <a:latin typeface="Times New Roman" panose="02020603050405020304" pitchFamily="18" charset="0"/>
              </a:rPr>
              <a:t>2</a:t>
            </a:r>
            <a:r>
              <a:rPr lang="zh-CN" altLang="en-US" sz="2800" b="1">
                <a:latin typeface="Times New Roman" panose="02020603050405020304" pitchFamily="18" charset="0"/>
              </a:rPr>
              <a:t>、掌握研究夫琅和费单缝衍射的方法</a:t>
            </a:r>
            <a:r>
              <a:rPr lang="en-US" altLang="zh-CN" sz="2800" b="1">
                <a:latin typeface="Times New Roman" panose="02020603050405020304" pitchFamily="18" charset="0"/>
              </a:rPr>
              <a:t>——</a:t>
            </a:r>
            <a:r>
              <a:rPr lang="zh-CN" altLang="en-US" sz="2800" b="1">
                <a:latin typeface="Times New Roman" panose="02020603050405020304" pitchFamily="18" charset="0"/>
              </a:rPr>
              <a:t>半波带法及夫琅和费单缝衍射规律。</a:t>
            </a:r>
            <a:endParaRPr lang="en-US" altLang="zh-CN" sz="2800" b="1">
              <a:latin typeface="Times New Roman" panose="02020603050405020304" pitchFamily="18" charset="0"/>
            </a:endParaRPr>
          </a:p>
          <a:p>
            <a:pPr>
              <a:lnSpc>
                <a:spcPct val="115000"/>
              </a:lnSpc>
              <a:spcBef>
                <a:spcPct val="0"/>
              </a:spcBef>
              <a:buFontTx/>
              <a:buNone/>
            </a:pPr>
            <a:r>
              <a:rPr lang="en-US" altLang="zh-CN" sz="2800" b="1">
                <a:latin typeface="Times New Roman" panose="02020603050405020304" pitchFamily="18" charset="0"/>
              </a:rPr>
              <a:t>3</a:t>
            </a:r>
            <a:r>
              <a:rPr lang="zh-CN" altLang="en-US" sz="2800" b="1">
                <a:latin typeface="Times New Roman" panose="02020603050405020304" pitchFamily="18" charset="0"/>
              </a:rPr>
              <a:t>、掌握圆孔光学仪器最小分辨角公式。</a:t>
            </a:r>
            <a:endParaRPr lang="zh-CN" altLang="en-US" sz="2800" b="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76200" y="828675"/>
            <a:ext cx="8520113"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800" b="1">
                <a:solidFill>
                  <a:srgbClr val="CC0000"/>
                </a:solidFill>
                <a:latin typeface="宋体" panose="02010600030101010101" pitchFamily="2" charset="-122"/>
              </a:rPr>
              <a:t> </a:t>
            </a: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latin typeface="宋体" panose="02010600030101010101" pitchFamily="2" charset="-122"/>
              </a:rPr>
              <a:t>一单色平行光垂直入射一单缝，其衍射第三级明纹位置恰好与波长为 </a:t>
            </a:r>
            <a:r>
              <a:rPr lang="en-US" altLang="zh-CN" sz="2800" b="1">
                <a:latin typeface="宋体" panose="02010600030101010101" pitchFamily="2" charset="-122"/>
              </a:rPr>
              <a:t>600 </a:t>
            </a:r>
            <a:r>
              <a:rPr lang="en-US" altLang="zh-CN" sz="2800" b="1">
                <a:latin typeface="Times New Roman" panose="02020603050405020304" pitchFamily="18" charset="0"/>
              </a:rPr>
              <a:t>nm </a:t>
            </a:r>
            <a:r>
              <a:rPr lang="zh-CN" altLang="en-US" sz="2800" b="1">
                <a:latin typeface="宋体" panose="02010600030101010101" pitchFamily="2" charset="-122"/>
              </a:rPr>
              <a:t>的单色光垂直入射该缝时衍射的第二级</a:t>
            </a:r>
            <a:r>
              <a:rPr lang="zh-CN" altLang="en-US" sz="2800" b="1">
                <a:latin typeface="Times New Roman" panose="02020603050405020304" pitchFamily="18" charset="0"/>
              </a:rPr>
              <a:t>明纹</a:t>
            </a:r>
            <a:r>
              <a:rPr lang="zh-CN" altLang="en-US" sz="2800" b="1">
                <a:latin typeface="宋体" panose="02010600030101010101" pitchFamily="2" charset="-122"/>
              </a:rPr>
              <a:t>位置重合，试求该单色光的波长。</a:t>
            </a:r>
            <a:endParaRPr lang="en-US" altLang="zh-CN" sz="2800" b="1">
              <a:latin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76200" y="828675"/>
            <a:ext cx="8520113"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lang="en-US" altLang="zh-CN" sz="2800" b="1">
                <a:solidFill>
                  <a:srgbClr val="CC0000"/>
                </a:solidFill>
                <a:latin typeface="宋体" panose="02010600030101010101" pitchFamily="2" charset="-122"/>
              </a:rPr>
              <a:t> </a:t>
            </a: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latin typeface="宋体" panose="02010600030101010101" pitchFamily="2" charset="-122"/>
              </a:rPr>
              <a:t>一单色平行光垂直入射一单缝，其衍射第三级明纹位置恰好与波长为 </a:t>
            </a:r>
            <a:r>
              <a:rPr lang="en-US" altLang="zh-CN" sz="2800" b="1">
                <a:latin typeface="宋体" panose="02010600030101010101" pitchFamily="2" charset="-122"/>
              </a:rPr>
              <a:t>600 </a:t>
            </a:r>
            <a:r>
              <a:rPr lang="en-US" altLang="zh-CN" sz="2800" b="1">
                <a:latin typeface="Times New Roman" panose="02020603050405020304" pitchFamily="18" charset="0"/>
              </a:rPr>
              <a:t>nm </a:t>
            </a:r>
            <a:r>
              <a:rPr lang="zh-CN" altLang="en-US" sz="2800" b="1">
                <a:latin typeface="宋体" panose="02010600030101010101" pitchFamily="2" charset="-122"/>
              </a:rPr>
              <a:t>的单色光垂直入射该缝时衍射的第二级</a:t>
            </a:r>
            <a:r>
              <a:rPr lang="zh-CN" altLang="en-US" sz="2800" b="1">
                <a:latin typeface="Times New Roman" panose="02020603050405020304" pitchFamily="18" charset="0"/>
              </a:rPr>
              <a:t>明纹</a:t>
            </a:r>
            <a:r>
              <a:rPr lang="zh-CN" altLang="en-US" sz="2800" b="1">
                <a:latin typeface="宋体" panose="02010600030101010101" pitchFamily="2" charset="-122"/>
              </a:rPr>
              <a:t>位置重合，试求该单色光的波长。</a:t>
            </a:r>
            <a:endParaRPr lang="en-US" altLang="zh-CN" sz="2800" b="1">
              <a:latin typeface="宋体" panose="02010600030101010101" pitchFamily="2" charset="-122"/>
            </a:endParaRPr>
          </a:p>
        </p:txBody>
      </p:sp>
      <p:sp>
        <p:nvSpPr>
          <p:cNvPr id="46083" name="Text Box 3"/>
          <p:cNvSpPr txBox="1">
            <a:spLocks noChangeArrowheads="1"/>
          </p:cNvSpPr>
          <p:nvPr/>
        </p:nvSpPr>
        <p:spPr bwMode="auto">
          <a:xfrm>
            <a:off x="1219200" y="2971800"/>
            <a:ext cx="933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解：</a:t>
            </a:r>
            <a:r>
              <a:rPr lang="zh-CN" altLang="en-US" sz="2800" b="1">
                <a:solidFill>
                  <a:srgbClr val="990033"/>
                </a:solidFill>
              </a:rPr>
              <a:t>   </a:t>
            </a:r>
            <a:endParaRPr lang="zh-CN" altLang="en-US" sz="2800" b="1">
              <a:solidFill>
                <a:srgbClr val="990033"/>
              </a:solidFill>
            </a:endParaRPr>
          </a:p>
        </p:txBody>
      </p:sp>
      <p:graphicFrame>
        <p:nvGraphicFramePr>
          <p:cNvPr id="46084" name="Object 4"/>
          <p:cNvGraphicFramePr>
            <a:graphicFrameLocks noChangeAspect="1"/>
          </p:cNvGraphicFramePr>
          <p:nvPr/>
        </p:nvGraphicFramePr>
        <p:xfrm>
          <a:off x="2209800" y="2514600"/>
          <a:ext cx="4419600" cy="1146175"/>
        </p:xfrm>
        <a:graphic>
          <a:graphicData uri="http://schemas.openxmlformats.org/presentationml/2006/ole">
            <mc:AlternateContent xmlns:mc="http://schemas.openxmlformats.org/markup-compatibility/2006">
              <mc:Choice xmlns:v="urn:schemas-microsoft-com:vml" Requires="v">
                <p:oleObj spid="_x0000_s24588" name="Equation" r:id="rId1" imgW="1231265" imgH="393700" progId="Equation.DSMT4">
                  <p:embed/>
                </p:oleObj>
              </mc:Choice>
              <mc:Fallback>
                <p:oleObj name="Equation" r:id="rId1" imgW="1231265" imgH="3937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14600"/>
                        <a:ext cx="44196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5"/>
          <p:cNvGraphicFramePr>
            <a:graphicFrameLocks noChangeAspect="1"/>
          </p:cNvGraphicFramePr>
          <p:nvPr/>
        </p:nvGraphicFramePr>
        <p:xfrm>
          <a:off x="2209800" y="3571875"/>
          <a:ext cx="4648200" cy="1152525"/>
        </p:xfrm>
        <a:graphic>
          <a:graphicData uri="http://schemas.openxmlformats.org/presentationml/2006/ole">
            <mc:AlternateContent xmlns:mc="http://schemas.openxmlformats.org/markup-compatibility/2006">
              <mc:Choice xmlns:v="urn:schemas-microsoft-com:vml" Requires="v">
                <p:oleObj spid="_x0000_s24589" name="Equation" r:id="rId3" imgW="1269365" imgH="393700" progId="Equation.DSMT4">
                  <p:embed/>
                </p:oleObj>
              </mc:Choice>
              <mc:Fallback>
                <p:oleObj name="Equation" r:id="rId3" imgW="1269365" imgH="3937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571875"/>
                        <a:ext cx="4648200"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6"/>
          <p:cNvGraphicFramePr>
            <a:graphicFrameLocks noChangeAspect="1"/>
          </p:cNvGraphicFramePr>
          <p:nvPr/>
        </p:nvGraphicFramePr>
        <p:xfrm>
          <a:off x="1828800" y="4537075"/>
          <a:ext cx="5526088" cy="644525"/>
        </p:xfrm>
        <a:graphic>
          <a:graphicData uri="http://schemas.openxmlformats.org/presentationml/2006/ole">
            <mc:AlternateContent xmlns:mc="http://schemas.openxmlformats.org/markup-compatibility/2006">
              <mc:Choice xmlns:v="urn:schemas-microsoft-com:vml" Requires="v">
                <p:oleObj spid="_x0000_s24590" name="Equation" r:id="rId5" imgW="1853565" imgH="215900" progId="Equation.3">
                  <p:embed/>
                </p:oleObj>
              </mc:Choice>
              <mc:Fallback>
                <p:oleObj name="Equation" r:id="rId5" imgW="1853565" imgH="2159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537075"/>
                        <a:ext cx="552608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7" name="Object 7"/>
          <p:cNvGraphicFramePr>
            <a:graphicFrameLocks noChangeAspect="1"/>
          </p:cNvGraphicFramePr>
          <p:nvPr/>
        </p:nvGraphicFramePr>
        <p:xfrm>
          <a:off x="990600" y="5175250"/>
          <a:ext cx="7272338" cy="1225550"/>
        </p:xfrm>
        <a:graphic>
          <a:graphicData uri="http://schemas.openxmlformats.org/presentationml/2006/ole">
            <mc:AlternateContent xmlns:mc="http://schemas.openxmlformats.org/markup-compatibility/2006">
              <mc:Choice xmlns:v="urn:schemas-microsoft-com:vml" Requires="v">
                <p:oleObj spid="_x0000_s24591" name="Equation" r:id="rId7" imgW="2463800" imgH="431800" progId="Equation.3">
                  <p:embed/>
                </p:oleObj>
              </mc:Choice>
              <mc:Fallback>
                <p:oleObj name="Equation" r:id="rId7" imgW="2463800" imgH="431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5175250"/>
                        <a:ext cx="7272338"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horizontal)">
                                      <p:cBhvr>
                                        <p:cTn id="7" dur="500"/>
                                        <p:tgtEl>
                                          <p:spTgt spid="460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blinds(horizontal)">
                                      <p:cBhvr>
                                        <p:cTn id="12" dur="5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blinds(horizontal)">
                                      <p:cBhvr>
                                        <p:cTn id="17" dur="500"/>
                                        <p:tgtEl>
                                          <p:spTgt spid="460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6086"/>
                                        </p:tgtEl>
                                        <p:attrNameLst>
                                          <p:attrName>style.visibility</p:attrName>
                                        </p:attrNameLst>
                                      </p:cBhvr>
                                      <p:to>
                                        <p:strVal val="visible"/>
                                      </p:to>
                                    </p:set>
                                    <p:animEffect transition="in" filter="blinds(horizontal)">
                                      <p:cBhvr>
                                        <p:cTn id="22" dur="500"/>
                                        <p:tgtEl>
                                          <p:spTgt spid="460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6087"/>
                                        </p:tgtEl>
                                        <p:attrNameLst>
                                          <p:attrName>style.visibility</p:attrName>
                                        </p:attrNameLst>
                                      </p:cBhvr>
                                      <p:to>
                                        <p:strVal val="visible"/>
                                      </p:to>
                                    </p:set>
                                    <p:animEffect transition="in" filter="blinds(horizontal)">
                                      <p:cBhvr>
                                        <p:cTn id="27"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828800" y="9144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FF"/>
                </a:solidFill>
              </a:rPr>
              <a:t>干涉和衍射的区别和联系</a:t>
            </a:r>
            <a:endParaRPr lang="zh-CN" altLang="en-US" sz="2800" b="1">
              <a:solidFill>
                <a:srgbClr val="0000FF"/>
              </a:solidFill>
            </a:endParaRPr>
          </a:p>
        </p:txBody>
      </p:sp>
      <p:sp>
        <p:nvSpPr>
          <p:cNvPr id="25603" name="Rectangle 3"/>
          <p:cNvSpPr>
            <a:spLocks noChangeArrowheads="1"/>
          </p:cNvSpPr>
          <p:nvPr/>
        </p:nvSpPr>
        <p:spPr bwMode="auto">
          <a:xfrm>
            <a:off x="838200" y="2133600"/>
            <a:ext cx="716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a:t>
            </a:r>
            <a:r>
              <a:rPr kumimoji="1" lang="en-US" altLang="zh-CN" sz="2800" b="1">
                <a:solidFill>
                  <a:srgbClr val="000000"/>
                </a:solidFill>
                <a:latin typeface="方正书宋简体" charset="-122"/>
              </a:rPr>
              <a:t>1</a:t>
            </a:r>
            <a:r>
              <a:rPr kumimoji="1" lang="zh-CN" altLang="en-US" sz="2800" b="1">
                <a:solidFill>
                  <a:srgbClr val="000000"/>
                </a:solidFill>
                <a:latin typeface="方正书宋简体" charset="-122"/>
              </a:rPr>
              <a:t>）干涉</a:t>
            </a:r>
            <a:r>
              <a:rPr kumimoji="1" lang="en-US" altLang="zh-CN" sz="2800" b="1">
                <a:solidFill>
                  <a:srgbClr val="000000"/>
                </a:solidFill>
                <a:latin typeface="宋体" panose="02010600030101010101" pitchFamily="2" charset="-122"/>
              </a:rPr>
              <a:t>——</a:t>
            </a:r>
            <a:r>
              <a:rPr kumimoji="1" lang="zh-CN" altLang="en-US" sz="2800" b="1">
                <a:solidFill>
                  <a:srgbClr val="000000"/>
                </a:solidFill>
                <a:latin typeface="方正书宋简体" charset="-122"/>
              </a:rPr>
              <a:t>有限分立光束的相干叠加，</a:t>
            </a:r>
            <a:endParaRPr kumimoji="1" lang="zh-CN" altLang="en-US" sz="2800" b="1">
              <a:solidFill>
                <a:srgbClr val="000000"/>
              </a:solidFill>
              <a:latin typeface="方正书宋简体" charset="-122"/>
            </a:endParaRPr>
          </a:p>
        </p:txBody>
      </p:sp>
      <p:sp>
        <p:nvSpPr>
          <p:cNvPr id="25604" name="Rectangle 4"/>
          <p:cNvSpPr>
            <a:spLocks noChangeArrowheads="1"/>
          </p:cNvSpPr>
          <p:nvPr/>
        </p:nvSpPr>
        <p:spPr bwMode="auto">
          <a:xfrm>
            <a:off x="1828800" y="2743200"/>
            <a:ext cx="632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衍射</a:t>
            </a:r>
            <a:r>
              <a:rPr kumimoji="1" lang="en-US" altLang="zh-CN" sz="2800" b="1">
                <a:solidFill>
                  <a:srgbClr val="000000"/>
                </a:solidFill>
                <a:latin typeface="宋体" panose="02010600030101010101" pitchFamily="2" charset="-122"/>
              </a:rPr>
              <a:t>——</a:t>
            </a:r>
            <a:r>
              <a:rPr kumimoji="1" lang="zh-CN" altLang="en-US" sz="2800" b="1">
                <a:solidFill>
                  <a:srgbClr val="000000"/>
                </a:solidFill>
                <a:latin typeface="方正书宋简体" charset="-122"/>
              </a:rPr>
              <a:t>无限连续光束的相干叠加；</a:t>
            </a:r>
            <a:endParaRPr kumimoji="1" lang="zh-CN" altLang="en-US" sz="2800" b="1">
              <a:solidFill>
                <a:srgbClr val="000000"/>
              </a:solidFill>
              <a:latin typeface="方正书宋简体" charset="-122"/>
            </a:endParaRPr>
          </a:p>
        </p:txBody>
      </p:sp>
      <p:sp>
        <p:nvSpPr>
          <p:cNvPr id="25605" name="Rectangle 5"/>
          <p:cNvSpPr>
            <a:spLocks noChangeArrowheads="1"/>
          </p:cNvSpPr>
          <p:nvPr/>
        </p:nvSpPr>
        <p:spPr bwMode="auto">
          <a:xfrm>
            <a:off x="838200" y="48768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总之，衍射中存在干涉，干涉中亦存在衍射</a:t>
            </a:r>
            <a:endParaRPr kumimoji="1" lang="zh-CN" altLang="en-US" sz="2800" b="1">
              <a:solidFill>
                <a:srgbClr val="000000"/>
              </a:solidFill>
              <a:latin typeface="方正书宋简体" charset="-122"/>
            </a:endParaRPr>
          </a:p>
        </p:txBody>
      </p:sp>
      <p:sp>
        <p:nvSpPr>
          <p:cNvPr id="25606" name="Text Box 6"/>
          <p:cNvSpPr txBox="1">
            <a:spLocks noChangeArrowheads="1"/>
          </p:cNvSpPr>
          <p:nvPr/>
        </p:nvSpPr>
        <p:spPr bwMode="auto">
          <a:xfrm>
            <a:off x="1143000" y="1524000"/>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3300"/>
                </a:solidFill>
              </a:rPr>
              <a:t>本质是一样的：波的相干叠加</a:t>
            </a:r>
            <a:endParaRPr lang="zh-CN" altLang="en-US" sz="2800" b="1">
              <a:solidFill>
                <a:srgbClr val="FF3300"/>
              </a:solidFill>
            </a:endParaRPr>
          </a:p>
        </p:txBody>
      </p:sp>
      <p:sp>
        <p:nvSpPr>
          <p:cNvPr id="25607" name="Rectangle 18"/>
          <p:cNvSpPr>
            <a:spLocks noChangeArrowheads="1"/>
          </p:cNvSpPr>
          <p:nvPr/>
        </p:nvSpPr>
        <p:spPr bwMode="auto">
          <a:xfrm>
            <a:off x="762000" y="3429000"/>
            <a:ext cx="792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a:t>
            </a:r>
            <a:r>
              <a:rPr kumimoji="1" lang="en-US" altLang="zh-CN" sz="2800" b="1">
                <a:solidFill>
                  <a:srgbClr val="000000"/>
                </a:solidFill>
                <a:latin typeface="方正书宋简体" charset="-122"/>
              </a:rPr>
              <a:t>2</a:t>
            </a:r>
            <a:r>
              <a:rPr kumimoji="1" lang="zh-CN" altLang="en-US" sz="2800" b="1">
                <a:solidFill>
                  <a:srgbClr val="000000"/>
                </a:solidFill>
                <a:latin typeface="方正书宋简体" charset="-122"/>
              </a:rPr>
              <a:t>）干涉花样有亮度相等和相对集中的不同；</a:t>
            </a:r>
            <a:endParaRPr kumimoji="1" lang="zh-CN" altLang="en-US" sz="2800" b="1">
              <a:solidFill>
                <a:srgbClr val="000000"/>
              </a:solidFill>
              <a:latin typeface="方正书宋简体" charset="-122"/>
            </a:endParaRPr>
          </a:p>
        </p:txBody>
      </p:sp>
      <p:sp>
        <p:nvSpPr>
          <p:cNvPr id="25608" name="Rectangle 19"/>
          <p:cNvSpPr>
            <a:spLocks noChangeArrowheads="1"/>
          </p:cNvSpPr>
          <p:nvPr/>
        </p:nvSpPr>
        <p:spPr bwMode="auto">
          <a:xfrm>
            <a:off x="762000" y="4114800"/>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方正书宋简体" charset="-122"/>
              </a:rPr>
              <a:t>（</a:t>
            </a:r>
            <a:r>
              <a:rPr kumimoji="1" lang="en-US" altLang="zh-CN" sz="2800" b="1">
                <a:solidFill>
                  <a:srgbClr val="000000"/>
                </a:solidFill>
                <a:latin typeface="方正书宋简体" charset="-122"/>
              </a:rPr>
              <a:t>3</a:t>
            </a:r>
            <a:r>
              <a:rPr kumimoji="1" lang="zh-CN" altLang="en-US" sz="2800" b="1">
                <a:solidFill>
                  <a:srgbClr val="000000"/>
                </a:solidFill>
                <a:latin typeface="方正书宋简体" charset="-122"/>
              </a:rPr>
              <a:t>）在光强的计算上有数学处理方法的不同。</a:t>
            </a:r>
            <a:endParaRPr kumimoji="1" lang="zh-CN" altLang="en-US" sz="2800" b="1">
              <a:solidFill>
                <a:srgbClr val="000000"/>
              </a:solidFill>
              <a:latin typeface="方正书宋简体" charset="-122"/>
            </a:endParaRPr>
          </a:p>
        </p:txBody>
      </p:sp>
      <p:sp>
        <p:nvSpPr>
          <p:cNvPr id="25609" name="Rectangle 20"/>
          <p:cNvSpPr>
            <a:spLocks noChangeArrowheads="1"/>
          </p:cNvSpPr>
          <p:nvPr/>
        </p:nvSpPr>
        <p:spPr bwMode="auto">
          <a:xfrm>
            <a:off x="0" y="2133600"/>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00"/>
                </a:solidFill>
              </a:rPr>
              <a:t>区别</a:t>
            </a:r>
            <a:endParaRPr lang="zh-CN" altLang="en-US" sz="2800" b="1">
              <a:solidFill>
                <a:srgbClr val="000000"/>
              </a:solidFill>
            </a:endParaRPr>
          </a:p>
        </p:txBody>
      </p:sp>
      <p:sp>
        <p:nvSpPr>
          <p:cNvPr id="25610" name="AutoShape 30"/>
          <p:cNvSpPr>
            <a:spLocks noChangeArrowheads="1"/>
          </p:cNvSpPr>
          <p:nvPr/>
        </p:nvSpPr>
        <p:spPr bwMode="auto">
          <a:xfrm>
            <a:off x="304800" y="914400"/>
            <a:ext cx="1219200" cy="685800"/>
          </a:xfrm>
          <a:prstGeom prst="cloudCallout">
            <a:avLst>
              <a:gd name="adj1" fmla="val -45310"/>
              <a:gd name="adj2" fmla="val 56713"/>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800"/>
          </a:p>
        </p:txBody>
      </p:sp>
      <p:sp>
        <p:nvSpPr>
          <p:cNvPr id="25611" name="Text Box 31"/>
          <p:cNvSpPr txBox="1">
            <a:spLocks noChangeArrowheads="1"/>
          </p:cNvSpPr>
          <p:nvPr/>
        </p:nvSpPr>
        <p:spPr bwMode="auto">
          <a:xfrm>
            <a:off x="533400" y="852488"/>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注意</a:t>
            </a:r>
            <a:endParaRPr lang="zh-CN" altLang="en-US" sz="2800" b="1"/>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3"/>
          <p:cNvGrpSpPr/>
          <p:nvPr/>
        </p:nvGrpSpPr>
        <p:grpSpPr bwMode="auto">
          <a:xfrm>
            <a:off x="5441950" y="3352800"/>
            <a:ext cx="508000" cy="673100"/>
            <a:chOff x="4656" y="2160"/>
            <a:chExt cx="320" cy="424"/>
          </a:xfrm>
        </p:grpSpPr>
        <p:sp>
          <p:nvSpPr>
            <p:cNvPr id="26696" name="Oval 4"/>
            <p:cNvSpPr>
              <a:spLocks noChangeArrowheads="1"/>
            </p:cNvSpPr>
            <p:nvPr/>
          </p:nvSpPr>
          <p:spPr bwMode="auto">
            <a:xfrm>
              <a:off x="4712" y="2216"/>
              <a:ext cx="208" cy="312"/>
            </a:xfrm>
            <a:prstGeom prst="ellipse">
              <a:avLst/>
            </a:prstGeom>
            <a:solidFill>
              <a:schemeClr val="folHlink"/>
            </a:solidFill>
            <a:ln w="19050">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6697" name="Oval 5"/>
            <p:cNvSpPr>
              <a:spLocks noChangeArrowheads="1"/>
            </p:cNvSpPr>
            <p:nvPr/>
          </p:nvSpPr>
          <p:spPr bwMode="auto">
            <a:xfrm>
              <a:off x="4656" y="2160"/>
              <a:ext cx="320" cy="424"/>
            </a:xfrm>
            <a:prstGeom prst="ellipse">
              <a:avLst/>
            </a:pr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26627" name="Rectangle 6"/>
          <p:cNvSpPr>
            <a:spLocks noChangeArrowheads="1"/>
          </p:cNvSpPr>
          <p:nvPr/>
        </p:nvSpPr>
        <p:spPr bwMode="auto">
          <a:xfrm>
            <a:off x="2146300" y="3079750"/>
            <a:ext cx="241300"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FF"/>
                </a:solidFill>
                <a:latin typeface="Times New Roman" panose="02020603050405020304" pitchFamily="18" charset="0"/>
                <a:sym typeface="Symbol" panose="05050102010706020507" pitchFamily="18" charset="2"/>
              </a:rPr>
              <a:t></a:t>
            </a:r>
            <a:endParaRPr kumimoji="1" lang="en-US" altLang="zh-CN" sz="2000" b="1">
              <a:latin typeface="Times New Roman" panose="02020603050405020304" pitchFamily="18" charset="0"/>
            </a:endParaRPr>
          </a:p>
        </p:txBody>
      </p:sp>
      <p:sp>
        <p:nvSpPr>
          <p:cNvPr id="26628" name="Oval 7"/>
          <p:cNvSpPr>
            <a:spLocks noChangeArrowheads="1"/>
          </p:cNvSpPr>
          <p:nvPr/>
        </p:nvSpPr>
        <p:spPr bwMode="auto">
          <a:xfrm>
            <a:off x="3860800" y="3143250"/>
            <a:ext cx="482600" cy="1130300"/>
          </a:xfrm>
          <a:prstGeom prst="ellipse">
            <a:avLst/>
          </a:prstGeom>
          <a:noFill/>
          <a:ln w="25400">
            <a:solidFill>
              <a:srgbClr val="80008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6629" name="Line 8"/>
          <p:cNvSpPr>
            <a:spLocks noChangeShapeType="1"/>
          </p:cNvSpPr>
          <p:nvPr/>
        </p:nvSpPr>
        <p:spPr bwMode="auto">
          <a:xfrm>
            <a:off x="3200400" y="3733800"/>
            <a:ext cx="889000"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6630" name="Group 9"/>
          <p:cNvGrpSpPr/>
          <p:nvPr/>
        </p:nvGrpSpPr>
        <p:grpSpPr bwMode="auto">
          <a:xfrm>
            <a:off x="5289550" y="2971800"/>
            <a:ext cx="882650" cy="1454150"/>
            <a:chOff x="2032" y="1509"/>
            <a:chExt cx="556" cy="916"/>
          </a:xfrm>
        </p:grpSpPr>
        <p:sp>
          <p:nvSpPr>
            <p:cNvPr id="26692" name="Line 10"/>
            <p:cNvSpPr>
              <a:spLocks noChangeShapeType="1"/>
            </p:cNvSpPr>
            <p:nvPr/>
          </p:nvSpPr>
          <p:spPr bwMode="auto">
            <a:xfrm>
              <a:off x="2032" y="1509"/>
              <a:ext cx="0" cy="765"/>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93" name="Line 11"/>
            <p:cNvSpPr>
              <a:spLocks noChangeShapeType="1"/>
            </p:cNvSpPr>
            <p:nvPr/>
          </p:nvSpPr>
          <p:spPr bwMode="auto">
            <a:xfrm>
              <a:off x="2584" y="1680"/>
              <a:ext cx="0" cy="735"/>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94" name="Line 12"/>
            <p:cNvSpPr>
              <a:spLocks noChangeShapeType="1"/>
            </p:cNvSpPr>
            <p:nvPr/>
          </p:nvSpPr>
          <p:spPr bwMode="auto">
            <a:xfrm>
              <a:off x="2032" y="1516"/>
              <a:ext cx="556" cy="165"/>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95" name="Line 13"/>
            <p:cNvSpPr>
              <a:spLocks noChangeShapeType="1"/>
            </p:cNvSpPr>
            <p:nvPr/>
          </p:nvSpPr>
          <p:spPr bwMode="auto">
            <a:xfrm>
              <a:off x="2032" y="2260"/>
              <a:ext cx="556" cy="165"/>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631" name="Line 14"/>
          <p:cNvSpPr>
            <a:spLocks noChangeShapeType="1"/>
          </p:cNvSpPr>
          <p:nvPr/>
        </p:nvSpPr>
        <p:spPr bwMode="auto">
          <a:xfrm>
            <a:off x="4343400" y="3714750"/>
            <a:ext cx="1295400" cy="1905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6632" name="Group 15"/>
          <p:cNvGrpSpPr/>
          <p:nvPr/>
        </p:nvGrpSpPr>
        <p:grpSpPr bwMode="auto">
          <a:xfrm>
            <a:off x="2133600" y="3454400"/>
            <a:ext cx="635000" cy="508000"/>
            <a:chOff x="0" y="113"/>
            <a:chExt cx="20000" cy="19774"/>
          </a:xfrm>
        </p:grpSpPr>
        <p:sp>
          <p:nvSpPr>
            <p:cNvPr id="26689" name="Line 16"/>
            <p:cNvSpPr>
              <a:spLocks noChangeShapeType="1"/>
            </p:cNvSpPr>
            <p:nvPr/>
          </p:nvSpPr>
          <p:spPr bwMode="auto">
            <a:xfrm>
              <a:off x="0" y="10003"/>
              <a:ext cx="20000" cy="27"/>
            </a:xfrm>
            <a:prstGeom prst="line">
              <a:avLst/>
            </a:prstGeom>
            <a:noFill/>
            <a:ln w="34925">
              <a:solidFill>
                <a:schemeClr val="folHlink"/>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90" name="Line 17"/>
            <p:cNvSpPr>
              <a:spLocks noChangeShapeType="1"/>
            </p:cNvSpPr>
            <p:nvPr/>
          </p:nvSpPr>
          <p:spPr bwMode="auto">
            <a:xfrm>
              <a:off x="0" y="19864"/>
              <a:ext cx="20000" cy="23"/>
            </a:xfrm>
            <a:prstGeom prst="line">
              <a:avLst/>
            </a:prstGeom>
            <a:noFill/>
            <a:ln w="34925">
              <a:solidFill>
                <a:schemeClr val="folHlink"/>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91" name="Line 18"/>
            <p:cNvSpPr>
              <a:spLocks noChangeShapeType="1"/>
            </p:cNvSpPr>
            <p:nvPr/>
          </p:nvSpPr>
          <p:spPr bwMode="auto">
            <a:xfrm>
              <a:off x="0" y="113"/>
              <a:ext cx="20000" cy="29"/>
            </a:xfrm>
            <a:prstGeom prst="line">
              <a:avLst/>
            </a:prstGeom>
            <a:noFill/>
            <a:ln w="34925">
              <a:solidFill>
                <a:schemeClr val="folHlink"/>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6633" name="Group 19"/>
          <p:cNvGrpSpPr/>
          <p:nvPr/>
        </p:nvGrpSpPr>
        <p:grpSpPr bwMode="auto">
          <a:xfrm>
            <a:off x="2565400" y="3181350"/>
            <a:ext cx="596900" cy="1089025"/>
            <a:chOff x="832" y="1620"/>
            <a:chExt cx="376" cy="686"/>
          </a:xfrm>
        </p:grpSpPr>
        <p:sp>
          <p:nvSpPr>
            <p:cNvPr id="26667" name="Line 20"/>
            <p:cNvSpPr>
              <a:spLocks noChangeShapeType="1"/>
            </p:cNvSpPr>
            <p:nvPr/>
          </p:nvSpPr>
          <p:spPr bwMode="auto">
            <a:xfrm>
              <a:off x="834" y="1622"/>
              <a:ext cx="0" cy="560"/>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68" name="Line 21"/>
            <p:cNvSpPr>
              <a:spLocks noChangeShapeType="1"/>
            </p:cNvSpPr>
            <p:nvPr/>
          </p:nvSpPr>
          <p:spPr bwMode="auto">
            <a:xfrm>
              <a:off x="1208" y="1740"/>
              <a:ext cx="0" cy="566"/>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69" name="Line 22"/>
            <p:cNvSpPr>
              <a:spLocks noChangeShapeType="1"/>
            </p:cNvSpPr>
            <p:nvPr/>
          </p:nvSpPr>
          <p:spPr bwMode="auto">
            <a:xfrm>
              <a:off x="834" y="1620"/>
              <a:ext cx="366" cy="120"/>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0" name="Line 23"/>
            <p:cNvSpPr>
              <a:spLocks noChangeShapeType="1"/>
            </p:cNvSpPr>
            <p:nvPr/>
          </p:nvSpPr>
          <p:spPr bwMode="auto">
            <a:xfrm>
              <a:off x="840" y="2172"/>
              <a:ext cx="360" cy="120"/>
            </a:xfrm>
            <a:prstGeom prst="line">
              <a:avLst/>
            </a:prstGeom>
            <a:noFill/>
            <a:ln w="25400">
              <a:solidFill>
                <a:srgbClr val="80008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1" name="Oval 24"/>
            <p:cNvSpPr>
              <a:spLocks noChangeArrowheads="1"/>
            </p:cNvSpPr>
            <p:nvPr/>
          </p:nvSpPr>
          <p:spPr bwMode="auto">
            <a:xfrm>
              <a:off x="976" y="1884"/>
              <a:ext cx="96" cy="128"/>
            </a:xfrm>
            <a:prstGeom prst="ellipse">
              <a:avLst/>
            </a:prstGeom>
            <a:noFill/>
            <a:ln w="19050">
              <a:solidFill>
                <a:srgbClr val="80008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26672" name="Group 25"/>
            <p:cNvGrpSpPr/>
            <p:nvPr/>
          </p:nvGrpSpPr>
          <p:grpSpPr bwMode="auto">
            <a:xfrm>
              <a:off x="832" y="1652"/>
              <a:ext cx="344" cy="313"/>
              <a:chOff x="0" y="0"/>
              <a:chExt cx="19997" cy="20005"/>
            </a:xfrm>
          </p:grpSpPr>
          <p:sp>
            <p:nvSpPr>
              <p:cNvPr id="26684" name="Line 26"/>
              <p:cNvSpPr>
                <a:spLocks noChangeShapeType="1"/>
              </p:cNvSpPr>
              <p:nvPr/>
            </p:nvSpPr>
            <p:spPr bwMode="auto">
              <a:xfrm flipV="1">
                <a:off x="0" y="0"/>
                <a:ext cx="6523" cy="463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5" name="Line 27"/>
              <p:cNvSpPr>
                <a:spLocks noChangeShapeType="1"/>
              </p:cNvSpPr>
              <p:nvPr/>
            </p:nvSpPr>
            <p:spPr bwMode="auto">
              <a:xfrm flipV="1">
                <a:off x="465" y="1020"/>
                <a:ext cx="9309" cy="720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6" name="Line 28"/>
              <p:cNvSpPr>
                <a:spLocks noChangeShapeType="1"/>
              </p:cNvSpPr>
              <p:nvPr/>
            </p:nvSpPr>
            <p:spPr bwMode="auto">
              <a:xfrm flipV="1">
                <a:off x="931" y="3068"/>
                <a:ext cx="11630" cy="8737"/>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7" name="Line 29"/>
              <p:cNvSpPr>
                <a:spLocks noChangeShapeType="1"/>
              </p:cNvSpPr>
              <p:nvPr/>
            </p:nvSpPr>
            <p:spPr bwMode="auto">
              <a:xfrm flipV="1">
                <a:off x="465" y="4605"/>
                <a:ext cx="15820" cy="11813"/>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8" name="Line 30"/>
              <p:cNvSpPr>
                <a:spLocks noChangeShapeType="1"/>
              </p:cNvSpPr>
              <p:nvPr/>
            </p:nvSpPr>
            <p:spPr bwMode="auto">
              <a:xfrm flipV="1">
                <a:off x="931" y="5118"/>
                <a:ext cx="19066" cy="14887"/>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6673" name="Group 31"/>
            <p:cNvGrpSpPr/>
            <p:nvPr/>
          </p:nvGrpSpPr>
          <p:grpSpPr bwMode="auto">
            <a:xfrm>
              <a:off x="856" y="1956"/>
              <a:ext cx="344" cy="313"/>
              <a:chOff x="-1" y="0"/>
              <a:chExt cx="20001" cy="20000"/>
            </a:xfrm>
          </p:grpSpPr>
          <p:sp>
            <p:nvSpPr>
              <p:cNvPr id="26679" name="Line 32"/>
              <p:cNvSpPr>
                <a:spLocks noChangeShapeType="1"/>
              </p:cNvSpPr>
              <p:nvPr/>
            </p:nvSpPr>
            <p:spPr bwMode="auto">
              <a:xfrm flipH="1">
                <a:off x="13472" y="15366"/>
                <a:ext cx="6528" cy="4634"/>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0" name="Line 33"/>
              <p:cNvSpPr>
                <a:spLocks noChangeShapeType="1"/>
              </p:cNvSpPr>
              <p:nvPr/>
            </p:nvSpPr>
            <p:spPr bwMode="auto">
              <a:xfrm flipH="1">
                <a:off x="10224" y="11776"/>
                <a:ext cx="9315" cy="7204"/>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1" name="Line 34"/>
              <p:cNvSpPr>
                <a:spLocks noChangeShapeType="1"/>
              </p:cNvSpPr>
              <p:nvPr/>
            </p:nvSpPr>
            <p:spPr bwMode="auto">
              <a:xfrm flipH="1">
                <a:off x="7429" y="8190"/>
                <a:ext cx="11639" cy="873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2" name="Line 35"/>
              <p:cNvSpPr>
                <a:spLocks noChangeShapeType="1"/>
              </p:cNvSpPr>
              <p:nvPr/>
            </p:nvSpPr>
            <p:spPr bwMode="auto">
              <a:xfrm flipH="1">
                <a:off x="3718" y="3582"/>
                <a:ext cx="15821" cy="11804"/>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83" name="Line 36"/>
              <p:cNvSpPr>
                <a:spLocks noChangeShapeType="1"/>
              </p:cNvSpPr>
              <p:nvPr/>
            </p:nvSpPr>
            <p:spPr bwMode="auto">
              <a:xfrm flipH="1">
                <a:off x="-1" y="0"/>
                <a:ext cx="19069" cy="14877"/>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674" name="Line 37"/>
            <p:cNvSpPr>
              <a:spLocks noChangeShapeType="1"/>
            </p:cNvSpPr>
            <p:nvPr/>
          </p:nvSpPr>
          <p:spPr bwMode="auto">
            <a:xfrm flipV="1">
              <a:off x="1056" y="1772"/>
              <a:ext cx="144" cy="113"/>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5" name="Line 38"/>
            <p:cNvSpPr>
              <a:spLocks noChangeShapeType="1"/>
            </p:cNvSpPr>
            <p:nvPr/>
          </p:nvSpPr>
          <p:spPr bwMode="auto">
            <a:xfrm flipV="1">
              <a:off x="848" y="1940"/>
              <a:ext cx="120" cy="81"/>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6" name="Line 39"/>
            <p:cNvSpPr>
              <a:spLocks noChangeShapeType="1"/>
            </p:cNvSpPr>
            <p:nvPr/>
          </p:nvSpPr>
          <p:spPr bwMode="auto">
            <a:xfrm flipV="1">
              <a:off x="848" y="1988"/>
              <a:ext cx="144" cy="96"/>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7" name="Line 40"/>
            <p:cNvSpPr>
              <a:spLocks noChangeShapeType="1"/>
            </p:cNvSpPr>
            <p:nvPr/>
          </p:nvSpPr>
          <p:spPr bwMode="auto">
            <a:xfrm flipV="1">
              <a:off x="1072" y="1828"/>
              <a:ext cx="128" cy="105"/>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78" name="Line 41"/>
            <p:cNvSpPr>
              <a:spLocks noChangeShapeType="1"/>
            </p:cNvSpPr>
            <p:nvPr/>
          </p:nvSpPr>
          <p:spPr bwMode="auto">
            <a:xfrm flipV="1">
              <a:off x="840" y="1892"/>
              <a:ext cx="360" cy="256"/>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634" name="Rectangle 42"/>
          <p:cNvSpPr>
            <a:spLocks noChangeArrowheads="1"/>
          </p:cNvSpPr>
          <p:nvPr/>
        </p:nvSpPr>
        <p:spPr bwMode="auto">
          <a:xfrm>
            <a:off x="4038600" y="2711450"/>
            <a:ext cx="2603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000" b="1">
              <a:solidFill>
                <a:srgbClr val="800080"/>
              </a:solidFill>
              <a:latin typeface="Times New Roman" panose="02020603050405020304" pitchFamily="18" charset="0"/>
            </a:endParaRPr>
          </a:p>
        </p:txBody>
      </p:sp>
      <p:sp>
        <p:nvSpPr>
          <p:cNvPr id="26635" name="Rectangle 43"/>
          <p:cNvSpPr>
            <a:spLocks noChangeArrowheads="1"/>
          </p:cNvSpPr>
          <p:nvPr/>
        </p:nvSpPr>
        <p:spPr bwMode="auto">
          <a:xfrm>
            <a:off x="2159000" y="2590800"/>
            <a:ext cx="11811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800" b="1">
                <a:solidFill>
                  <a:srgbClr val="000000"/>
                </a:solidFill>
                <a:latin typeface="Times New Roman" panose="02020603050405020304" pitchFamily="18" charset="0"/>
              </a:rPr>
              <a:t>衍射屏</a:t>
            </a:r>
            <a:endParaRPr kumimoji="1" lang="zh-CN" altLang="en-US" sz="2800" b="1">
              <a:solidFill>
                <a:srgbClr val="000000"/>
              </a:solidFill>
              <a:latin typeface="Times New Roman" panose="02020603050405020304" pitchFamily="18" charset="0"/>
            </a:endParaRPr>
          </a:p>
        </p:txBody>
      </p:sp>
      <p:sp>
        <p:nvSpPr>
          <p:cNvPr id="26636" name="Rectangle 44"/>
          <p:cNvSpPr>
            <a:spLocks noChangeArrowheads="1"/>
          </p:cNvSpPr>
          <p:nvPr/>
        </p:nvSpPr>
        <p:spPr bwMode="auto">
          <a:xfrm>
            <a:off x="4940300" y="2514600"/>
            <a:ext cx="1231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800" b="1">
                <a:solidFill>
                  <a:srgbClr val="000000"/>
                </a:solidFill>
                <a:latin typeface="Times New Roman" panose="02020603050405020304" pitchFamily="18" charset="0"/>
              </a:rPr>
              <a:t>观察屏</a:t>
            </a:r>
            <a:endParaRPr kumimoji="1" lang="zh-CN" altLang="en-US" sz="2800" b="1">
              <a:solidFill>
                <a:srgbClr val="000000"/>
              </a:solidFill>
              <a:latin typeface="Times New Roman" panose="02020603050405020304" pitchFamily="18" charset="0"/>
            </a:endParaRPr>
          </a:p>
        </p:txBody>
      </p:sp>
      <p:sp>
        <p:nvSpPr>
          <p:cNvPr id="26637" name="Line 45"/>
          <p:cNvSpPr>
            <a:spLocks noChangeShapeType="1"/>
          </p:cNvSpPr>
          <p:nvPr/>
        </p:nvSpPr>
        <p:spPr bwMode="auto">
          <a:xfrm flipV="1">
            <a:off x="4089400" y="3505200"/>
            <a:ext cx="1549400" cy="196850"/>
          </a:xfrm>
          <a:prstGeom prst="line">
            <a:avLst/>
          </a:prstGeom>
          <a:noFill/>
          <a:ln w="190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38" name="Line 46"/>
          <p:cNvSpPr>
            <a:spLocks noChangeShapeType="1"/>
          </p:cNvSpPr>
          <p:nvPr/>
        </p:nvSpPr>
        <p:spPr bwMode="auto">
          <a:xfrm>
            <a:off x="4076700" y="3713163"/>
            <a:ext cx="254000" cy="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39" name="Arc 47"/>
          <p:cNvSpPr/>
          <p:nvPr/>
        </p:nvSpPr>
        <p:spPr bwMode="auto">
          <a:xfrm>
            <a:off x="5086350" y="3600450"/>
            <a:ext cx="50800" cy="101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808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40" name="Rectangle 48"/>
          <p:cNvSpPr>
            <a:spLocks noChangeArrowheads="1"/>
          </p:cNvSpPr>
          <p:nvPr/>
        </p:nvSpPr>
        <p:spPr bwMode="auto">
          <a:xfrm>
            <a:off x="5060950" y="3308350"/>
            <a:ext cx="2540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8000"/>
                </a:solidFill>
                <a:latin typeface="Times New Roman" panose="02020603050405020304" pitchFamily="18" charset="0"/>
                <a:sym typeface="Symbol" panose="05050102010706020507" pitchFamily="18" charset="2"/>
              </a:rPr>
              <a:t></a:t>
            </a:r>
            <a:r>
              <a:rPr kumimoji="1" lang="en-US" altLang="zh-CN" sz="2000" b="1" baseline="-25000">
                <a:solidFill>
                  <a:srgbClr val="008000"/>
                </a:solidFill>
                <a:latin typeface="Times New Roman" panose="02020603050405020304" pitchFamily="18" charset="0"/>
              </a:rPr>
              <a:t>0</a:t>
            </a:r>
            <a:endParaRPr kumimoji="1" lang="en-US" altLang="zh-CN" sz="2000" b="1">
              <a:latin typeface="Times New Roman" panose="02020603050405020304" pitchFamily="18" charset="0"/>
            </a:endParaRPr>
          </a:p>
        </p:txBody>
      </p:sp>
      <p:grpSp>
        <p:nvGrpSpPr>
          <p:cNvPr id="26641" name="Group 49"/>
          <p:cNvGrpSpPr/>
          <p:nvPr/>
        </p:nvGrpSpPr>
        <p:grpSpPr bwMode="auto">
          <a:xfrm>
            <a:off x="4089400" y="4273550"/>
            <a:ext cx="1549400" cy="450850"/>
            <a:chOff x="1568" y="2308"/>
            <a:chExt cx="720" cy="284"/>
          </a:xfrm>
        </p:grpSpPr>
        <p:sp>
          <p:nvSpPr>
            <p:cNvPr id="26662" name="Line 50"/>
            <p:cNvSpPr>
              <a:spLocks noChangeShapeType="1"/>
            </p:cNvSpPr>
            <p:nvPr/>
          </p:nvSpPr>
          <p:spPr bwMode="auto">
            <a:xfrm>
              <a:off x="1568" y="2308"/>
              <a:ext cx="0" cy="256"/>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63" name="Line 51"/>
            <p:cNvSpPr>
              <a:spLocks noChangeShapeType="1"/>
            </p:cNvSpPr>
            <p:nvPr/>
          </p:nvSpPr>
          <p:spPr bwMode="auto">
            <a:xfrm>
              <a:off x="2288" y="2340"/>
              <a:ext cx="0" cy="208"/>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64" name="Line 52"/>
            <p:cNvSpPr>
              <a:spLocks noChangeShapeType="1"/>
            </p:cNvSpPr>
            <p:nvPr/>
          </p:nvSpPr>
          <p:spPr bwMode="auto">
            <a:xfrm>
              <a:off x="1574" y="2482"/>
              <a:ext cx="246" cy="0"/>
            </a:xfrm>
            <a:prstGeom prst="line">
              <a:avLst/>
            </a:prstGeom>
            <a:noFill/>
            <a:ln w="9525">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65" name="Rectangle 53"/>
            <p:cNvSpPr>
              <a:spLocks noChangeArrowheads="1"/>
            </p:cNvSpPr>
            <p:nvPr/>
          </p:nvSpPr>
          <p:spPr bwMode="auto">
            <a:xfrm>
              <a:off x="1818" y="2408"/>
              <a:ext cx="18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rPr>
                <a:t> </a:t>
              </a:r>
              <a:r>
                <a:rPr kumimoji="1" lang="en-US" altLang="zh-CN" sz="2800" b="1" i="1">
                  <a:solidFill>
                    <a:srgbClr val="000000"/>
                  </a:solidFill>
                  <a:latin typeface="Times New Roman" panose="02020603050405020304" pitchFamily="18" charset="0"/>
                </a:rPr>
                <a:t>f</a:t>
              </a:r>
              <a:endParaRPr kumimoji="1" lang="en-US" altLang="zh-CN" sz="2800" b="1">
                <a:solidFill>
                  <a:srgbClr val="000000"/>
                </a:solidFill>
                <a:latin typeface="Times New Roman" panose="02020603050405020304" pitchFamily="18" charset="0"/>
              </a:endParaRPr>
            </a:p>
          </p:txBody>
        </p:sp>
        <p:sp>
          <p:nvSpPr>
            <p:cNvPr id="26666" name="Line 54"/>
            <p:cNvSpPr>
              <a:spLocks noChangeShapeType="1"/>
            </p:cNvSpPr>
            <p:nvPr/>
          </p:nvSpPr>
          <p:spPr bwMode="auto">
            <a:xfrm>
              <a:off x="2036" y="2482"/>
              <a:ext cx="246"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642" name="Rectangle 55"/>
          <p:cNvSpPr>
            <a:spLocks noChangeArrowheads="1"/>
          </p:cNvSpPr>
          <p:nvPr/>
        </p:nvSpPr>
        <p:spPr bwMode="auto">
          <a:xfrm>
            <a:off x="3624263" y="2524125"/>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00"/>
                </a:solidFill>
                <a:latin typeface="宋体" panose="02010600030101010101" pitchFamily="2" charset="-122"/>
              </a:rPr>
              <a:t>透镜</a:t>
            </a:r>
            <a:r>
              <a:rPr kumimoji="1" lang="en-US" altLang="zh-CN" sz="2800" b="1" i="1">
                <a:solidFill>
                  <a:srgbClr val="000000"/>
                </a:solidFill>
                <a:latin typeface="宋体" panose="02010600030101010101" pitchFamily="2" charset="-122"/>
              </a:rPr>
              <a:t>L</a:t>
            </a:r>
            <a:endParaRPr kumimoji="1" lang="en-US" altLang="zh-CN" sz="2800" b="1">
              <a:solidFill>
                <a:srgbClr val="000000"/>
              </a:solidFill>
              <a:latin typeface="宋体" panose="02010600030101010101" pitchFamily="2" charset="-122"/>
            </a:endParaRPr>
          </a:p>
        </p:txBody>
      </p:sp>
      <p:sp>
        <p:nvSpPr>
          <p:cNvPr id="26643" name="Text Box 56"/>
          <p:cNvSpPr txBox="1">
            <a:spLocks noChangeArrowheads="1"/>
          </p:cNvSpPr>
          <p:nvPr/>
        </p:nvSpPr>
        <p:spPr bwMode="auto">
          <a:xfrm>
            <a:off x="457200" y="7762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、圆孔夫琅和费衍射</a:t>
            </a:r>
            <a:endParaRPr lang="zh-CN" altLang="en-US" sz="2800" b="1">
              <a:solidFill>
                <a:srgbClr val="000000"/>
              </a:solidFill>
              <a:latin typeface="宋体" panose="02010600030101010101" pitchFamily="2" charset="-122"/>
            </a:endParaRPr>
          </a:p>
        </p:txBody>
      </p:sp>
      <p:grpSp>
        <p:nvGrpSpPr>
          <p:cNvPr id="26644" name="Group 57"/>
          <p:cNvGrpSpPr/>
          <p:nvPr/>
        </p:nvGrpSpPr>
        <p:grpSpPr bwMode="auto">
          <a:xfrm>
            <a:off x="5715000" y="2743200"/>
            <a:ext cx="2667000" cy="946150"/>
            <a:chOff x="3744" y="2352"/>
            <a:chExt cx="1680" cy="596"/>
          </a:xfrm>
        </p:grpSpPr>
        <p:sp>
          <p:nvSpPr>
            <p:cNvPr id="26660" name="Line 58"/>
            <p:cNvSpPr>
              <a:spLocks noChangeShapeType="1"/>
            </p:cNvSpPr>
            <p:nvPr/>
          </p:nvSpPr>
          <p:spPr bwMode="auto">
            <a:xfrm flipV="1">
              <a:off x="3744" y="2640"/>
              <a:ext cx="576"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1" name="Rectangle 59"/>
            <p:cNvSpPr>
              <a:spLocks noChangeArrowheads="1"/>
            </p:cNvSpPr>
            <p:nvPr/>
          </p:nvSpPr>
          <p:spPr bwMode="auto">
            <a:xfrm>
              <a:off x="4320" y="2352"/>
              <a:ext cx="110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宋体" panose="02010600030101010101" pitchFamily="2" charset="-122"/>
                </a:rPr>
                <a:t>中央亮斑</a:t>
              </a:r>
              <a:endParaRPr kumimoji="1" lang="zh-CN" altLang="en-US" sz="2800" b="1">
                <a:solidFill>
                  <a:srgbClr val="000000"/>
                </a:solidFill>
                <a:latin typeface="宋体" panose="02010600030101010101" pitchFamily="2" charset="-122"/>
              </a:endParaRPr>
            </a:p>
            <a:p>
              <a:pPr eaLnBrk="1" hangingPunct="1">
                <a:spcBef>
                  <a:spcPct val="0"/>
                </a:spcBef>
                <a:buFontTx/>
                <a:buNone/>
              </a:pPr>
              <a:r>
                <a:rPr kumimoji="1" lang="zh-CN" altLang="en-US" sz="2800" b="1">
                  <a:solidFill>
                    <a:srgbClr val="FF0000"/>
                  </a:solidFill>
                  <a:latin typeface="宋体" panose="02010600030101010101" pitchFamily="2" charset="-122"/>
                </a:rPr>
                <a:t> </a:t>
              </a:r>
              <a:r>
                <a:rPr kumimoji="1" lang="en-US" altLang="zh-CN" sz="2800" b="1">
                  <a:solidFill>
                    <a:srgbClr val="FF0000"/>
                  </a:solidFill>
                  <a:latin typeface="宋体" panose="02010600030101010101" pitchFamily="2" charset="-122"/>
                </a:rPr>
                <a:t>(</a:t>
              </a:r>
              <a:r>
                <a:rPr kumimoji="1" lang="zh-CN" altLang="en-US" sz="2800" b="1">
                  <a:solidFill>
                    <a:srgbClr val="FF0000"/>
                  </a:solidFill>
                  <a:latin typeface="宋体" panose="02010600030101010101" pitchFamily="2" charset="-122"/>
                </a:rPr>
                <a:t>爱里斑</a:t>
              </a:r>
              <a:r>
                <a:rPr kumimoji="1" lang="en-US" altLang="zh-CN" sz="2800" b="1">
                  <a:solidFill>
                    <a:srgbClr val="FF0000"/>
                  </a:solidFill>
                  <a:latin typeface="宋体" panose="02010600030101010101" pitchFamily="2" charset="-122"/>
                </a:rPr>
                <a:t>)</a:t>
              </a:r>
              <a:endParaRPr kumimoji="1" lang="en-US" altLang="zh-CN" sz="2800" b="1">
                <a:solidFill>
                  <a:srgbClr val="FF0000"/>
                </a:solidFill>
                <a:latin typeface="宋体" panose="02010600030101010101" pitchFamily="2" charset="-122"/>
              </a:endParaRPr>
            </a:p>
          </p:txBody>
        </p:sp>
      </p:grpSp>
      <p:grpSp>
        <p:nvGrpSpPr>
          <p:cNvPr id="26645" name="Group 60"/>
          <p:cNvGrpSpPr/>
          <p:nvPr/>
        </p:nvGrpSpPr>
        <p:grpSpPr bwMode="auto">
          <a:xfrm>
            <a:off x="1524000" y="3748088"/>
            <a:ext cx="2149475" cy="1314450"/>
            <a:chOff x="1104" y="2937"/>
            <a:chExt cx="1354" cy="828"/>
          </a:xfrm>
        </p:grpSpPr>
        <p:sp>
          <p:nvSpPr>
            <p:cNvPr id="26658" name="Rectangle 61"/>
            <p:cNvSpPr>
              <a:spLocks noChangeArrowheads="1"/>
            </p:cNvSpPr>
            <p:nvPr/>
          </p:nvSpPr>
          <p:spPr bwMode="auto">
            <a:xfrm>
              <a:off x="1104" y="3438"/>
              <a:ext cx="1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宋体" panose="02010600030101010101" pitchFamily="2" charset="-122"/>
                </a:rPr>
                <a:t>圆孔孔径为</a:t>
              </a:r>
              <a:r>
                <a:rPr kumimoji="1" lang="en-US" altLang="zh-CN" sz="2800" b="1">
                  <a:solidFill>
                    <a:srgbClr val="000000"/>
                  </a:solidFill>
                  <a:latin typeface="宋体" panose="02010600030101010101" pitchFamily="2" charset="-122"/>
                </a:rPr>
                <a:t>D</a:t>
              </a:r>
              <a:endParaRPr kumimoji="1" lang="en-US" altLang="zh-CN" sz="2800" b="1">
                <a:solidFill>
                  <a:srgbClr val="000000"/>
                </a:solidFill>
                <a:latin typeface="宋体" panose="02010600030101010101" pitchFamily="2" charset="-122"/>
              </a:endParaRPr>
            </a:p>
          </p:txBody>
        </p:sp>
        <p:sp>
          <p:nvSpPr>
            <p:cNvPr id="26659" name="Line 62"/>
            <p:cNvSpPr>
              <a:spLocks noChangeShapeType="1"/>
            </p:cNvSpPr>
            <p:nvPr/>
          </p:nvSpPr>
          <p:spPr bwMode="auto">
            <a:xfrm flipH="1">
              <a:off x="1623" y="2937"/>
              <a:ext cx="336" cy="5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646" name="Group 96"/>
          <p:cNvGrpSpPr/>
          <p:nvPr/>
        </p:nvGrpSpPr>
        <p:grpSpPr bwMode="auto">
          <a:xfrm>
            <a:off x="304800" y="5181600"/>
            <a:ext cx="4953000" cy="1373188"/>
            <a:chOff x="336" y="3456"/>
            <a:chExt cx="2976" cy="865"/>
          </a:xfrm>
        </p:grpSpPr>
        <p:graphicFrame>
          <p:nvGraphicFramePr>
            <p:cNvPr id="26656" name="Object 64"/>
            <p:cNvGraphicFramePr>
              <a:graphicFrameLocks noChangeAspect="1"/>
            </p:cNvGraphicFramePr>
            <p:nvPr/>
          </p:nvGraphicFramePr>
          <p:xfrm>
            <a:off x="480" y="3474"/>
            <a:ext cx="239" cy="318"/>
          </p:xfrm>
          <a:graphic>
            <a:graphicData uri="http://schemas.openxmlformats.org/presentationml/2006/ole">
              <mc:AlternateContent xmlns:mc="http://schemas.openxmlformats.org/markup-compatibility/2006">
                <mc:Choice xmlns:v="urn:schemas-microsoft-com:vml" Requires="v">
                  <p:oleObj spid="_x0000_s26699" name="公式" r:id="rId1" imgW="165100" imgH="228600" progId="Equation.3">
                    <p:embed/>
                  </p:oleObj>
                </mc:Choice>
                <mc:Fallback>
                  <p:oleObj name="公式" r:id="rId1" imgW="165100" imgH="228600" progId="Equation.3">
                    <p:embed/>
                    <p:pic>
                      <p:nvPicPr>
                        <p:cNvPr id="0" name="Object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3474"/>
                          <a:ext cx="239"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57" name="Rectangle 65"/>
            <p:cNvSpPr>
              <a:spLocks noChangeArrowheads="1"/>
            </p:cNvSpPr>
            <p:nvPr/>
          </p:nvSpPr>
          <p:spPr bwMode="auto">
            <a:xfrm>
              <a:off x="336" y="3456"/>
              <a:ext cx="297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rgbClr val="000000"/>
                  </a:solidFill>
                  <a:latin typeface="宋体" panose="02010600030101010101" pitchFamily="2" charset="-122"/>
                </a:rPr>
                <a:t>   </a:t>
              </a:r>
              <a:r>
                <a:rPr kumimoji="1" lang="zh-CN" altLang="en-US" sz="2800" b="1">
                  <a:solidFill>
                    <a:srgbClr val="000000"/>
                  </a:solidFill>
                  <a:latin typeface="宋体" panose="02010600030101010101" pitchFamily="2" charset="-122"/>
                </a:rPr>
                <a:t>是第</a:t>
              </a:r>
              <a:r>
                <a:rPr kumimoji="1" lang="en-US" altLang="zh-CN" sz="2800" b="1">
                  <a:solidFill>
                    <a:srgbClr val="000000"/>
                  </a:solidFill>
                  <a:latin typeface="宋体" panose="02010600030101010101" pitchFamily="2" charset="-122"/>
                </a:rPr>
                <a:t>1</a:t>
              </a:r>
              <a:r>
                <a:rPr kumimoji="1" lang="zh-CN" altLang="en-US" sz="2800" b="1">
                  <a:solidFill>
                    <a:srgbClr val="000000"/>
                  </a:solidFill>
                  <a:latin typeface="宋体" panose="02010600030101010101" pitchFamily="2" charset="-122"/>
                </a:rPr>
                <a:t>级暗纹的衍射角，也是</a:t>
              </a:r>
              <a:r>
                <a:rPr kumimoji="1" lang="zh-CN" altLang="en-US" sz="2800" b="1">
                  <a:solidFill>
                    <a:srgbClr val="FF3300"/>
                  </a:solidFill>
                  <a:latin typeface="宋体" panose="02010600030101010101" pitchFamily="2" charset="-122"/>
                </a:rPr>
                <a:t>爱里斑的角半径</a:t>
              </a:r>
              <a:r>
                <a:rPr kumimoji="1" lang="en-US" altLang="zh-CN" sz="2800" b="1">
                  <a:solidFill>
                    <a:srgbClr val="FF3300"/>
                  </a:solidFill>
                  <a:latin typeface="宋体" panose="02010600030101010101" pitchFamily="2" charset="-122"/>
                </a:rPr>
                <a:t>(</a:t>
              </a:r>
              <a:r>
                <a:rPr kumimoji="1" lang="zh-CN" altLang="en-US" sz="2800" b="1">
                  <a:solidFill>
                    <a:srgbClr val="FF3300"/>
                  </a:solidFill>
                  <a:latin typeface="宋体" panose="02010600030101010101" pitchFamily="2" charset="-122"/>
                </a:rPr>
                <a:t>半角宽度</a:t>
              </a:r>
              <a:r>
                <a:rPr kumimoji="1" lang="en-US" altLang="zh-CN" sz="2800" b="1">
                  <a:solidFill>
                    <a:srgbClr val="FF3300"/>
                  </a:solidFill>
                  <a:latin typeface="宋体" panose="02010600030101010101" pitchFamily="2" charset="-122"/>
                </a:rPr>
                <a:t>)</a:t>
              </a:r>
              <a:r>
                <a:rPr kumimoji="1" lang="zh-CN" altLang="en-US" sz="2800" b="1">
                  <a:solidFill>
                    <a:srgbClr val="000000"/>
                  </a:solidFill>
                  <a:latin typeface="宋体" panose="02010600030101010101" pitchFamily="2" charset="-122"/>
                </a:rPr>
                <a:t>。</a:t>
              </a:r>
              <a:endParaRPr kumimoji="1" lang="zh-CN" altLang="en-US" sz="2800" b="1">
                <a:solidFill>
                  <a:srgbClr val="000000"/>
                </a:solidFill>
                <a:latin typeface="宋体" panose="02010600030101010101" pitchFamily="2" charset="-122"/>
              </a:endParaRPr>
            </a:p>
          </p:txBody>
        </p:sp>
      </p:grpSp>
      <p:pic>
        <p:nvPicPr>
          <p:cNvPr id="26647" name="Picture 92" descr="圆孔衍射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416425"/>
            <a:ext cx="27432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8" name="AutoShape 93"/>
          <p:cNvSpPr>
            <a:spLocks noChangeArrowheads="1"/>
          </p:cNvSpPr>
          <p:nvPr/>
        </p:nvSpPr>
        <p:spPr bwMode="auto">
          <a:xfrm>
            <a:off x="7848600" y="4114800"/>
            <a:ext cx="914400" cy="442913"/>
          </a:xfrm>
          <a:prstGeom prst="wedgeRoundRectCallout">
            <a:avLst>
              <a:gd name="adj1" fmla="val -107639"/>
              <a:gd name="adj2" fmla="val 64694"/>
              <a:gd name="adj3" fmla="val 16667"/>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latin typeface="Times New Roman" panose="02020603050405020304" pitchFamily="18" charset="0"/>
              </a:rPr>
              <a:t>84%</a:t>
            </a:r>
            <a:endParaRPr kumimoji="1" lang="en-US" altLang="zh-CN" sz="2000">
              <a:latin typeface="Times New Roman" panose="02020603050405020304" pitchFamily="18" charset="0"/>
            </a:endParaRPr>
          </a:p>
        </p:txBody>
      </p:sp>
      <p:sp>
        <p:nvSpPr>
          <p:cNvPr id="26649" name="AutoShape 94"/>
          <p:cNvSpPr>
            <a:spLocks noChangeArrowheads="1"/>
          </p:cNvSpPr>
          <p:nvPr/>
        </p:nvSpPr>
        <p:spPr bwMode="auto">
          <a:xfrm>
            <a:off x="8001000" y="4724400"/>
            <a:ext cx="914400" cy="442913"/>
          </a:xfrm>
          <a:prstGeom prst="wedgeRoundRectCallout">
            <a:avLst>
              <a:gd name="adj1" fmla="val -88718"/>
              <a:gd name="adj2" fmla="val 221324"/>
              <a:gd name="adj3" fmla="val 16667"/>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latin typeface="Times New Roman" panose="02020603050405020304" pitchFamily="18" charset="0"/>
              </a:rPr>
              <a:t>7.2%</a:t>
            </a:r>
            <a:endParaRPr kumimoji="1" lang="en-US" altLang="zh-CN" sz="2000">
              <a:latin typeface="Times New Roman" panose="02020603050405020304" pitchFamily="18" charset="0"/>
            </a:endParaRPr>
          </a:p>
        </p:txBody>
      </p:sp>
      <p:sp>
        <p:nvSpPr>
          <p:cNvPr id="26650" name="AutoShape 95"/>
          <p:cNvSpPr>
            <a:spLocks noChangeArrowheads="1"/>
          </p:cNvSpPr>
          <p:nvPr/>
        </p:nvSpPr>
        <p:spPr bwMode="auto">
          <a:xfrm>
            <a:off x="5181600" y="5105400"/>
            <a:ext cx="914400" cy="442913"/>
          </a:xfrm>
          <a:prstGeom prst="wedgeRoundRectCallout">
            <a:avLst>
              <a:gd name="adj1" fmla="val 95833"/>
              <a:gd name="adj2" fmla="val 160037"/>
              <a:gd name="adj3" fmla="val 16667"/>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latin typeface="Times New Roman" panose="02020603050405020304" pitchFamily="18" charset="0"/>
              </a:rPr>
              <a:t>2.8%</a:t>
            </a:r>
            <a:endParaRPr kumimoji="1" lang="en-US" altLang="zh-CN" sz="2000">
              <a:latin typeface="Times New Roman" panose="02020603050405020304" pitchFamily="18" charset="0"/>
            </a:endParaRPr>
          </a:p>
        </p:txBody>
      </p:sp>
      <p:sp>
        <p:nvSpPr>
          <p:cNvPr id="26651" name="Text Box 97"/>
          <p:cNvSpPr txBox="1">
            <a:spLocks noChangeArrowheads="1"/>
          </p:cNvSpPr>
          <p:nvPr/>
        </p:nvSpPr>
        <p:spPr bwMode="auto">
          <a:xfrm>
            <a:off x="0" y="121920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　</a:t>
            </a:r>
            <a:r>
              <a:rPr kumimoji="1" lang="zh-CN" altLang="en-US" sz="2800" b="1">
                <a:solidFill>
                  <a:srgbClr val="0000FF"/>
                </a:solidFill>
                <a:latin typeface="Times New Roman" panose="02020603050405020304" pitchFamily="18" charset="0"/>
              </a:rPr>
              <a:t>衍射条纹特点：</a:t>
            </a:r>
            <a:endParaRPr kumimoji="1" lang="zh-CN" altLang="en-US" sz="2800" b="1">
              <a:solidFill>
                <a:srgbClr val="000000"/>
              </a:solidFill>
              <a:latin typeface="Times New Roman" panose="02020603050405020304" pitchFamily="18" charset="0"/>
            </a:endParaRPr>
          </a:p>
        </p:txBody>
      </p:sp>
      <p:grpSp>
        <p:nvGrpSpPr>
          <p:cNvPr id="26652" name="Group 107"/>
          <p:cNvGrpSpPr/>
          <p:nvPr/>
        </p:nvGrpSpPr>
        <p:grpSpPr bwMode="auto">
          <a:xfrm>
            <a:off x="6705600" y="1143000"/>
            <a:ext cx="1676400" cy="1371600"/>
            <a:chOff x="4740" y="2024"/>
            <a:chExt cx="935" cy="726"/>
          </a:xfrm>
        </p:grpSpPr>
        <p:pic>
          <p:nvPicPr>
            <p:cNvPr id="26654" name="Picture 108" descr="夫琅和费圆孔衍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 y="2024"/>
              <a:ext cx="726" cy="726"/>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6655" name="AutoShape 109"/>
            <p:cNvSpPr>
              <a:spLocks noChangeArrowheads="1"/>
            </p:cNvSpPr>
            <p:nvPr/>
          </p:nvSpPr>
          <p:spPr bwMode="auto">
            <a:xfrm>
              <a:off x="4740" y="2251"/>
              <a:ext cx="181" cy="317"/>
            </a:xfrm>
            <a:prstGeom prst="rightArrow">
              <a:avLst>
                <a:gd name="adj1" fmla="val 43611"/>
                <a:gd name="adj2" fmla="val 4706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26653" name="Text Box 110"/>
          <p:cNvSpPr txBox="1">
            <a:spLocks noChangeArrowheads="1"/>
          </p:cNvSpPr>
          <p:nvPr/>
        </p:nvSpPr>
        <p:spPr bwMode="auto">
          <a:xfrm>
            <a:off x="304800" y="1293813"/>
            <a:ext cx="64008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　                           </a:t>
            </a:r>
            <a:r>
              <a:rPr kumimoji="1" lang="zh-CN" altLang="en-US" sz="2800" b="1">
                <a:solidFill>
                  <a:srgbClr val="000000"/>
                </a:solidFill>
                <a:latin typeface="Times New Roman" panose="02020603050405020304" pitchFamily="18" charset="0"/>
              </a:rPr>
              <a:t>中央是个明亮的圆斑</a:t>
            </a:r>
            <a:r>
              <a:rPr kumimoji="1" lang="en-US" altLang="zh-CN" sz="2800" b="1">
                <a:solidFill>
                  <a:srgbClr val="FF0000"/>
                </a:solidFill>
              </a:rPr>
              <a:t>(</a:t>
            </a:r>
            <a:r>
              <a:rPr kumimoji="1" lang="zh-CN" altLang="en-US" sz="2800" b="1">
                <a:solidFill>
                  <a:srgbClr val="FF0000"/>
                </a:solidFill>
              </a:rPr>
              <a:t>爱里斑</a:t>
            </a:r>
            <a:r>
              <a:rPr kumimoji="1" lang="en-US" altLang="zh-CN" sz="2800" b="1">
                <a:solidFill>
                  <a:srgbClr val="FF0000"/>
                </a:solidFill>
              </a:rPr>
              <a:t>)</a:t>
            </a:r>
            <a:r>
              <a:rPr kumimoji="1" lang="en-US" altLang="zh-CN" sz="2800"/>
              <a:t> </a:t>
            </a:r>
            <a:r>
              <a:rPr kumimoji="1" lang="zh-CN" altLang="en-US" sz="2800" b="1">
                <a:solidFill>
                  <a:srgbClr val="000000"/>
                </a:solidFill>
                <a:latin typeface="Times New Roman" panose="02020603050405020304" pitchFamily="18" charset="0"/>
              </a:rPr>
              <a:t>，外围是一组同心的明环和暗环。</a:t>
            </a:r>
            <a:endParaRPr kumimoji="1" lang="zh-CN" altLang="en-US" sz="2800" b="1">
              <a:solidFill>
                <a:srgbClr val="0000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p:nvPr/>
        </p:nvGrpSpPr>
        <p:grpSpPr bwMode="auto">
          <a:xfrm>
            <a:off x="1143000" y="914400"/>
            <a:ext cx="4724400" cy="1981200"/>
            <a:chOff x="240" y="2736"/>
            <a:chExt cx="3072" cy="1344"/>
          </a:xfrm>
        </p:grpSpPr>
        <p:sp>
          <p:nvSpPr>
            <p:cNvPr id="27669" name="Rectangle 3"/>
            <p:cNvSpPr>
              <a:spLocks noChangeArrowheads="1"/>
            </p:cNvSpPr>
            <p:nvPr/>
          </p:nvSpPr>
          <p:spPr bwMode="auto">
            <a:xfrm>
              <a:off x="240" y="2736"/>
              <a:ext cx="3072" cy="1344"/>
            </a:xfrm>
            <a:prstGeom prst="rect">
              <a:avLst/>
            </a:prstGeom>
            <a:solidFill>
              <a:schemeClr val="bg1">
                <a:alpha val="0"/>
              </a:schemeClr>
            </a:solidFill>
            <a:ln w="9525">
              <a:solidFill>
                <a:srgbClr val="006666"/>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7670" name="Rectangle 4"/>
            <p:cNvSpPr>
              <a:spLocks noChangeArrowheads="1"/>
            </p:cNvSpPr>
            <p:nvPr/>
          </p:nvSpPr>
          <p:spPr bwMode="auto">
            <a:xfrm>
              <a:off x="960" y="2928"/>
              <a:ext cx="48" cy="288"/>
            </a:xfrm>
            <a:prstGeom prst="rect">
              <a:avLst/>
            </a:prstGeom>
            <a:solidFill>
              <a:srgbClr val="6633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7671" name="Rectangle 5"/>
            <p:cNvSpPr>
              <a:spLocks noChangeArrowheads="1"/>
            </p:cNvSpPr>
            <p:nvPr/>
          </p:nvSpPr>
          <p:spPr bwMode="auto">
            <a:xfrm>
              <a:off x="960" y="3600"/>
              <a:ext cx="48" cy="288"/>
            </a:xfrm>
            <a:prstGeom prst="rect">
              <a:avLst/>
            </a:prstGeom>
            <a:solidFill>
              <a:srgbClr val="6633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7672" name="Line 6"/>
            <p:cNvSpPr>
              <a:spLocks noChangeShapeType="1"/>
            </p:cNvSpPr>
            <p:nvPr/>
          </p:nvSpPr>
          <p:spPr bwMode="auto">
            <a:xfrm>
              <a:off x="336" y="3408"/>
              <a:ext cx="2784" cy="0"/>
            </a:xfrm>
            <a:prstGeom prst="line">
              <a:avLst/>
            </a:prstGeom>
            <a:noFill/>
            <a:ln w="12700">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5" name="Rectangle 7"/>
            <p:cNvSpPr>
              <a:spLocks noChangeArrowheads="1"/>
            </p:cNvSpPr>
            <p:nvPr/>
          </p:nvSpPr>
          <p:spPr bwMode="auto">
            <a:xfrm>
              <a:off x="2689" y="2832"/>
              <a:ext cx="47" cy="1200"/>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27674" name="Line 8"/>
            <p:cNvSpPr>
              <a:spLocks noChangeShapeType="1"/>
            </p:cNvSpPr>
            <p:nvPr/>
          </p:nvSpPr>
          <p:spPr bwMode="auto">
            <a:xfrm>
              <a:off x="672" y="3216"/>
              <a:ext cx="336"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5" name="Line 9"/>
            <p:cNvSpPr>
              <a:spLocks noChangeShapeType="1"/>
            </p:cNvSpPr>
            <p:nvPr/>
          </p:nvSpPr>
          <p:spPr bwMode="auto">
            <a:xfrm>
              <a:off x="672" y="3600"/>
              <a:ext cx="336" cy="0"/>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Line 10"/>
            <p:cNvSpPr>
              <a:spLocks noChangeShapeType="1"/>
            </p:cNvSpPr>
            <p:nvPr/>
          </p:nvSpPr>
          <p:spPr bwMode="auto">
            <a:xfrm>
              <a:off x="336" y="3216"/>
              <a:ext cx="384" cy="0"/>
            </a:xfrm>
            <a:prstGeom prst="line">
              <a:avLst/>
            </a:prstGeom>
            <a:noFill/>
            <a:ln w="19050">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7" name="Line 11"/>
            <p:cNvSpPr>
              <a:spLocks noChangeShapeType="1"/>
            </p:cNvSpPr>
            <p:nvPr/>
          </p:nvSpPr>
          <p:spPr bwMode="auto">
            <a:xfrm>
              <a:off x="336" y="3600"/>
              <a:ext cx="384" cy="0"/>
            </a:xfrm>
            <a:prstGeom prst="line">
              <a:avLst/>
            </a:prstGeom>
            <a:noFill/>
            <a:ln w="19050">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8" name="Line 12"/>
            <p:cNvSpPr>
              <a:spLocks noChangeShapeType="1"/>
            </p:cNvSpPr>
            <p:nvPr/>
          </p:nvSpPr>
          <p:spPr bwMode="auto">
            <a:xfrm>
              <a:off x="912" y="3216"/>
              <a:ext cx="0" cy="384"/>
            </a:xfrm>
            <a:prstGeom prst="line">
              <a:avLst/>
            </a:prstGeom>
            <a:noFill/>
            <a:ln w="12700">
              <a:solidFill>
                <a:srgbClr val="FF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9" name="Line 13"/>
            <p:cNvSpPr>
              <a:spLocks noChangeShapeType="1"/>
            </p:cNvSpPr>
            <p:nvPr/>
          </p:nvSpPr>
          <p:spPr bwMode="auto">
            <a:xfrm flipV="1">
              <a:off x="1200" y="3072"/>
              <a:ext cx="1488" cy="336"/>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0" name="Line 14"/>
            <p:cNvSpPr>
              <a:spLocks noChangeShapeType="1"/>
            </p:cNvSpPr>
            <p:nvPr/>
          </p:nvSpPr>
          <p:spPr bwMode="auto">
            <a:xfrm>
              <a:off x="1152" y="3408"/>
              <a:ext cx="1536" cy="288"/>
            </a:xfrm>
            <a:prstGeom prst="line">
              <a:avLst/>
            </a:prstGeom>
            <a:noFill/>
            <a:ln w="19050">
              <a:solidFill>
                <a:srgbClr val="0000FF"/>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1" name="Line 15"/>
            <p:cNvSpPr>
              <a:spLocks noChangeShapeType="1"/>
            </p:cNvSpPr>
            <p:nvPr/>
          </p:nvSpPr>
          <p:spPr bwMode="auto">
            <a:xfrm>
              <a:off x="2688" y="3072"/>
              <a:ext cx="432" cy="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Line 16"/>
            <p:cNvSpPr>
              <a:spLocks noChangeShapeType="1"/>
            </p:cNvSpPr>
            <p:nvPr/>
          </p:nvSpPr>
          <p:spPr bwMode="auto">
            <a:xfrm>
              <a:off x="2736" y="3696"/>
              <a:ext cx="384" cy="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3" name="Line 17"/>
            <p:cNvSpPr>
              <a:spLocks noChangeShapeType="1"/>
            </p:cNvSpPr>
            <p:nvPr/>
          </p:nvSpPr>
          <p:spPr bwMode="auto">
            <a:xfrm>
              <a:off x="2880" y="3072"/>
              <a:ext cx="0" cy="624"/>
            </a:xfrm>
            <a:prstGeom prst="line">
              <a:avLst/>
            </a:prstGeom>
            <a:noFill/>
            <a:ln w="12700">
              <a:solidFill>
                <a:srgbClr val="FF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4" name="Object 18"/>
            <p:cNvGraphicFramePr>
              <a:graphicFrameLocks noChangeAspect="1"/>
            </p:cNvGraphicFramePr>
            <p:nvPr/>
          </p:nvGraphicFramePr>
          <p:xfrm>
            <a:off x="2880" y="3216"/>
            <a:ext cx="242" cy="320"/>
          </p:xfrm>
          <a:graphic>
            <a:graphicData uri="http://schemas.openxmlformats.org/presentationml/2006/ole">
              <mc:AlternateContent xmlns:mc="http://schemas.openxmlformats.org/markup-compatibility/2006">
                <mc:Choice xmlns:v="urn:schemas-microsoft-com:vml" Requires="v">
                  <p:oleObj spid="_x0000_s27711" name="公式" r:id="rId1" imgW="190500" imgH="254000" progId="Equation.3">
                    <p:embed/>
                  </p:oleObj>
                </mc:Choice>
                <mc:Fallback>
                  <p:oleObj name="公式" r:id="rId1" imgW="190500" imgH="254000" progId="Equation.3">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3216"/>
                          <a:ext cx="24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5" name="Line 19"/>
            <p:cNvSpPr>
              <a:spLocks noChangeShapeType="1"/>
            </p:cNvSpPr>
            <p:nvPr/>
          </p:nvSpPr>
          <p:spPr bwMode="auto">
            <a:xfrm>
              <a:off x="1200" y="3840"/>
              <a:ext cx="528" cy="0"/>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6" name="Object 20"/>
            <p:cNvGraphicFramePr>
              <a:graphicFrameLocks noChangeAspect="1"/>
            </p:cNvGraphicFramePr>
            <p:nvPr/>
          </p:nvGraphicFramePr>
          <p:xfrm>
            <a:off x="1776" y="3696"/>
            <a:ext cx="313" cy="336"/>
          </p:xfrm>
          <a:graphic>
            <a:graphicData uri="http://schemas.openxmlformats.org/presentationml/2006/ole">
              <mc:AlternateContent xmlns:mc="http://schemas.openxmlformats.org/markup-compatibility/2006">
                <mc:Choice xmlns:v="urn:schemas-microsoft-com:vml" Requires="v">
                  <p:oleObj spid="_x0000_s27712" name="公式" r:id="rId3" imgW="215900" imgH="304800" progId="Equation.3">
                    <p:embed/>
                  </p:oleObj>
                </mc:Choice>
                <mc:Fallback>
                  <p:oleObj name="公式" r:id="rId3" imgW="215900" imgH="3048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3696"/>
                          <a:ext cx="31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7" name="Object 21"/>
            <p:cNvGraphicFramePr>
              <a:graphicFrameLocks noChangeAspect="1"/>
            </p:cNvGraphicFramePr>
            <p:nvPr/>
          </p:nvGraphicFramePr>
          <p:xfrm>
            <a:off x="2130" y="3191"/>
            <a:ext cx="156" cy="216"/>
          </p:xfrm>
          <a:graphic>
            <a:graphicData uri="http://schemas.openxmlformats.org/presentationml/2006/ole">
              <mc:AlternateContent xmlns:mc="http://schemas.openxmlformats.org/markup-compatibility/2006">
                <mc:Choice xmlns:v="urn:schemas-microsoft-com:vml" Requires="v">
                  <p:oleObj spid="_x0000_s27713" name="公式" r:id="rId5" imgW="38735" imgH="96520" progId="Equation.3">
                    <p:embed/>
                  </p:oleObj>
                </mc:Choice>
                <mc:Fallback>
                  <p:oleObj name="公式" r:id="rId5" imgW="38735" imgH="9652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0" y="3191"/>
                          <a:ext cx="15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8" name="Object 22"/>
            <p:cNvGraphicFramePr>
              <a:graphicFrameLocks noChangeAspect="1"/>
            </p:cNvGraphicFramePr>
            <p:nvPr/>
          </p:nvGraphicFramePr>
          <p:xfrm>
            <a:off x="576" y="3264"/>
            <a:ext cx="288" cy="272"/>
          </p:xfrm>
          <a:graphic>
            <a:graphicData uri="http://schemas.openxmlformats.org/presentationml/2006/ole">
              <mc:AlternateContent xmlns:mc="http://schemas.openxmlformats.org/markup-compatibility/2006">
                <mc:Choice xmlns:v="urn:schemas-microsoft-com:vml" Requires="v">
                  <p:oleObj spid="_x0000_s27714" name="Equation" r:id="rId7" imgW="241300" imgH="228600" progId="Equation.3">
                    <p:embed/>
                  </p:oleObj>
                </mc:Choice>
                <mc:Fallback>
                  <p:oleObj name="Equation" r:id="rId7" imgW="241300" imgH="22860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264"/>
                          <a:ext cx="28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9" name="Line 23"/>
            <p:cNvSpPr>
              <a:spLocks noChangeShapeType="1"/>
            </p:cNvSpPr>
            <p:nvPr/>
          </p:nvSpPr>
          <p:spPr bwMode="auto">
            <a:xfrm>
              <a:off x="1200" y="3744"/>
              <a:ext cx="0" cy="192"/>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90" name="Line 24"/>
            <p:cNvSpPr>
              <a:spLocks noChangeShapeType="1"/>
            </p:cNvSpPr>
            <p:nvPr/>
          </p:nvSpPr>
          <p:spPr bwMode="auto">
            <a:xfrm flipH="1">
              <a:off x="2112" y="3840"/>
              <a:ext cx="528" cy="0"/>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91" name="Object 25"/>
            <p:cNvGraphicFramePr>
              <a:graphicFrameLocks noChangeAspect="1"/>
            </p:cNvGraphicFramePr>
            <p:nvPr/>
          </p:nvGraphicFramePr>
          <p:xfrm>
            <a:off x="1141" y="2832"/>
            <a:ext cx="251" cy="296"/>
          </p:xfrm>
          <a:graphic>
            <a:graphicData uri="http://schemas.openxmlformats.org/presentationml/2006/ole">
              <mc:AlternateContent xmlns:mc="http://schemas.openxmlformats.org/markup-compatibility/2006">
                <mc:Choice xmlns:v="urn:schemas-microsoft-com:vml" Requires="v">
                  <p:oleObj spid="_x0000_s27715" name="Equation" r:id="rId9" imgW="139700" imgH="165100" progId="Equation.3">
                    <p:embed/>
                  </p:oleObj>
                </mc:Choice>
                <mc:Fallback>
                  <p:oleObj name="Equation" r:id="rId9" imgW="139700" imgH="165100" progId="Equation.3">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1" y="2832"/>
                          <a:ext cx="251"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2" name="Object 26"/>
            <p:cNvGraphicFramePr>
              <a:graphicFrameLocks noChangeAspect="1"/>
            </p:cNvGraphicFramePr>
            <p:nvPr/>
          </p:nvGraphicFramePr>
          <p:xfrm>
            <a:off x="2339" y="2780"/>
            <a:ext cx="288" cy="340"/>
          </p:xfrm>
          <a:graphic>
            <a:graphicData uri="http://schemas.openxmlformats.org/presentationml/2006/ole">
              <mc:AlternateContent xmlns:mc="http://schemas.openxmlformats.org/markup-compatibility/2006">
                <mc:Choice xmlns:v="urn:schemas-microsoft-com:vml" Requires="v">
                  <p:oleObj spid="_x0000_s27716" name="Equation" r:id="rId11" imgW="139700" imgH="165100" progId="Equation.3">
                    <p:embed/>
                  </p:oleObj>
                </mc:Choice>
                <mc:Fallback>
                  <p:oleObj name="Equation" r:id="rId11" imgW="139700" imgH="165100"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 y="2780"/>
                          <a:ext cx="288"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3" name="Freeform 27"/>
            <p:cNvSpPr/>
            <p:nvPr/>
          </p:nvSpPr>
          <p:spPr bwMode="auto">
            <a:xfrm>
              <a:off x="1872" y="3264"/>
              <a:ext cx="48" cy="144"/>
            </a:xfrm>
            <a:custGeom>
              <a:avLst/>
              <a:gdLst>
                <a:gd name="T0" fmla="*/ 42 w 45"/>
                <a:gd name="T1" fmla="*/ 0 h 252"/>
                <a:gd name="T2" fmla="*/ 103 w 45"/>
                <a:gd name="T3" fmla="*/ 1 h 252"/>
                <a:gd name="T4" fmla="*/ 0 w 45"/>
                <a:gd name="T5" fmla="*/ 1 h 252"/>
                <a:gd name="T6" fmla="*/ 0 60000 65536"/>
                <a:gd name="T7" fmla="*/ 0 60000 65536"/>
                <a:gd name="T8" fmla="*/ 0 60000 65536"/>
              </a:gdLst>
              <a:ahLst/>
              <a:cxnLst>
                <a:cxn ang="T6">
                  <a:pos x="T0" y="T1"/>
                </a:cxn>
                <a:cxn ang="T7">
                  <a:pos x="T2" y="T3"/>
                </a:cxn>
                <a:cxn ang="T8">
                  <a:pos x="T4" y="T5"/>
                </a:cxn>
              </a:cxnLst>
              <a:rect l="0" t="0" r="r" b="b"/>
              <a:pathLst>
                <a:path w="45" h="252">
                  <a:moveTo>
                    <a:pt x="18" y="0"/>
                  </a:moveTo>
                  <a:cubicBezTo>
                    <a:pt x="22" y="21"/>
                    <a:pt x="45" y="84"/>
                    <a:pt x="42" y="126"/>
                  </a:cubicBezTo>
                  <a:cubicBezTo>
                    <a:pt x="39" y="168"/>
                    <a:pt x="9" y="226"/>
                    <a:pt x="0" y="252"/>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94" name="Oval 28"/>
            <p:cNvSpPr>
              <a:spLocks noChangeArrowheads="1"/>
            </p:cNvSpPr>
            <p:nvPr/>
          </p:nvSpPr>
          <p:spPr bwMode="auto">
            <a:xfrm>
              <a:off x="1152" y="3120"/>
              <a:ext cx="96" cy="624"/>
            </a:xfrm>
            <a:prstGeom prst="ellipse">
              <a:avLst/>
            </a:prstGeom>
            <a:solidFill>
              <a:srgbClr val="00FFFF">
                <a:alpha val="50195"/>
              </a:srgbClr>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27695" name="Object 29"/>
            <p:cNvGraphicFramePr>
              <a:graphicFrameLocks noChangeAspect="1"/>
            </p:cNvGraphicFramePr>
            <p:nvPr/>
          </p:nvGraphicFramePr>
          <p:xfrm>
            <a:off x="2128" y="3430"/>
            <a:ext cx="143" cy="196"/>
          </p:xfrm>
          <a:graphic>
            <a:graphicData uri="http://schemas.openxmlformats.org/presentationml/2006/ole">
              <mc:AlternateContent xmlns:mc="http://schemas.openxmlformats.org/markup-compatibility/2006">
                <mc:Choice xmlns:v="urn:schemas-microsoft-com:vml" Requires="v">
                  <p:oleObj spid="_x0000_s27717" name="公式" r:id="rId13" imgW="38735" imgH="96520" progId="Equation.3">
                    <p:embed/>
                  </p:oleObj>
                </mc:Choice>
                <mc:Fallback>
                  <p:oleObj name="公式" r:id="rId13" imgW="38735" imgH="96520"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8" y="3430"/>
                          <a:ext cx="143"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6" name="Freeform 30"/>
            <p:cNvSpPr/>
            <p:nvPr/>
          </p:nvSpPr>
          <p:spPr bwMode="auto">
            <a:xfrm>
              <a:off x="1872" y="3408"/>
              <a:ext cx="48" cy="144"/>
            </a:xfrm>
            <a:custGeom>
              <a:avLst/>
              <a:gdLst>
                <a:gd name="T0" fmla="*/ 42 w 45"/>
                <a:gd name="T1" fmla="*/ 0 h 252"/>
                <a:gd name="T2" fmla="*/ 103 w 45"/>
                <a:gd name="T3" fmla="*/ 1 h 252"/>
                <a:gd name="T4" fmla="*/ 0 w 45"/>
                <a:gd name="T5" fmla="*/ 1 h 252"/>
                <a:gd name="T6" fmla="*/ 0 60000 65536"/>
                <a:gd name="T7" fmla="*/ 0 60000 65536"/>
                <a:gd name="T8" fmla="*/ 0 60000 65536"/>
              </a:gdLst>
              <a:ahLst/>
              <a:cxnLst>
                <a:cxn ang="T6">
                  <a:pos x="T0" y="T1"/>
                </a:cxn>
                <a:cxn ang="T7">
                  <a:pos x="T2" y="T3"/>
                </a:cxn>
                <a:cxn ang="T8">
                  <a:pos x="T4" y="T5"/>
                </a:cxn>
              </a:cxnLst>
              <a:rect l="0" t="0" r="r" b="b"/>
              <a:pathLst>
                <a:path w="45" h="252">
                  <a:moveTo>
                    <a:pt x="18" y="0"/>
                  </a:moveTo>
                  <a:cubicBezTo>
                    <a:pt x="22" y="21"/>
                    <a:pt x="45" y="84"/>
                    <a:pt x="42" y="126"/>
                  </a:cubicBezTo>
                  <a:cubicBezTo>
                    <a:pt x="39" y="168"/>
                    <a:pt x="9" y="226"/>
                    <a:pt x="0" y="252"/>
                  </a:cubicBezTo>
                </a:path>
              </a:pathLst>
            </a:custGeom>
            <a:noFill/>
            <a:ln w="28575" cap="flat" cmpd="sng">
              <a:solidFill>
                <a:srgbClr val="FF0000"/>
              </a:solidFill>
              <a:prstDash val="solid"/>
              <a:round/>
              <a:headEnd type="none" w="med" len="me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27651" name="Object 31"/>
          <p:cNvGraphicFramePr>
            <a:graphicFrameLocks noChangeAspect="1"/>
          </p:cNvGraphicFramePr>
          <p:nvPr/>
        </p:nvGraphicFramePr>
        <p:xfrm>
          <a:off x="609600" y="3541713"/>
          <a:ext cx="4305300" cy="954087"/>
        </p:xfrm>
        <a:graphic>
          <a:graphicData uri="http://schemas.openxmlformats.org/presentationml/2006/ole">
            <mc:AlternateContent xmlns:mc="http://schemas.openxmlformats.org/markup-compatibility/2006">
              <mc:Choice xmlns:v="urn:schemas-microsoft-com:vml" Requires="v">
                <p:oleObj spid="_x0000_s27718" name="公式" r:id="rId15" imgW="1777365" imgH="393700" progId="Equation.3">
                  <p:embed/>
                </p:oleObj>
              </mc:Choice>
              <mc:Fallback>
                <p:oleObj name="公式" r:id="rId15" imgW="1777365" imgH="39370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3541713"/>
                        <a:ext cx="4305300" cy="954087"/>
                      </a:xfrm>
                      <a:prstGeom prst="rect">
                        <a:avLst/>
                      </a:prstGeom>
                      <a:gradFill rotWithShape="1">
                        <a:gsLst>
                          <a:gs pos="0">
                            <a:srgbClr val="EDFAD2"/>
                          </a:gs>
                          <a:gs pos="50000">
                            <a:srgbClr val="F7FDEB"/>
                          </a:gs>
                          <a:gs pos="100000">
                            <a:srgbClr val="EDFAD2"/>
                          </a:gs>
                        </a:gsLst>
                        <a:lin ang="540000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52" name="Group 32"/>
          <p:cNvGrpSpPr/>
          <p:nvPr/>
        </p:nvGrpSpPr>
        <p:grpSpPr bwMode="auto">
          <a:xfrm>
            <a:off x="533400" y="2914650"/>
            <a:ext cx="7416800" cy="590550"/>
            <a:chOff x="385" y="2042"/>
            <a:chExt cx="4672" cy="372"/>
          </a:xfrm>
        </p:grpSpPr>
        <p:sp>
          <p:nvSpPr>
            <p:cNvPr id="27667" name="Rectangle 33"/>
            <p:cNvSpPr>
              <a:spLocks noChangeArrowheads="1"/>
            </p:cNvSpPr>
            <p:nvPr/>
          </p:nvSpPr>
          <p:spPr bwMode="auto">
            <a:xfrm>
              <a:off x="385" y="2042"/>
              <a:ext cx="4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rPr>
                <a:t>由理论计算可得</a:t>
              </a:r>
              <a:r>
                <a:rPr lang="en-US" altLang="zh-CN" sz="2800" b="1">
                  <a:latin typeface="Times New Roman" panose="02020603050405020304" pitchFamily="18" charset="0"/>
                </a:rPr>
                <a:t>,</a:t>
              </a:r>
              <a:r>
                <a:rPr lang="zh-CN" altLang="en-US" sz="2800" b="1">
                  <a:latin typeface="Times New Roman" panose="02020603050405020304" pitchFamily="18" charset="0"/>
                </a:rPr>
                <a:t>第一级暗环的衍射角     满足</a:t>
              </a:r>
              <a:endParaRPr lang="zh-CN" altLang="en-US" sz="2800" b="1">
                <a:latin typeface="Times New Roman" panose="02020603050405020304" pitchFamily="18" charset="0"/>
              </a:endParaRPr>
            </a:p>
          </p:txBody>
        </p:sp>
        <p:graphicFrame>
          <p:nvGraphicFramePr>
            <p:cNvPr id="27668" name="Object 34"/>
            <p:cNvGraphicFramePr>
              <a:graphicFrameLocks noChangeAspect="1"/>
            </p:cNvGraphicFramePr>
            <p:nvPr/>
          </p:nvGraphicFramePr>
          <p:xfrm>
            <a:off x="4105" y="2078"/>
            <a:ext cx="244" cy="336"/>
          </p:xfrm>
          <a:graphic>
            <a:graphicData uri="http://schemas.openxmlformats.org/presentationml/2006/ole">
              <mc:AlternateContent xmlns:mc="http://schemas.openxmlformats.org/markup-compatibility/2006">
                <mc:Choice xmlns:v="urn:schemas-microsoft-com:vml" Requires="v">
                  <p:oleObj spid="_x0000_s27719" name="公式" r:id="rId17" imgW="165100" imgH="228600" progId="Equation.3">
                    <p:embed/>
                  </p:oleObj>
                </mc:Choice>
                <mc:Fallback>
                  <p:oleObj name="公式" r:id="rId17" imgW="165100" imgH="228600" progId="Equation.3">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05" y="2078"/>
                          <a:ext cx="24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53" name="Group 35"/>
          <p:cNvGrpSpPr/>
          <p:nvPr/>
        </p:nvGrpSpPr>
        <p:grpSpPr bwMode="auto">
          <a:xfrm>
            <a:off x="5976938" y="1524000"/>
            <a:ext cx="3167062" cy="635000"/>
            <a:chOff x="3669" y="2784"/>
            <a:chExt cx="1995" cy="400"/>
          </a:xfrm>
        </p:grpSpPr>
        <p:sp>
          <p:nvSpPr>
            <p:cNvPr id="27665" name="Rectangle 36"/>
            <p:cNvSpPr>
              <a:spLocks noChangeArrowheads="1"/>
            </p:cNvSpPr>
            <p:nvPr/>
          </p:nvSpPr>
          <p:spPr bwMode="auto">
            <a:xfrm>
              <a:off x="3984" y="2800"/>
              <a:ext cx="1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FF"/>
                  </a:solidFill>
                  <a:latin typeface="Times New Roman" panose="02020603050405020304" pitchFamily="18" charset="0"/>
                </a:rPr>
                <a:t>：爱里斑直径</a:t>
              </a:r>
              <a:endParaRPr lang="zh-CN" altLang="en-US" sz="2800" b="1">
                <a:solidFill>
                  <a:srgbClr val="0000FF"/>
                </a:solidFill>
                <a:latin typeface="Times New Roman" panose="02020603050405020304" pitchFamily="18" charset="0"/>
              </a:endParaRPr>
            </a:p>
          </p:txBody>
        </p:sp>
        <p:graphicFrame>
          <p:nvGraphicFramePr>
            <p:cNvPr id="27666" name="Object 37"/>
            <p:cNvGraphicFramePr>
              <a:graphicFrameLocks noChangeAspect="1"/>
            </p:cNvGraphicFramePr>
            <p:nvPr/>
          </p:nvGraphicFramePr>
          <p:xfrm>
            <a:off x="3669" y="2784"/>
            <a:ext cx="315" cy="400"/>
          </p:xfrm>
          <a:graphic>
            <a:graphicData uri="http://schemas.openxmlformats.org/presentationml/2006/ole">
              <mc:AlternateContent xmlns:mc="http://schemas.openxmlformats.org/markup-compatibility/2006">
                <mc:Choice xmlns:v="urn:schemas-microsoft-com:vml" Requires="v">
                  <p:oleObj spid="_x0000_s27720" name="Equation" r:id="rId19" imgW="26035" imgH="57785" progId="Equation.3">
                    <p:embed/>
                  </p:oleObj>
                </mc:Choice>
                <mc:Fallback>
                  <p:oleObj name="Equation" r:id="rId19" imgW="26035" imgH="57785" progId="Equation.3">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69" y="2784"/>
                          <a:ext cx="315"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654" name="Rectangle 38"/>
          <p:cNvSpPr>
            <a:spLocks noChangeArrowheads="1"/>
          </p:cNvSpPr>
          <p:nvPr/>
        </p:nvSpPr>
        <p:spPr bwMode="auto">
          <a:xfrm>
            <a:off x="152400" y="4662488"/>
            <a:ext cx="197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rPr>
              <a:t>爱里斑直径</a:t>
            </a:r>
            <a:endParaRPr lang="zh-CN" altLang="en-US" sz="2800" b="1">
              <a:latin typeface="Times New Roman" panose="02020603050405020304" pitchFamily="18" charset="0"/>
            </a:endParaRPr>
          </a:p>
        </p:txBody>
      </p:sp>
      <p:graphicFrame>
        <p:nvGraphicFramePr>
          <p:cNvPr id="27655" name="Object 39"/>
          <p:cNvGraphicFramePr>
            <a:graphicFrameLocks noChangeAspect="1"/>
          </p:cNvGraphicFramePr>
          <p:nvPr/>
        </p:nvGraphicFramePr>
        <p:xfrm>
          <a:off x="1981200" y="4495800"/>
          <a:ext cx="4368800" cy="939800"/>
        </p:xfrm>
        <a:graphic>
          <a:graphicData uri="http://schemas.openxmlformats.org/presentationml/2006/ole">
            <mc:AlternateContent xmlns:mc="http://schemas.openxmlformats.org/markup-compatibility/2006">
              <mc:Choice xmlns:v="urn:schemas-microsoft-com:vml" Requires="v">
                <p:oleObj spid="_x0000_s27721" name="公式" r:id="rId21" imgW="1828800" imgH="393700" progId="Equation.3">
                  <p:embed/>
                </p:oleObj>
              </mc:Choice>
              <mc:Fallback>
                <p:oleObj name="公式" r:id="rId21" imgW="1828800" imgH="393700" progId="Equation.3">
                  <p:embed/>
                  <p:pic>
                    <p:nvPicPr>
                      <p:cNvPr id="0" name="Object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1200" y="4495800"/>
                        <a:ext cx="4368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56" name="Group 41"/>
          <p:cNvGrpSpPr/>
          <p:nvPr/>
        </p:nvGrpSpPr>
        <p:grpSpPr bwMode="auto">
          <a:xfrm>
            <a:off x="6248400" y="4545013"/>
            <a:ext cx="2478088" cy="865187"/>
            <a:chOff x="3969" y="3067"/>
            <a:chExt cx="1561" cy="545"/>
          </a:xfrm>
        </p:grpSpPr>
        <p:sp>
          <p:nvSpPr>
            <p:cNvPr id="27663" name="Rectangle 42"/>
            <p:cNvSpPr>
              <a:spLocks noChangeArrowheads="1"/>
            </p:cNvSpPr>
            <p:nvPr/>
          </p:nvSpPr>
          <p:spPr bwMode="auto">
            <a:xfrm>
              <a:off x="3969" y="3189"/>
              <a:ext cx="5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rPr>
                <a:t>,</a:t>
              </a:r>
              <a:r>
                <a:rPr lang="zh-CN" altLang="en-US" sz="2400" b="1">
                  <a:latin typeface="Times New Roman" panose="02020603050405020304" pitchFamily="18" charset="0"/>
                </a:rPr>
                <a:t>半径</a:t>
              </a:r>
              <a:endParaRPr lang="zh-CN" altLang="en-US" sz="2400" b="1">
                <a:latin typeface="Times New Roman" panose="02020603050405020304" pitchFamily="18" charset="0"/>
              </a:endParaRPr>
            </a:p>
          </p:txBody>
        </p:sp>
        <p:graphicFrame>
          <p:nvGraphicFramePr>
            <p:cNvPr id="27664" name="Object 43"/>
            <p:cNvGraphicFramePr>
              <a:graphicFrameLocks noChangeAspect="1"/>
            </p:cNvGraphicFramePr>
            <p:nvPr/>
          </p:nvGraphicFramePr>
          <p:xfrm>
            <a:off x="4539" y="3067"/>
            <a:ext cx="991" cy="545"/>
          </p:xfrm>
          <a:graphic>
            <a:graphicData uri="http://schemas.openxmlformats.org/presentationml/2006/ole">
              <mc:AlternateContent xmlns:mc="http://schemas.openxmlformats.org/markup-compatibility/2006">
                <mc:Choice xmlns:v="urn:schemas-microsoft-com:vml" Requires="v">
                  <p:oleObj spid="_x0000_s27722" name="公式" r:id="rId23" imgW="723900" imgH="393700" progId="Equation.3">
                    <p:embed/>
                  </p:oleObj>
                </mc:Choice>
                <mc:Fallback>
                  <p:oleObj name="公式" r:id="rId23" imgW="723900" imgH="393700" progId="Equation.3">
                    <p:embed/>
                    <p:pic>
                      <p:nvPicPr>
                        <p:cNvPr id="0" name="Object 4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39" y="3067"/>
                          <a:ext cx="991"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57" name="Group 44"/>
          <p:cNvGrpSpPr/>
          <p:nvPr/>
        </p:nvGrpSpPr>
        <p:grpSpPr bwMode="auto">
          <a:xfrm>
            <a:off x="5105400" y="3608388"/>
            <a:ext cx="3663950" cy="506412"/>
            <a:chOff x="3198" y="2518"/>
            <a:chExt cx="2308" cy="319"/>
          </a:xfrm>
        </p:grpSpPr>
        <p:sp>
          <p:nvSpPr>
            <p:cNvPr id="27661" name="Rectangle 45"/>
            <p:cNvSpPr>
              <a:spLocks noChangeArrowheads="1"/>
            </p:cNvSpPr>
            <p:nvPr/>
          </p:nvSpPr>
          <p:spPr bwMode="auto">
            <a:xfrm>
              <a:off x="3198" y="2523"/>
              <a:ext cx="2308" cy="294"/>
            </a:xfrm>
            <a:prstGeom prst="rect">
              <a:avLst/>
            </a:prstGeom>
            <a:gradFill rotWithShape="1">
              <a:gsLst>
                <a:gs pos="0">
                  <a:srgbClr val="EDFAD2"/>
                </a:gs>
                <a:gs pos="50000">
                  <a:srgbClr val="F1FBDC"/>
                </a:gs>
                <a:gs pos="100000">
                  <a:srgbClr val="EDFAD2"/>
                </a:gs>
              </a:gsLst>
              <a:lin ang="5400000" scaled="1"/>
            </a:gradFill>
            <a:ln w="9525">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称为爱里斑的</a:t>
              </a:r>
              <a:r>
                <a:rPr lang="zh-CN" altLang="en-US" sz="2400" b="1">
                  <a:solidFill>
                    <a:srgbClr val="CC0000"/>
                  </a:solidFill>
                  <a:latin typeface="Times New Roman" panose="02020603050405020304" pitchFamily="18" charset="0"/>
                </a:rPr>
                <a:t>角半径</a:t>
              </a:r>
              <a:endParaRPr lang="zh-CN" altLang="en-US" sz="2400" b="1">
                <a:solidFill>
                  <a:srgbClr val="CC0000"/>
                </a:solidFill>
                <a:latin typeface="Times New Roman" panose="02020603050405020304" pitchFamily="18" charset="0"/>
              </a:endParaRPr>
            </a:p>
          </p:txBody>
        </p:sp>
        <p:graphicFrame>
          <p:nvGraphicFramePr>
            <p:cNvPr id="27662" name="Object 46"/>
            <p:cNvGraphicFramePr>
              <a:graphicFrameLocks noChangeAspect="1"/>
            </p:cNvGraphicFramePr>
            <p:nvPr/>
          </p:nvGraphicFramePr>
          <p:xfrm>
            <a:off x="3308" y="2518"/>
            <a:ext cx="230" cy="319"/>
          </p:xfrm>
          <a:graphic>
            <a:graphicData uri="http://schemas.openxmlformats.org/presentationml/2006/ole">
              <mc:AlternateContent xmlns:mc="http://schemas.openxmlformats.org/markup-compatibility/2006">
                <mc:Choice xmlns:v="urn:schemas-microsoft-com:vml" Requires="v">
                  <p:oleObj spid="_x0000_s27723" name="公式" r:id="rId25" imgW="165100" imgH="228600" progId="Equation.3">
                    <p:embed/>
                  </p:oleObj>
                </mc:Choice>
                <mc:Fallback>
                  <p:oleObj name="公式" r:id="rId25" imgW="165100" imgH="228600" progId="Equation.3">
                    <p:embed/>
                    <p:pic>
                      <p:nvPicPr>
                        <p:cNvPr id="0" name="Object 4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08" y="2518"/>
                          <a:ext cx="230"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58" name="Group 58"/>
          <p:cNvGrpSpPr/>
          <p:nvPr/>
        </p:nvGrpSpPr>
        <p:grpSpPr bwMode="auto">
          <a:xfrm>
            <a:off x="381000" y="5445125"/>
            <a:ext cx="8534400" cy="955675"/>
            <a:chOff x="240" y="3360"/>
            <a:chExt cx="5376" cy="602"/>
          </a:xfrm>
        </p:grpSpPr>
        <p:sp>
          <p:nvSpPr>
            <p:cNvPr id="27659" name="Rectangle 40"/>
            <p:cNvSpPr>
              <a:spLocks noChangeArrowheads="1"/>
            </p:cNvSpPr>
            <p:nvPr/>
          </p:nvSpPr>
          <p:spPr bwMode="auto">
            <a:xfrm>
              <a:off x="240" y="3360"/>
              <a:ext cx="5376" cy="602"/>
            </a:xfrm>
            <a:prstGeom prst="rect">
              <a:avLst/>
            </a:prstGeom>
            <a:noFill/>
            <a:ln w="9525">
              <a:solidFill>
                <a:srgbClr val="99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solidFill>
                    <a:srgbClr val="FF3300"/>
                  </a:solidFill>
                  <a:latin typeface="Times New Roman" panose="02020603050405020304" pitchFamily="18" charset="0"/>
                </a:rPr>
                <a:t>圆孔半径越小，爱里斑越大，衍射现象越明显。</a:t>
              </a:r>
              <a:r>
                <a:rPr kumimoji="1" lang="zh-CN" altLang="en-US" sz="2800" b="1">
                  <a:solidFill>
                    <a:srgbClr val="000000"/>
                  </a:solidFill>
                </a:rPr>
                <a:t>当　　　        时，</a:t>
              </a:r>
              <a:r>
                <a:rPr kumimoji="1" lang="zh-CN" altLang="en-US" sz="2800" b="1">
                  <a:solidFill>
                    <a:srgbClr val="FF3300"/>
                  </a:solidFill>
                </a:rPr>
                <a:t>衍射现象可忽略。</a:t>
              </a:r>
              <a:endParaRPr kumimoji="1" lang="zh-CN" altLang="en-US" sz="2800" b="1">
                <a:solidFill>
                  <a:srgbClr val="FF3300"/>
                </a:solidFill>
              </a:endParaRPr>
            </a:p>
          </p:txBody>
        </p:sp>
        <p:graphicFrame>
          <p:nvGraphicFramePr>
            <p:cNvPr id="27660" name="Object 57"/>
            <p:cNvGraphicFramePr>
              <a:graphicFrameLocks noChangeAspect="1"/>
            </p:cNvGraphicFramePr>
            <p:nvPr/>
          </p:nvGraphicFramePr>
          <p:xfrm>
            <a:off x="624" y="3648"/>
            <a:ext cx="875" cy="291"/>
          </p:xfrm>
          <a:graphic>
            <a:graphicData uri="http://schemas.openxmlformats.org/presentationml/2006/ole">
              <mc:AlternateContent xmlns:mc="http://schemas.openxmlformats.org/markup-compatibility/2006">
                <mc:Choice xmlns:v="urn:schemas-microsoft-com:vml" Requires="v">
                  <p:oleObj spid="_x0000_s27724" name="Equation" r:id="rId27" imgW="634365" imgH="177800" progId="Equation.DSMT4">
                    <p:embed/>
                  </p:oleObj>
                </mc:Choice>
                <mc:Fallback>
                  <p:oleObj name="Equation" r:id="rId27" imgW="634365" imgH="177800" progId="Equation.DSMT4">
                    <p:embed/>
                    <p:pic>
                      <p:nvPicPr>
                        <p:cNvPr id="0" name="Object 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4" y="3648"/>
                          <a:ext cx="87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2"/>
          <p:cNvSpPr txBox="1">
            <a:spLocks noChangeArrowheads="1"/>
          </p:cNvSpPr>
          <p:nvPr/>
        </p:nvSpPr>
        <p:spPr bwMode="auto">
          <a:xfrm>
            <a:off x="371475" y="1614488"/>
            <a:ext cx="2447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几何光学：</a:t>
            </a:r>
            <a:endParaRPr kumimoji="1" lang="zh-CN" altLang="en-US" sz="2800" b="1">
              <a:latin typeface="Times New Roman" panose="02020603050405020304" pitchFamily="18" charset="0"/>
            </a:endParaRPr>
          </a:p>
        </p:txBody>
      </p:sp>
      <p:sp>
        <p:nvSpPr>
          <p:cNvPr id="28675" name="Text Box 13"/>
          <p:cNvSpPr txBox="1">
            <a:spLocks noChangeArrowheads="1"/>
          </p:cNvSpPr>
          <p:nvPr/>
        </p:nvSpPr>
        <p:spPr bwMode="auto">
          <a:xfrm>
            <a:off x="2362200" y="1676400"/>
            <a:ext cx="1409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物点</a:t>
            </a:r>
            <a:endParaRPr kumimoji="1" lang="zh-CN" altLang="en-US" sz="2800" b="1">
              <a:latin typeface="Times New Roman" panose="02020603050405020304" pitchFamily="18" charset="0"/>
            </a:endParaRPr>
          </a:p>
        </p:txBody>
      </p:sp>
      <p:sp>
        <p:nvSpPr>
          <p:cNvPr id="28676" name="Text Box 14"/>
          <p:cNvSpPr txBox="1">
            <a:spLocks noChangeArrowheads="1"/>
          </p:cNvSpPr>
          <p:nvPr/>
        </p:nvSpPr>
        <p:spPr bwMode="auto">
          <a:xfrm>
            <a:off x="4724400" y="1676400"/>
            <a:ext cx="1646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像点</a:t>
            </a:r>
            <a:endParaRPr kumimoji="1" lang="zh-CN" altLang="en-US" sz="2800" b="1">
              <a:latin typeface="Times New Roman" panose="02020603050405020304" pitchFamily="18" charset="0"/>
            </a:endParaRPr>
          </a:p>
        </p:txBody>
      </p:sp>
      <p:sp>
        <p:nvSpPr>
          <p:cNvPr id="28677" name="AutoShape 15"/>
          <p:cNvSpPr>
            <a:spLocks noChangeArrowheads="1"/>
          </p:cNvSpPr>
          <p:nvPr/>
        </p:nvSpPr>
        <p:spPr bwMode="auto">
          <a:xfrm>
            <a:off x="3810000" y="1828800"/>
            <a:ext cx="731838" cy="252413"/>
          </a:xfrm>
          <a:prstGeom prst="leftRightArrow">
            <a:avLst>
              <a:gd name="adj1" fmla="val 50000"/>
              <a:gd name="adj2" fmla="val 57987"/>
            </a:avLst>
          </a:prstGeom>
          <a:solidFill>
            <a:schemeClr val="accent1"/>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78" name="Text Box 16"/>
          <p:cNvSpPr txBox="1">
            <a:spLocks noChangeArrowheads="1"/>
          </p:cNvSpPr>
          <p:nvPr/>
        </p:nvSpPr>
        <p:spPr bwMode="auto">
          <a:xfrm>
            <a:off x="304800" y="2286000"/>
            <a:ext cx="7488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波动光学：（考虑到仪器孔径的衍射效应）</a:t>
            </a:r>
            <a:endParaRPr kumimoji="1" lang="zh-CN" altLang="en-US" sz="2800" b="1">
              <a:latin typeface="Times New Roman" panose="02020603050405020304" pitchFamily="18" charset="0"/>
            </a:endParaRPr>
          </a:p>
        </p:txBody>
      </p:sp>
      <p:sp>
        <p:nvSpPr>
          <p:cNvPr id="28679" name="Text Box 17"/>
          <p:cNvSpPr txBox="1">
            <a:spLocks noChangeArrowheads="1"/>
          </p:cNvSpPr>
          <p:nvPr/>
        </p:nvSpPr>
        <p:spPr bwMode="auto">
          <a:xfrm>
            <a:off x="779463" y="2887663"/>
            <a:ext cx="1271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物点</a:t>
            </a:r>
            <a:endParaRPr kumimoji="1" lang="zh-CN" altLang="en-US" sz="2800" b="1">
              <a:latin typeface="Times New Roman" panose="02020603050405020304" pitchFamily="18" charset="0"/>
            </a:endParaRPr>
          </a:p>
        </p:txBody>
      </p:sp>
      <p:sp>
        <p:nvSpPr>
          <p:cNvPr id="28680" name="Text Box 18"/>
          <p:cNvSpPr txBox="1">
            <a:spLocks noChangeArrowheads="1"/>
          </p:cNvSpPr>
          <p:nvPr/>
        </p:nvSpPr>
        <p:spPr bwMode="auto">
          <a:xfrm>
            <a:off x="2487613" y="2881313"/>
            <a:ext cx="1724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爱里斑</a:t>
            </a:r>
            <a:endParaRPr kumimoji="1" lang="zh-CN" altLang="en-US" sz="2800" b="1">
              <a:latin typeface="Times New Roman" panose="02020603050405020304" pitchFamily="18" charset="0"/>
            </a:endParaRPr>
          </a:p>
        </p:txBody>
      </p:sp>
      <p:sp>
        <p:nvSpPr>
          <p:cNvPr id="28681" name="AutoShape 19"/>
          <p:cNvSpPr>
            <a:spLocks noChangeArrowheads="1"/>
          </p:cNvSpPr>
          <p:nvPr/>
        </p:nvSpPr>
        <p:spPr bwMode="auto">
          <a:xfrm>
            <a:off x="1709738" y="3048000"/>
            <a:ext cx="731837" cy="252413"/>
          </a:xfrm>
          <a:prstGeom prst="leftRightArrow">
            <a:avLst>
              <a:gd name="adj1" fmla="val 50000"/>
              <a:gd name="adj2" fmla="val 57987"/>
            </a:avLst>
          </a:prstGeom>
          <a:solidFill>
            <a:schemeClr val="accent1"/>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82" name="Text Box 20"/>
          <p:cNvSpPr txBox="1">
            <a:spLocks noChangeArrowheads="1"/>
          </p:cNvSpPr>
          <p:nvPr/>
        </p:nvSpPr>
        <p:spPr bwMode="auto">
          <a:xfrm>
            <a:off x="1295400" y="3505200"/>
            <a:ext cx="7148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限制了成像光学系统分辨两相近物点的能力</a:t>
            </a:r>
            <a:endParaRPr kumimoji="1" lang="zh-CN" altLang="en-US" sz="2800" b="1">
              <a:latin typeface="Times New Roman" panose="02020603050405020304" pitchFamily="18" charset="0"/>
            </a:endParaRPr>
          </a:p>
        </p:txBody>
      </p:sp>
      <p:sp>
        <p:nvSpPr>
          <p:cNvPr id="28683" name="AutoShape 21"/>
          <p:cNvSpPr>
            <a:spLocks noChangeArrowheads="1"/>
          </p:cNvSpPr>
          <p:nvPr/>
        </p:nvSpPr>
        <p:spPr bwMode="auto">
          <a:xfrm rot="5400000">
            <a:off x="3894932" y="3148806"/>
            <a:ext cx="431800" cy="41433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22"/>
          <p:cNvSpPr txBox="1">
            <a:spLocks noChangeArrowheads="1"/>
          </p:cNvSpPr>
          <p:nvPr/>
        </p:nvSpPr>
        <p:spPr bwMode="auto">
          <a:xfrm>
            <a:off x="685800" y="4114800"/>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两物点相互接近</a:t>
            </a:r>
            <a:endParaRPr kumimoji="1" lang="zh-CN" altLang="en-US" sz="2800" b="1">
              <a:latin typeface="Times New Roman" panose="02020603050405020304" pitchFamily="18" charset="0"/>
            </a:endParaRPr>
          </a:p>
        </p:txBody>
      </p:sp>
      <p:sp>
        <p:nvSpPr>
          <p:cNvPr id="28685" name="AutoShape 23"/>
          <p:cNvSpPr>
            <a:spLocks noChangeArrowheads="1"/>
          </p:cNvSpPr>
          <p:nvPr/>
        </p:nvSpPr>
        <p:spPr bwMode="auto">
          <a:xfrm>
            <a:off x="3581400" y="4343400"/>
            <a:ext cx="631825" cy="198438"/>
          </a:xfrm>
          <a:prstGeom prst="rightArrow">
            <a:avLst>
              <a:gd name="adj1" fmla="val 50000"/>
              <a:gd name="adj2" fmla="val 79600"/>
            </a:avLst>
          </a:prstGeom>
          <a:solidFill>
            <a:schemeClr val="accent1"/>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8686" name="Text Box 24"/>
          <p:cNvSpPr txBox="1">
            <a:spLocks noChangeArrowheads="1"/>
          </p:cNvSpPr>
          <p:nvPr/>
        </p:nvSpPr>
        <p:spPr bwMode="auto">
          <a:xfrm>
            <a:off x="4191000" y="4114800"/>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爱里斑重叠</a:t>
            </a:r>
            <a:endParaRPr kumimoji="1" lang="zh-CN" altLang="en-US" sz="2800" b="1">
              <a:latin typeface="Times New Roman" panose="02020603050405020304" pitchFamily="18" charset="0"/>
            </a:endParaRPr>
          </a:p>
        </p:txBody>
      </p:sp>
      <p:sp>
        <p:nvSpPr>
          <p:cNvPr id="28687" name="AutoShape 25"/>
          <p:cNvSpPr>
            <a:spLocks noChangeArrowheads="1"/>
          </p:cNvSpPr>
          <p:nvPr/>
        </p:nvSpPr>
        <p:spPr bwMode="auto">
          <a:xfrm>
            <a:off x="5029200" y="4648200"/>
            <a:ext cx="200025" cy="631825"/>
          </a:xfrm>
          <a:prstGeom prst="downArrow">
            <a:avLst>
              <a:gd name="adj1" fmla="val 50000"/>
              <a:gd name="adj2" fmla="val 78968"/>
            </a:avLst>
          </a:prstGeom>
          <a:solidFill>
            <a:schemeClr val="accent1"/>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800" b="1">
                <a:latin typeface="Times New Roman" panose="02020603050405020304" pitchFamily="18" charset="0"/>
              </a:rPr>
              <a:t> </a:t>
            </a:r>
            <a:endParaRPr kumimoji="1" lang="en-US" altLang="zh-CN" sz="2800" b="1">
              <a:latin typeface="Times New Roman" panose="02020603050405020304" pitchFamily="18" charset="0"/>
            </a:endParaRPr>
          </a:p>
        </p:txBody>
      </p:sp>
      <p:sp>
        <p:nvSpPr>
          <p:cNvPr id="28688" name="Text Box 26"/>
          <p:cNvSpPr txBox="1">
            <a:spLocks noChangeArrowheads="1"/>
          </p:cNvSpPr>
          <p:nvPr/>
        </p:nvSpPr>
        <p:spPr bwMode="auto">
          <a:xfrm>
            <a:off x="3886200" y="5257800"/>
            <a:ext cx="3168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两像点无法分辨</a:t>
            </a:r>
            <a:endParaRPr kumimoji="1" lang="zh-CN" altLang="en-US" sz="2800" b="1">
              <a:latin typeface="Times New Roman" panose="02020603050405020304" pitchFamily="18" charset="0"/>
            </a:endParaRPr>
          </a:p>
        </p:txBody>
      </p:sp>
      <p:sp>
        <p:nvSpPr>
          <p:cNvPr id="28689" name="Text Box 27"/>
          <p:cNvSpPr txBox="1">
            <a:spLocks noChangeArrowheads="1"/>
          </p:cNvSpPr>
          <p:nvPr/>
        </p:nvSpPr>
        <p:spPr bwMode="auto">
          <a:xfrm>
            <a:off x="5257800" y="472440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FF"/>
                </a:solidFill>
                <a:latin typeface="Times New Roman" panose="02020603050405020304" pitchFamily="18" charset="0"/>
              </a:rPr>
              <a:t>光强的非相干叠加</a:t>
            </a:r>
            <a:endParaRPr kumimoji="1" lang="zh-CN" altLang="en-US" sz="2800" b="1">
              <a:solidFill>
                <a:srgbClr val="0000FF"/>
              </a:solidFill>
              <a:latin typeface="Times New Roman" panose="02020603050405020304" pitchFamily="18" charset="0"/>
            </a:endParaRPr>
          </a:p>
        </p:txBody>
      </p:sp>
      <p:sp>
        <p:nvSpPr>
          <p:cNvPr id="28690" name="Text Box 28"/>
          <p:cNvSpPr txBox="1">
            <a:spLocks noChangeArrowheads="1"/>
          </p:cNvSpPr>
          <p:nvPr/>
        </p:nvSpPr>
        <p:spPr bwMode="auto">
          <a:xfrm>
            <a:off x="533400" y="9144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CC0000"/>
                </a:solidFill>
                <a:latin typeface="宋体" panose="02010600030101010101" pitchFamily="2" charset="-122"/>
              </a:rPr>
              <a:t>3</a:t>
            </a:r>
            <a:r>
              <a:rPr lang="zh-CN" altLang="en-US" sz="2800" b="1">
                <a:solidFill>
                  <a:srgbClr val="CC0000"/>
                </a:solidFill>
                <a:latin typeface="宋体" panose="02010600030101010101" pitchFamily="2" charset="-122"/>
              </a:rPr>
              <a:t>、瑞利判据</a:t>
            </a:r>
            <a:endParaRPr lang="zh-CN" altLang="en-US" sz="2800" b="1">
              <a:latin typeface="宋体" panose="02010600030101010101" pitchFamily="2" charset="-122"/>
            </a:endParaRPr>
          </a:p>
        </p:txBody>
      </p:sp>
      <p:sp>
        <p:nvSpPr>
          <p:cNvPr id="28691" name="Rectangle 39"/>
          <p:cNvSpPr>
            <a:spLocks noChangeArrowheads="1"/>
          </p:cNvSpPr>
          <p:nvPr/>
        </p:nvSpPr>
        <p:spPr bwMode="auto">
          <a:xfrm>
            <a:off x="0" y="5791200"/>
            <a:ext cx="9113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rPr>
              <a:t>即光学仪器成像的清晰度最终要受到光的</a:t>
            </a:r>
            <a:r>
              <a:rPr kumimoji="1" lang="zh-CN" altLang="en-US" sz="2800" b="1">
                <a:solidFill>
                  <a:srgbClr val="FF3300"/>
                </a:solidFill>
              </a:rPr>
              <a:t>衍射现象</a:t>
            </a:r>
            <a:r>
              <a:rPr kumimoji="1" lang="zh-CN" altLang="en-US" sz="2800" b="1">
                <a:solidFill>
                  <a:srgbClr val="000000"/>
                </a:solidFill>
              </a:rPr>
              <a:t>的限制</a:t>
            </a:r>
            <a:endParaRPr kumimoji="1" lang="zh-CN" altLang="en-US" sz="2800" b="1">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p:nvPr/>
        </p:nvGrpSpPr>
        <p:grpSpPr bwMode="auto">
          <a:xfrm>
            <a:off x="1371600" y="1066800"/>
            <a:ext cx="6400800" cy="1066800"/>
            <a:chOff x="328" y="1071"/>
            <a:chExt cx="4547" cy="872"/>
          </a:xfrm>
        </p:grpSpPr>
        <p:grpSp>
          <p:nvGrpSpPr>
            <p:cNvPr id="29746" name="Group 3"/>
            <p:cNvGrpSpPr/>
            <p:nvPr/>
          </p:nvGrpSpPr>
          <p:grpSpPr bwMode="auto">
            <a:xfrm>
              <a:off x="2030" y="1071"/>
              <a:ext cx="432" cy="872"/>
              <a:chOff x="2784" y="1584"/>
              <a:chExt cx="432" cy="872"/>
            </a:xfrm>
          </p:grpSpPr>
          <p:sp>
            <p:nvSpPr>
              <p:cNvPr id="29762" name="Line 4"/>
              <p:cNvSpPr>
                <a:spLocks noChangeShapeType="1"/>
              </p:cNvSpPr>
              <p:nvPr/>
            </p:nvSpPr>
            <p:spPr bwMode="auto">
              <a:xfrm>
                <a:off x="2784" y="1584"/>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3" name="Line 5"/>
              <p:cNvSpPr>
                <a:spLocks noChangeShapeType="1"/>
              </p:cNvSpPr>
              <p:nvPr/>
            </p:nvSpPr>
            <p:spPr bwMode="auto">
              <a:xfrm>
                <a:off x="3216" y="1780"/>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4" name="Line 6"/>
              <p:cNvSpPr>
                <a:spLocks noChangeShapeType="1"/>
              </p:cNvSpPr>
              <p:nvPr/>
            </p:nvSpPr>
            <p:spPr bwMode="auto">
              <a:xfrm>
                <a:off x="2784" y="1584"/>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5" name="Line 7"/>
              <p:cNvSpPr>
                <a:spLocks noChangeShapeType="1"/>
              </p:cNvSpPr>
              <p:nvPr/>
            </p:nvSpPr>
            <p:spPr bwMode="auto">
              <a:xfrm>
                <a:off x="2784" y="2256"/>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747" name="Group 8"/>
            <p:cNvGrpSpPr/>
            <p:nvPr/>
          </p:nvGrpSpPr>
          <p:grpSpPr bwMode="auto">
            <a:xfrm>
              <a:off x="328" y="1117"/>
              <a:ext cx="4547" cy="771"/>
              <a:chOff x="328" y="1086"/>
              <a:chExt cx="4547" cy="854"/>
            </a:xfrm>
          </p:grpSpPr>
          <p:grpSp>
            <p:nvGrpSpPr>
              <p:cNvPr id="29748" name="Group 9"/>
              <p:cNvGrpSpPr/>
              <p:nvPr/>
            </p:nvGrpSpPr>
            <p:grpSpPr bwMode="auto">
              <a:xfrm>
                <a:off x="3435" y="1119"/>
                <a:ext cx="1440" cy="810"/>
                <a:chOff x="3264" y="1119"/>
                <a:chExt cx="1440" cy="810"/>
              </a:xfrm>
            </p:grpSpPr>
            <p:sp>
              <p:nvSpPr>
                <p:cNvPr id="29759" name="Line 10"/>
                <p:cNvSpPr>
                  <a:spLocks noChangeShapeType="1"/>
                </p:cNvSpPr>
                <p:nvPr/>
              </p:nvSpPr>
              <p:spPr bwMode="auto">
                <a:xfrm>
                  <a:off x="3264" y="1923"/>
                  <a:ext cx="144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0" name="Freeform 11"/>
                <p:cNvSpPr/>
                <p:nvPr/>
              </p:nvSpPr>
              <p:spPr bwMode="auto">
                <a:xfrm>
                  <a:off x="3933" y="1120"/>
                  <a:ext cx="627" cy="802"/>
                </a:xfrm>
                <a:custGeom>
                  <a:avLst/>
                  <a:gdLst>
                    <a:gd name="T0" fmla="*/ 0 w 627"/>
                    <a:gd name="T1" fmla="*/ 789 h 802"/>
                    <a:gd name="T2" fmla="*/ 187 w 627"/>
                    <a:gd name="T3" fmla="*/ 549 h 802"/>
                    <a:gd name="T4" fmla="*/ 320 w 627"/>
                    <a:gd name="T5" fmla="*/ 2 h 802"/>
                    <a:gd name="T6" fmla="*/ 467 w 627"/>
                    <a:gd name="T7" fmla="*/ 549 h 802"/>
                    <a:gd name="T8" fmla="*/ 627 w 627"/>
                    <a:gd name="T9" fmla="*/ 802 h 8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802">
                      <a:moveTo>
                        <a:pt x="0" y="789"/>
                      </a:moveTo>
                      <a:cubicBezTo>
                        <a:pt x="19" y="797"/>
                        <a:pt x="134" y="680"/>
                        <a:pt x="187" y="549"/>
                      </a:cubicBezTo>
                      <a:cubicBezTo>
                        <a:pt x="240" y="418"/>
                        <a:pt x="273" y="2"/>
                        <a:pt x="320" y="2"/>
                      </a:cubicBezTo>
                      <a:cubicBezTo>
                        <a:pt x="358" y="0"/>
                        <a:pt x="453" y="469"/>
                        <a:pt x="467" y="549"/>
                      </a:cubicBezTo>
                      <a:cubicBezTo>
                        <a:pt x="481" y="629"/>
                        <a:pt x="623" y="799"/>
                        <a:pt x="627" y="802"/>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1" name="Freeform 12"/>
                <p:cNvSpPr/>
                <p:nvPr/>
              </p:nvSpPr>
              <p:spPr bwMode="auto">
                <a:xfrm>
                  <a:off x="3480" y="1119"/>
                  <a:ext cx="672" cy="810"/>
                </a:xfrm>
                <a:custGeom>
                  <a:avLst/>
                  <a:gdLst>
                    <a:gd name="T0" fmla="*/ 0 w 672"/>
                    <a:gd name="T1" fmla="*/ 798 h 810"/>
                    <a:gd name="T2" fmla="*/ 211 w 672"/>
                    <a:gd name="T3" fmla="*/ 549 h 810"/>
                    <a:gd name="T4" fmla="*/ 344 w 672"/>
                    <a:gd name="T5" fmla="*/ 2 h 810"/>
                    <a:gd name="T6" fmla="*/ 491 w 672"/>
                    <a:gd name="T7" fmla="*/ 549 h 810"/>
                    <a:gd name="T8" fmla="*/ 672 w 672"/>
                    <a:gd name="T9" fmla="*/ 810 h 8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810">
                      <a:moveTo>
                        <a:pt x="0" y="798"/>
                      </a:moveTo>
                      <a:cubicBezTo>
                        <a:pt x="19" y="806"/>
                        <a:pt x="154" y="682"/>
                        <a:pt x="211" y="549"/>
                      </a:cubicBezTo>
                      <a:cubicBezTo>
                        <a:pt x="268" y="416"/>
                        <a:pt x="297" y="2"/>
                        <a:pt x="344" y="2"/>
                      </a:cubicBezTo>
                      <a:cubicBezTo>
                        <a:pt x="382" y="0"/>
                        <a:pt x="477" y="469"/>
                        <a:pt x="491" y="549"/>
                      </a:cubicBezTo>
                      <a:cubicBezTo>
                        <a:pt x="505" y="629"/>
                        <a:pt x="668" y="807"/>
                        <a:pt x="672" y="810"/>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49" name="Freeform 13"/>
              <p:cNvSpPr/>
              <p:nvPr/>
            </p:nvSpPr>
            <p:spPr bwMode="auto">
              <a:xfrm>
                <a:off x="3688" y="1086"/>
                <a:ext cx="1053" cy="854"/>
              </a:xfrm>
              <a:custGeom>
                <a:avLst/>
                <a:gdLst>
                  <a:gd name="T0" fmla="*/ 0 w 1053"/>
                  <a:gd name="T1" fmla="*/ 845 h 854"/>
                  <a:gd name="T2" fmla="*/ 200 w 1053"/>
                  <a:gd name="T3" fmla="*/ 521 h 854"/>
                  <a:gd name="T4" fmla="*/ 307 w 1053"/>
                  <a:gd name="T5" fmla="*/ 68 h 854"/>
                  <a:gd name="T6" fmla="*/ 533 w 1053"/>
                  <a:gd name="T7" fmla="*/ 508 h 854"/>
                  <a:gd name="T8" fmla="*/ 747 w 1053"/>
                  <a:gd name="T9" fmla="*/ 68 h 854"/>
                  <a:gd name="T10" fmla="*/ 907 w 1053"/>
                  <a:gd name="T11" fmla="*/ 574 h 854"/>
                  <a:gd name="T12" fmla="*/ 1053 w 1053"/>
                  <a:gd name="T13" fmla="*/ 854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3" h="854">
                    <a:moveTo>
                      <a:pt x="0" y="845"/>
                    </a:moveTo>
                    <a:cubicBezTo>
                      <a:pt x="33" y="790"/>
                      <a:pt x="149" y="650"/>
                      <a:pt x="200" y="521"/>
                    </a:cubicBezTo>
                    <a:cubicBezTo>
                      <a:pt x="251" y="392"/>
                      <a:pt x="252" y="70"/>
                      <a:pt x="307" y="68"/>
                    </a:cubicBezTo>
                    <a:cubicBezTo>
                      <a:pt x="332" y="0"/>
                      <a:pt x="460" y="508"/>
                      <a:pt x="533" y="508"/>
                    </a:cubicBezTo>
                    <a:cubicBezTo>
                      <a:pt x="606" y="508"/>
                      <a:pt x="685" y="57"/>
                      <a:pt x="747" y="68"/>
                    </a:cubicBezTo>
                    <a:cubicBezTo>
                      <a:pt x="809" y="79"/>
                      <a:pt x="856" y="443"/>
                      <a:pt x="907" y="574"/>
                    </a:cubicBezTo>
                    <a:cubicBezTo>
                      <a:pt x="921" y="654"/>
                      <a:pt x="1049" y="851"/>
                      <a:pt x="1053" y="854"/>
                    </a:cubicBezTo>
                  </a:path>
                </a:pathLst>
              </a:custGeom>
              <a:noFill/>
              <a:ln w="41275">
                <a:solidFill>
                  <a:srgbClr val="FF99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50" name="Group 14"/>
              <p:cNvGrpSpPr/>
              <p:nvPr/>
            </p:nvGrpSpPr>
            <p:grpSpPr bwMode="auto">
              <a:xfrm>
                <a:off x="328" y="1168"/>
                <a:ext cx="3124" cy="716"/>
                <a:chOff x="328" y="1168"/>
                <a:chExt cx="3124" cy="716"/>
              </a:xfrm>
            </p:grpSpPr>
            <p:sp>
              <p:nvSpPr>
                <p:cNvPr id="29751" name="Oval 15"/>
                <p:cNvSpPr>
                  <a:spLocks noChangeArrowheads="1"/>
                </p:cNvSpPr>
                <p:nvPr/>
              </p:nvSpPr>
              <p:spPr bwMode="auto">
                <a:xfrm>
                  <a:off x="1384" y="1244"/>
                  <a:ext cx="73" cy="480"/>
                </a:xfrm>
                <a:prstGeom prst="ellipse">
                  <a:avLst/>
                </a:prstGeom>
                <a:solidFill>
                  <a:srgbClr val="FFFFFF"/>
                </a:solidFill>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52" name="Line 16"/>
                <p:cNvSpPr>
                  <a:spLocks noChangeShapeType="1"/>
                </p:cNvSpPr>
                <p:nvPr/>
              </p:nvSpPr>
              <p:spPr bwMode="auto">
                <a:xfrm rot="21476764" flipV="1">
                  <a:off x="561" y="1375"/>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3" name="Oval 17"/>
                <p:cNvSpPr>
                  <a:spLocks noChangeArrowheads="1"/>
                </p:cNvSpPr>
                <p:nvPr/>
              </p:nvSpPr>
              <p:spPr bwMode="auto">
                <a:xfrm>
                  <a:off x="2152" y="1240"/>
                  <a:ext cx="150"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54" name="Oval 18"/>
                <p:cNvSpPr>
                  <a:spLocks noChangeArrowheads="1"/>
                </p:cNvSpPr>
                <p:nvPr/>
              </p:nvSpPr>
              <p:spPr bwMode="auto">
                <a:xfrm>
                  <a:off x="2161" y="1501"/>
                  <a:ext cx="150"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55" name="Line 19"/>
                <p:cNvSpPr>
                  <a:spLocks noChangeShapeType="1"/>
                </p:cNvSpPr>
                <p:nvPr/>
              </p:nvSpPr>
              <p:spPr bwMode="auto">
                <a:xfrm rot="123236">
                  <a:off x="568" y="1362"/>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20"/>
                <p:cNvSpPr txBox="1">
                  <a:spLocks noChangeArrowheads="1"/>
                </p:cNvSpPr>
                <p:nvPr/>
              </p:nvSpPr>
              <p:spPr bwMode="auto">
                <a:xfrm>
                  <a:off x="328" y="1166"/>
                  <a:ext cx="281"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en-US"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en-US"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45" name="Text Box 21"/>
                <p:cNvSpPr txBox="1">
                  <a:spLocks noChangeArrowheads="1"/>
                </p:cNvSpPr>
                <p:nvPr/>
              </p:nvSpPr>
              <p:spPr bwMode="auto">
                <a:xfrm>
                  <a:off x="328" y="1525"/>
                  <a:ext cx="281"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zh-CN"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46" name="Text Box 22"/>
                <p:cNvSpPr txBox="1">
                  <a:spLocks noChangeArrowheads="1"/>
                </p:cNvSpPr>
                <p:nvPr/>
              </p:nvSpPr>
              <p:spPr bwMode="auto">
                <a:xfrm>
                  <a:off x="2560" y="1294"/>
                  <a:ext cx="892"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b="1">
                      <a:solidFill>
                        <a:srgbClr val="000000"/>
                      </a:solidFill>
                      <a:effectLst>
                        <a:outerShdw blurRad="38100" dist="38100" dir="2700000" algn="tl">
                          <a:srgbClr val="C0C0C0"/>
                        </a:outerShdw>
                      </a:effectLst>
                      <a:latin typeface="宋体" panose="02010600030101010101" pitchFamily="2" charset="-122"/>
                    </a:rPr>
                    <a:t>可分辨</a:t>
                  </a:r>
                  <a:endParaRPr kumimoji="1" lang="zh-CN" altLang="en-US" b="1">
                    <a:solidFill>
                      <a:srgbClr val="000000"/>
                    </a:solidFill>
                    <a:effectLst>
                      <a:outerShdw blurRad="38100" dist="38100" dir="2700000" algn="tl">
                        <a:srgbClr val="C0C0C0"/>
                      </a:outerShdw>
                    </a:effectLst>
                    <a:latin typeface="宋体" panose="02010600030101010101" pitchFamily="2" charset="-122"/>
                  </a:endParaRPr>
                </a:p>
              </p:txBody>
            </p:sp>
          </p:grpSp>
        </p:grpSp>
      </p:grpSp>
      <p:grpSp>
        <p:nvGrpSpPr>
          <p:cNvPr id="29699" name="Group 23"/>
          <p:cNvGrpSpPr/>
          <p:nvPr/>
        </p:nvGrpSpPr>
        <p:grpSpPr bwMode="auto">
          <a:xfrm>
            <a:off x="1447800" y="4953000"/>
            <a:ext cx="6519863" cy="1052513"/>
            <a:chOff x="315" y="3013"/>
            <a:chExt cx="4656" cy="973"/>
          </a:xfrm>
        </p:grpSpPr>
        <p:grpSp>
          <p:nvGrpSpPr>
            <p:cNvPr id="29727" name="Group 24"/>
            <p:cNvGrpSpPr/>
            <p:nvPr/>
          </p:nvGrpSpPr>
          <p:grpSpPr bwMode="auto">
            <a:xfrm>
              <a:off x="3531" y="3168"/>
              <a:ext cx="1440" cy="810"/>
              <a:chOff x="3360" y="3168"/>
              <a:chExt cx="1440" cy="810"/>
            </a:xfrm>
          </p:grpSpPr>
          <p:sp>
            <p:nvSpPr>
              <p:cNvPr id="29743" name="Line 25"/>
              <p:cNvSpPr>
                <a:spLocks noChangeShapeType="1"/>
              </p:cNvSpPr>
              <p:nvPr/>
            </p:nvSpPr>
            <p:spPr bwMode="auto">
              <a:xfrm>
                <a:off x="3360" y="3972"/>
                <a:ext cx="144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4" name="Freeform 26"/>
              <p:cNvSpPr/>
              <p:nvPr/>
            </p:nvSpPr>
            <p:spPr bwMode="auto">
              <a:xfrm>
                <a:off x="3818" y="3169"/>
                <a:ext cx="627" cy="802"/>
              </a:xfrm>
              <a:custGeom>
                <a:avLst/>
                <a:gdLst>
                  <a:gd name="T0" fmla="*/ 0 w 627"/>
                  <a:gd name="T1" fmla="*/ 789 h 802"/>
                  <a:gd name="T2" fmla="*/ 187 w 627"/>
                  <a:gd name="T3" fmla="*/ 549 h 802"/>
                  <a:gd name="T4" fmla="*/ 320 w 627"/>
                  <a:gd name="T5" fmla="*/ 2 h 802"/>
                  <a:gd name="T6" fmla="*/ 467 w 627"/>
                  <a:gd name="T7" fmla="*/ 549 h 802"/>
                  <a:gd name="T8" fmla="*/ 627 w 627"/>
                  <a:gd name="T9" fmla="*/ 802 h 8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802">
                    <a:moveTo>
                      <a:pt x="0" y="789"/>
                    </a:moveTo>
                    <a:cubicBezTo>
                      <a:pt x="19" y="797"/>
                      <a:pt x="134" y="680"/>
                      <a:pt x="187" y="549"/>
                    </a:cubicBezTo>
                    <a:cubicBezTo>
                      <a:pt x="240" y="418"/>
                      <a:pt x="273" y="2"/>
                      <a:pt x="320" y="2"/>
                    </a:cubicBezTo>
                    <a:cubicBezTo>
                      <a:pt x="358" y="0"/>
                      <a:pt x="453" y="469"/>
                      <a:pt x="467" y="549"/>
                    </a:cubicBezTo>
                    <a:cubicBezTo>
                      <a:pt x="481" y="629"/>
                      <a:pt x="623" y="799"/>
                      <a:pt x="627" y="802"/>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5" name="Freeform 27"/>
              <p:cNvSpPr/>
              <p:nvPr/>
            </p:nvSpPr>
            <p:spPr bwMode="auto">
              <a:xfrm>
                <a:off x="3602" y="3168"/>
                <a:ext cx="672" cy="810"/>
              </a:xfrm>
              <a:custGeom>
                <a:avLst/>
                <a:gdLst>
                  <a:gd name="T0" fmla="*/ 0 w 672"/>
                  <a:gd name="T1" fmla="*/ 798 h 810"/>
                  <a:gd name="T2" fmla="*/ 211 w 672"/>
                  <a:gd name="T3" fmla="*/ 549 h 810"/>
                  <a:gd name="T4" fmla="*/ 344 w 672"/>
                  <a:gd name="T5" fmla="*/ 2 h 810"/>
                  <a:gd name="T6" fmla="*/ 491 w 672"/>
                  <a:gd name="T7" fmla="*/ 549 h 810"/>
                  <a:gd name="T8" fmla="*/ 672 w 672"/>
                  <a:gd name="T9" fmla="*/ 810 h 8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810">
                    <a:moveTo>
                      <a:pt x="0" y="798"/>
                    </a:moveTo>
                    <a:cubicBezTo>
                      <a:pt x="19" y="806"/>
                      <a:pt x="154" y="682"/>
                      <a:pt x="211" y="549"/>
                    </a:cubicBezTo>
                    <a:cubicBezTo>
                      <a:pt x="268" y="416"/>
                      <a:pt x="297" y="2"/>
                      <a:pt x="344" y="2"/>
                    </a:cubicBezTo>
                    <a:cubicBezTo>
                      <a:pt x="382" y="0"/>
                      <a:pt x="477" y="469"/>
                      <a:pt x="491" y="549"/>
                    </a:cubicBezTo>
                    <a:cubicBezTo>
                      <a:pt x="505" y="629"/>
                      <a:pt x="668" y="807"/>
                      <a:pt x="672" y="810"/>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28" name="Freeform 28"/>
            <p:cNvSpPr/>
            <p:nvPr/>
          </p:nvSpPr>
          <p:spPr bwMode="auto">
            <a:xfrm>
              <a:off x="3758" y="3013"/>
              <a:ext cx="866" cy="973"/>
            </a:xfrm>
            <a:custGeom>
              <a:avLst/>
              <a:gdLst>
                <a:gd name="T0" fmla="*/ 0 w 866"/>
                <a:gd name="T1" fmla="*/ 960 h 973"/>
                <a:gd name="T2" fmla="*/ 146 w 866"/>
                <a:gd name="T3" fmla="*/ 800 h 973"/>
                <a:gd name="T4" fmla="*/ 226 w 866"/>
                <a:gd name="T5" fmla="*/ 654 h 973"/>
                <a:gd name="T6" fmla="*/ 333 w 866"/>
                <a:gd name="T7" fmla="*/ 160 h 973"/>
                <a:gd name="T8" fmla="*/ 453 w 866"/>
                <a:gd name="T9" fmla="*/ 0 h 973"/>
                <a:gd name="T10" fmla="*/ 573 w 866"/>
                <a:gd name="T11" fmla="*/ 160 h 973"/>
                <a:gd name="T12" fmla="*/ 693 w 866"/>
                <a:gd name="T13" fmla="*/ 734 h 973"/>
                <a:gd name="T14" fmla="*/ 866 w 866"/>
                <a:gd name="T15" fmla="*/ 947 h 9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6" h="973">
                  <a:moveTo>
                    <a:pt x="0" y="960"/>
                  </a:moveTo>
                  <a:cubicBezTo>
                    <a:pt x="67" y="973"/>
                    <a:pt x="108" y="851"/>
                    <a:pt x="146" y="800"/>
                  </a:cubicBezTo>
                  <a:cubicBezTo>
                    <a:pt x="184" y="749"/>
                    <a:pt x="195" y="761"/>
                    <a:pt x="226" y="654"/>
                  </a:cubicBezTo>
                  <a:cubicBezTo>
                    <a:pt x="257" y="547"/>
                    <a:pt x="295" y="269"/>
                    <a:pt x="333" y="160"/>
                  </a:cubicBezTo>
                  <a:cubicBezTo>
                    <a:pt x="358" y="92"/>
                    <a:pt x="413" y="0"/>
                    <a:pt x="453" y="0"/>
                  </a:cubicBezTo>
                  <a:cubicBezTo>
                    <a:pt x="493" y="0"/>
                    <a:pt x="533" y="38"/>
                    <a:pt x="573" y="160"/>
                  </a:cubicBezTo>
                  <a:cubicBezTo>
                    <a:pt x="613" y="282"/>
                    <a:pt x="644" y="603"/>
                    <a:pt x="693" y="734"/>
                  </a:cubicBezTo>
                  <a:cubicBezTo>
                    <a:pt x="707" y="814"/>
                    <a:pt x="862" y="944"/>
                    <a:pt x="866" y="947"/>
                  </a:cubicBezTo>
                </a:path>
              </a:pathLst>
            </a:custGeom>
            <a:noFill/>
            <a:ln w="41275">
              <a:solidFill>
                <a:srgbClr val="FF99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29" name="Group 29"/>
            <p:cNvGrpSpPr/>
            <p:nvPr/>
          </p:nvGrpSpPr>
          <p:grpSpPr bwMode="auto">
            <a:xfrm>
              <a:off x="315" y="3064"/>
              <a:ext cx="3350" cy="872"/>
              <a:chOff x="315" y="3064"/>
              <a:chExt cx="3350" cy="872"/>
            </a:xfrm>
          </p:grpSpPr>
          <p:sp>
            <p:nvSpPr>
              <p:cNvPr id="29730" name="Oval 30"/>
              <p:cNvSpPr>
                <a:spLocks noChangeArrowheads="1"/>
              </p:cNvSpPr>
              <p:nvPr/>
            </p:nvSpPr>
            <p:spPr bwMode="auto">
              <a:xfrm>
                <a:off x="1384" y="3247"/>
                <a:ext cx="73" cy="480"/>
              </a:xfrm>
              <a:prstGeom prst="ellipse">
                <a:avLst/>
              </a:prstGeom>
              <a:solidFill>
                <a:srgbClr val="FFFFFF"/>
              </a:solidFill>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31" name="Line 31"/>
              <p:cNvSpPr>
                <a:spLocks noChangeShapeType="1"/>
              </p:cNvSpPr>
              <p:nvPr/>
            </p:nvSpPr>
            <p:spPr bwMode="auto">
              <a:xfrm rot="-202831">
                <a:off x="542" y="3369"/>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32" name="Group 32"/>
              <p:cNvGrpSpPr/>
              <p:nvPr/>
            </p:nvGrpSpPr>
            <p:grpSpPr bwMode="auto">
              <a:xfrm>
                <a:off x="2030" y="3064"/>
                <a:ext cx="432" cy="872"/>
                <a:chOff x="2784" y="1584"/>
                <a:chExt cx="432" cy="872"/>
              </a:xfrm>
            </p:grpSpPr>
            <p:sp>
              <p:nvSpPr>
                <p:cNvPr id="29739" name="Line 33"/>
                <p:cNvSpPr>
                  <a:spLocks noChangeShapeType="1"/>
                </p:cNvSpPr>
                <p:nvPr/>
              </p:nvSpPr>
              <p:spPr bwMode="auto">
                <a:xfrm>
                  <a:off x="2784" y="1584"/>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Line 34"/>
                <p:cNvSpPr>
                  <a:spLocks noChangeShapeType="1"/>
                </p:cNvSpPr>
                <p:nvPr/>
              </p:nvSpPr>
              <p:spPr bwMode="auto">
                <a:xfrm>
                  <a:off x="3216" y="1780"/>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Line 35"/>
                <p:cNvSpPr>
                  <a:spLocks noChangeShapeType="1"/>
                </p:cNvSpPr>
                <p:nvPr/>
              </p:nvSpPr>
              <p:spPr bwMode="auto">
                <a:xfrm>
                  <a:off x="2784" y="1584"/>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2" name="Line 36"/>
                <p:cNvSpPr>
                  <a:spLocks noChangeShapeType="1"/>
                </p:cNvSpPr>
                <p:nvPr/>
              </p:nvSpPr>
              <p:spPr bwMode="auto">
                <a:xfrm>
                  <a:off x="2784" y="2256"/>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33" name="Oval 37"/>
              <p:cNvSpPr>
                <a:spLocks noChangeArrowheads="1"/>
              </p:cNvSpPr>
              <p:nvPr/>
            </p:nvSpPr>
            <p:spPr bwMode="auto">
              <a:xfrm>
                <a:off x="2152" y="3334"/>
                <a:ext cx="172"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34" name="Oval 38"/>
              <p:cNvSpPr>
                <a:spLocks noChangeArrowheads="1"/>
              </p:cNvSpPr>
              <p:nvPr/>
            </p:nvSpPr>
            <p:spPr bwMode="auto">
              <a:xfrm>
                <a:off x="2161" y="3452"/>
                <a:ext cx="172"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35" name="Line 39"/>
              <p:cNvSpPr>
                <a:spLocks noChangeShapeType="1"/>
              </p:cNvSpPr>
              <p:nvPr/>
            </p:nvSpPr>
            <p:spPr bwMode="auto">
              <a:xfrm rot="202831" flipV="1">
                <a:off x="534" y="3374"/>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4" name="Text Box 40"/>
              <p:cNvSpPr txBox="1">
                <a:spLocks noChangeArrowheads="1"/>
              </p:cNvSpPr>
              <p:nvPr/>
            </p:nvSpPr>
            <p:spPr bwMode="auto">
              <a:xfrm>
                <a:off x="316" y="3223"/>
                <a:ext cx="282"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en-US"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en-US"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65" name="Text Box 41"/>
              <p:cNvSpPr txBox="1">
                <a:spLocks noChangeArrowheads="1"/>
              </p:cNvSpPr>
              <p:nvPr/>
            </p:nvSpPr>
            <p:spPr bwMode="auto">
              <a:xfrm>
                <a:off x="315" y="3478"/>
                <a:ext cx="282"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zh-CN"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66" name="Text Box 42"/>
              <p:cNvSpPr txBox="1">
                <a:spLocks noChangeArrowheads="1"/>
              </p:cNvSpPr>
              <p:nvPr/>
            </p:nvSpPr>
            <p:spPr bwMode="auto">
              <a:xfrm>
                <a:off x="2513" y="3311"/>
                <a:ext cx="115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b="1">
                    <a:solidFill>
                      <a:srgbClr val="000000"/>
                    </a:solidFill>
                    <a:effectLst>
                      <a:outerShdw blurRad="38100" dist="38100" dir="2700000" algn="tl">
                        <a:srgbClr val="C0C0C0"/>
                      </a:outerShdw>
                    </a:effectLst>
                    <a:latin typeface="宋体" panose="02010600030101010101" pitchFamily="2" charset="-122"/>
                  </a:rPr>
                  <a:t>不可分辨</a:t>
                </a:r>
                <a:endParaRPr kumimoji="1" lang="zh-CN" altLang="en-US" b="1">
                  <a:solidFill>
                    <a:srgbClr val="000000"/>
                  </a:solidFill>
                  <a:effectLst>
                    <a:outerShdw blurRad="38100" dist="38100" dir="2700000" algn="tl">
                      <a:srgbClr val="C0C0C0"/>
                    </a:outerShdw>
                  </a:effectLst>
                  <a:latin typeface="宋体" panose="02010600030101010101" pitchFamily="2" charset="-122"/>
                </a:endParaRPr>
              </a:p>
            </p:txBody>
          </p:sp>
        </p:grpSp>
      </p:grpSp>
      <p:grpSp>
        <p:nvGrpSpPr>
          <p:cNvPr id="29700" name="Group 43"/>
          <p:cNvGrpSpPr/>
          <p:nvPr/>
        </p:nvGrpSpPr>
        <p:grpSpPr bwMode="auto">
          <a:xfrm>
            <a:off x="1295400" y="2971800"/>
            <a:ext cx="6800850" cy="1076325"/>
            <a:chOff x="295" y="1933"/>
            <a:chExt cx="4781" cy="933"/>
          </a:xfrm>
        </p:grpSpPr>
        <p:grpSp>
          <p:nvGrpSpPr>
            <p:cNvPr id="29701" name="Group 44"/>
            <p:cNvGrpSpPr/>
            <p:nvPr/>
          </p:nvGrpSpPr>
          <p:grpSpPr bwMode="auto">
            <a:xfrm>
              <a:off x="3489" y="2056"/>
              <a:ext cx="1440" cy="810"/>
              <a:chOff x="3321" y="2124"/>
              <a:chExt cx="1440" cy="810"/>
            </a:xfrm>
          </p:grpSpPr>
          <p:sp>
            <p:nvSpPr>
              <p:cNvPr id="29724" name="Line 45"/>
              <p:cNvSpPr>
                <a:spLocks noChangeShapeType="1"/>
              </p:cNvSpPr>
              <p:nvPr/>
            </p:nvSpPr>
            <p:spPr bwMode="auto">
              <a:xfrm>
                <a:off x="3321" y="2928"/>
                <a:ext cx="144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5" name="Freeform 46"/>
              <p:cNvSpPr/>
              <p:nvPr/>
            </p:nvSpPr>
            <p:spPr bwMode="auto">
              <a:xfrm>
                <a:off x="3861" y="2125"/>
                <a:ext cx="627" cy="802"/>
              </a:xfrm>
              <a:custGeom>
                <a:avLst/>
                <a:gdLst>
                  <a:gd name="T0" fmla="*/ 0 w 627"/>
                  <a:gd name="T1" fmla="*/ 789 h 802"/>
                  <a:gd name="T2" fmla="*/ 187 w 627"/>
                  <a:gd name="T3" fmla="*/ 549 h 802"/>
                  <a:gd name="T4" fmla="*/ 320 w 627"/>
                  <a:gd name="T5" fmla="*/ 2 h 802"/>
                  <a:gd name="T6" fmla="*/ 467 w 627"/>
                  <a:gd name="T7" fmla="*/ 549 h 802"/>
                  <a:gd name="T8" fmla="*/ 627 w 627"/>
                  <a:gd name="T9" fmla="*/ 802 h 8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802">
                    <a:moveTo>
                      <a:pt x="0" y="789"/>
                    </a:moveTo>
                    <a:cubicBezTo>
                      <a:pt x="19" y="797"/>
                      <a:pt x="134" y="680"/>
                      <a:pt x="187" y="549"/>
                    </a:cubicBezTo>
                    <a:cubicBezTo>
                      <a:pt x="240" y="418"/>
                      <a:pt x="273" y="2"/>
                      <a:pt x="320" y="2"/>
                    </a:cubicBezTo>
                    <a:cubicBezTo>
                      <a:pt x="358" y="0"/>
                      <a:pt x="453" y="469"/>
                      <a:pt x="467" y="549"/>
                    </a:cubicBezTo>
                    <a:cubicBezTo>
                      <a:pt x="481" y="629"/>
                      <a:pt x="623" y="799"/>
                      <a:pt x="627" y="802"/>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Freeform 47"/>
              <p:cNvSpPr/>
              <p:nvPr/>
            </p:nvSpPr>
            <p:spPr bwMode="auto">
              <a:xfrm>
                <a:off x="3537" y="2124"/>
                <a:ext cx="672" cy="810"/>
              </a:xfrm>
              <a:custGeom>
                <a:avLst/>
                <a:gdLst>
                  <a:gd name="T0" fmla="*/ 0 w 672"/>
                  <a:gd name="T1" fmla="*/ 798 h 810"/>
                  <a:gd name="T2" fmla="*/ 211 w 672"/>
                  <a:gd name="T3" fmla="*/ 549 h 810"/>
                  <a:gd name="T4" fmla="*/ 344 w 672"/>
                  <a:gd name="T5" fmla="*/ 2 h 810"/>
                  <a:gd name="T6" fmla="*/ 491 w 672"/>
                  <a:gd name="T7" fmla="*/ 549 h 810"/>
                  <a:gd name="T8" fmla="*/ 672 w 672"/>
                  <a:gd name="T9" fmla="*/ 810 h 8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810">
                    <a:moveTo>
                      <a:pt x="0" y="798"/>
                    </a:moveTo>
                    <a:cubicBezTo>
                      <a:pt x="19" y="806"/>
                      <a:pt x="154" y="682"/>
                      <a:pt x="211" y="549"/>
                    </a:cubicBezTo>
                    <a:cubicBezTo>
                      <a:pt x="268" y="416"/>
                      <a:pt x="297" y="2"/>
                      <a:pt x="344" y="2"/>
                    </a:cubicBezTo>
                    <a:cubicBezTo>
                      <a:pt x="382" y="0"/>
                      <a:pt x="477" y="469"/>
                      <a:pt x="491" y="549"/>
                    </a:cubicBezTo>
                    <a:cubicBezTo>
                      <a:pt x="505" y="629"/>
                      <a:pt x="668" y="807"/>
                      <a:pt x="672" y="810"/>
                    </a:cubicBezTo>
                  </a:path>
                </a:pathLst>
              </a:custGeom>
              <a:noFill/>
              <a:ln w="41275">
                <a:solidFill>
                  <a:srgbClr val="00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702" name="Group 48"/>
            <p:cNvGrpSpPr/>
            <p:nvPr/>
          </p:nvGrpSpPr>
          <p:grpSpPr bwMode="auto">
            <a:xfrm>
              <a:off x="295" y="1979"/>
              <a:ext cx="3349" cy="872"/>
              <a:chOff x="298" y="2047"/>
              <a:chExt cx="3349" cy="872"/>
            </a:xfrm>
          </p:grpSpPr>
          <p:sp>
            <p:nvSpPr>
              <p:cNvPr id="29711" name="Oval 49"/>
              <p:cNvSpPr>
                <a:spLocks noChangeArrowheads="1"/>
              </p:cNvSpPr>
              <p:nvPr/>
            </p:nvSpPr>
            <p:spPr bwMode="auto">
              <a:xfrm>
                <a:off x="1375" y="2230"/>
                <a:ext cx="73" cy="480"/>
              </a:xfrm>
              <a:prstGeom prst="ellipse">
                <a:avLst/>
              </a:prstGeom>
              <a:solidFill>
                <a:srgbClr val="FFFFFF"/>
              </a:solidFill>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12" name="Line 50"/>
              <p:cNvSpPr>
                <a:spLocks noChangeShapeType="1"/>
              </p:cNvSpPr>
              <p:nvPr/>
            </p:nvSpPr>
            <p:spPr bwMode="auto">
              <a:xfrm rot="-118140">
                <a:off x="533" y="2352"/>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13" name="Group 51"/>
              <p:cNvGrpSpPr/>
              <p:nvPr/>
            </p:nvGrpSpPr>
            <p:grpSpPr bwMode="auto">
              <a:xfrm>
                <a:off x="2021" y="2047"/>
                <a:ext cx="432" cy="872"/>
                <a:chOff x="2784" y="1584"/>
                <a:chExt cx="432" cy="872"/>
              </a:xfrm>
            </p:grpSpPr>
            <p:sp>
              <p:nvSpPr>
                <p:cNvPr id="29720" name="Line 52"/>
                <p:cNvSpPr>
                  <a:spLocks noChangeShapeType="1"/>
                </p:cNvSpPr>
                <p:nvPr/>
              </p:nvSpPr>
              <p:spPr bwMode="auto">
                <a:xfrm>
                  <a:off x="2784" y="1584"/>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53"/>
                <p:cNvSpPr>
                  <a:spLocks noChangeShapeType="1"/>
                </p:cNvSpPr>
                <p:nvPr/>
              </p:nvSpPr>
              <p:spPr bwMode="auto">
                <a:xfrm>
                  <a:off x="3216" y="1780"/>
                  <a:ext cx="0" cy="676"/>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Line 54"/>
                <p:cNvSpPr>
                  <a:spLocks noChangeShapeType="1"/>
                </p:cNvSpPr>
                <p:nvPr/>
              </p:nvSpPr>
              <p:spPr bwMode="auto">
                <a:xfrm>
                  <a:off x="2784" y="1584"/>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Line 55"/>
                <p:cNvSpPr>
                  <a:spLocks noChangeShapeType="1"/>
                </p:cNvSpPr>
                <p:nvPr/>
              </p:nvSpPr>
              <p:spPr bwMode="auto">
                <a:xfrm>
                  <a:off x="2784" y="2256"/>
                  <a:ext cx="432" cy="19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14" name="Oval 56"/>
              <p:cNvSpPr>
                <a:spLocks noChangeArrowheads="1"/>
              </p:cNvSpPr>
              <p:nvPr/>
            </p:nvSpPr>
            <p:spPr bwMode="auto">
              <a:xfrm>
                <a:off x="2143" y="2291"/>
                <a:ext cx="172"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15" name="Oval 57"/>
              <p:cNvSpPr>
                <a:spLocks noChangeArrowheads="1"/>
              </p:cNvSpPr>
              <p:nvPr/>
            </p:nvSpPr>
            <p:spPr bwMode="auto">
              <a:xfrm>
                <a:off x="2139" y="2448"/>
                <a:ext cx="172" cy="218"/>
              </a:xfrm>
              <a:prstGeom prst="ellipse">
                <a:avLst/>
              </a:prstGeom>
              <a:solidFill>
                <a:schemeClr val="tx1"/>
              </a:solidFill>
              <a:ln w="57150">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9716" name="Line 58"/>
              <p:cNvSpPr>
                <a:spLocks noChangeShapeType="1"/>
              </p:cNvSpPr>
              <p:nvPr/>
            </p:nvSpPr>
            <p:spPr bwMode="auto">
              <a:xfrm rot="118140" flipV="1">
                <a:off x="551" y="2352"/>
                <a:ext cx="1680" cy="24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3" name="Text Box 59"/>
              <p:cNvSpPr txBox="1">
                <a:spLocks noChangeArrowheads="1"/>
              </p:cNvSpPr>
              <p:nvPr/>
            </p:nvSpPr>
            <p:spPr bwMode="auto">
              <a:xfrm>
                <a:off x="298" y="2213"/>
                <a:ext cx="278"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en-US"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en-US"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1</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84" name="Text Box 60"/>
              <p:cNvSpPr txBox="1">
                <a:spLocks noChangeArrowheads="1"/>
              </p:cNvSpPr>
              <p:nvPr/>
            </p:nvSpPr>
            <p:spPr bwMode="auto">
              <a:xfrm>
                <a:off x="298" y="2473"/>
                <a:ext cx="278"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S</a:t>
                </a:r>
                <a:r>
                  <a:rPr kumimoji="1" lang="en-US" altLang="zh-CN" sz="2000" b="1" baseline="-2500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2</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2285" name="Text Box 61"/>
              <p:cNvSpPr txBox="1">
                <a:spLocks noChangeArrowheads="1"/>
              </p:cNvSpPr>
              <p:nvPr/>
            </p:nvSpPr>
            <p:spPr bwMode="auto">
              <a:xfrm>
                <a:off x="2513" y="2355"/>
                <a:ext cx="1134" cy="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b="1">
                    <a:solidFill>
                      <a:srgbClr val="000000"/>
                    </a:solidFill>
                    <a:effectLst>
                      <a:outerShdw blurRad="38100" dist="38100" dir="2700000" algn="tl">
                        <a:srgbClr val="C0C0C0"/>
                      </a:outerShdw>
                    </a:effectLst>
                    <a:latin typeface="宋体" panose="02010600030101010101" pitchFamily="2" charset="-122"/>
                  </a:rPr>
                  <a:t>恰可分辨</a:t>
                </a:r>
                <a:endParaRPr kumimoji="1" lang="zh-CN" altLang="en-US" b="1">
                  <a:solidFill>
                    <a:srgbClr val="000000"/>
                  </a:solidFill>
                  <a:effectLst>
                    <a:outerShdw blurRad="38100" dist="38100" dir="2700000" algn="tl">
                      <a:srgbClr val="C0C0C0"/>
                    </a:outerShdw>
                  </a:effectLst>
                  <a:latin typeface="宋体" panose="02010600030101010101" pitchFamily="2" charset="-122"/>
                </a:endParaRPr>
              </a:p>
            </p:txBody>
          </p:sp>
        </p:grpSp>
        <p:grpSp>
          <p:nvGrpSpPr>
            <p:cNvPr id="29703" name="Group 62"/>
            <p:cNvGrpSpPr/>
            <p:nvPr/>
          </p:nvGrpSpPr>
          <p:grpSpPr bwMode="auto">
            <a:xfrm>
              <a:off x="3720" y="1933"/>
              <a:ext cx="1356" cy="920"/>
              <a:chOff x="3720" y="1933"/>
              <a:chExt cx="1356" cy="920"/>
            </a:xfrm>
          </p:grpSpPr>
          <p:grpSp>
            <p:nvGrpSpPr>
              <p:cNvPr id="29704" name="Group 63"/>
              <p:cNvGrpSpPr/>
              <p:nvPr/>
            </p:nvGrpSpPr>
            <p:grpSpPr bwMode="auto">
              <a:xfrm>
                <a:off x="4195" y="1933"/>
                <a:ext cx="779" cy="343"/>
                <a:chOff x="3984" y="1988"/>
                <a:chExt cx="779" cy="343"/>
              </a:xfrm>
            </p:grpSpPr>
            <p:sp>
              <p:nvSpPr>
                <p:cNvPr id="52288" name="Text Box 64"/>
                <p:cNvSpPr txBox="1">
                  <a:spLocks noChangeArrowheads="1"/>
                </p:cNvSpPr>
                <p:nvPr/>
              </p:nvSpPr>
              <p:spPr bwMode="auto">
                <a:xfrm>
                  <a:off x="4272" y="1988"/>
                  <a:ext cx="491"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100%</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9710" name="Line 65"/>
                <p:cNvSpPr>
                  <a:spLocks noChangeShapeType="1"/>
                </p:cNvSpPr>
                <p:nvPr/>
              </p:nvSpPr>
              <p:spPr bwMode="auto">
                <a:xfrm>
                  <a:off x="3984" y="2112"/>
                  <a:ext cx="384" cy="0"/>
                </a:xfrm>
                <a:prstGeom prst="line">
                  <a:avLst/>
                </a:prstGeom>
                <a:noFill/>
                <a:ln w="95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05" name="Freeform 66"/>
              <p:cNvSpPr/>
              <p:nvPr/>
            </p:nvSpPr>
            <p:spPr bwMode="auto">
              <a:xfrm>
                <a:off x="3720" y="1996"/>
                <a:ext cx="948" cy="857"/>
              </a:xfrm>
              <a:custGeom>
                <a:avLst/>
                <a:gdLst>
                  <a:gd name="T0" fmla="*/ 0 w 948"/>
                  <a:gd name="T1" fmla="*/ 851 h 857"/>
                  <a:gd name="T2" fmla="*/ 156 w 948"/>
                  <a:gd name="T3" fmla="*/ 701 h 857"/>
                  <a:gd name="T4" fmla="*/ 222 w 948"/>
                  <a:gd name="T5" fmla="*/ 557 h 857"/>
                  <a:gd name="T6" fmla="*/ 336 w 948"/>
                  <a:gd name="T7" fmla="*/ 71 h 857"/>
                  <a:gd name="T8" fmla="*/ 498 w 948"/>
                  <a:gd name="T9" fmla="*/ 215 h 857"/>
                  <a:gd name="T10" fmla="*/ 648 w 948"/>
                  <a:gd name="T11" fmla="*/ 71 h 857"/>
                  <a:gd name="T12" fmla="*/ 792 w 948"/>
                  <a:gd name="T13" fmla="*/ 641 h 857"/>
                  <a:gd name="T14" fmla="*/ 948 w 948"/>
                  <a:gd name="T15" fmla="*/ 857 h 8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8" h="857">
                    <a:moveTo>
                      <a:pt x="0" y="851"/>
                    </a:moveTo>
                    <a:cubicBezTo>
                      <a:pt x="22" y="824"/>
                      <a:pt x="119" y="750"/>
                      <a:pt x="156" y="701"/>
                    </a:cubicBezTo>
                    <a:cubicBezTo>
                      <a:pt x="193" y="652"/>
                      <a:pt x="192" y="662"/>
                      <a:pt x="222" y="557"/>
                    </a:cubicBezTo>
                    <a:cubicBezTo>
                      <a:pt x="252" y="452"/>
                      <a:pt x="290" y="128"/>
                      <a:pt x="336" y="71"/>
                    </a:cubicBezTo>
                    <a:cubicBezTo>
                      <a:pt x="361" y="3"/>
                      <a:pt x="446" y="215"/>
                      <a:pt x="498" y="215"/>
                    </a:cubicBezTo>
                    <a:cubicBezTo>
                      <a:pt x="550" y="215"/>
                      <a:pt x="599" y="0"/>
                      <a:pt x="648" y="71"/>
                    </a:cubicBezTo>
                    <a:cubicBezTo>
                      <a:pt x="697" y="142"/>
                      <a:pt x="742" y="510"/>
                      <a:pt x="792" y="641"/>
                    </a:cubicBezTo>
                    <a:cubicBezTo>
                      <a:pt x="806" y="721"/>
                      <a:pt x="944" y="854"/>
                      <a:pt x="948" y="857"/>
                    </a:cubicBezTo>
                  </a:path>
                </a:pathLst>
              </a:custGeom>
              <a:noFill/>
              <a:ln w="41275">
                <a:solidFill>
                  <a:srgbClr val="FF99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06" name="Group 67"/>
              <p:cNvGrpSpPr/>
              <p:nvPr/>
            </p:nvGrpSpPr>
            <p:grpSpPr bwMode="auto">
              <a:xfrm>
                <a:off x="4195" y="2115"/>
                <a:ext cx="881" cy="343"/>
                <a:chOff x="4416" y="2180"/>
                <a:chExt cx="881" cy="343"/>
              </a:xfrm>
            </p:grpSpPr>
            <p:sp>
              <p:nvSpPr>
                <p:cNvPr id="52292" name="Text Box 68"/>
                <p:cNvSpPr txBox="1">
                  <a:spLocks noChangeArrowheads="1"/>
                </p:cNvSpPr>
                <p:nvPr/>
              </p:nvSpPr>
              <p:spPr bwMode="auto">
                <a:xfrm>
                  <a:off x="4718" y="2180"/>
                  <a:ext cx="57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73.6%</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9708" name="Line 69"/>
                <p:cNvSpPr>
                  <a:spLocks noChangeShapeType="1"/>
                </p:cNvSpPr>
                <p:nvPr/>
              </p:nvSpPr>
              <p:spPr bwMode="auto">
                <a:xfrm>
                  <a:off x="4416" y="2289"/>
                  <a:ext cx="384" cy="0"/>
                </a:xfrm>
                <a:prstGeom prst="line">
                  <a:avLst/>
                </a:prstGeom>
                <a:noFill/>
                <a:ln w="95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瑞利"/>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3600" y="762000"/>
            <a:ext cx="17668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5"/>
          <p:cNvSpPr txBox="1">
            <a:spLocks noChangeArrowheads="1"/>
          </p:cNvSpPr>
          <p:nvPr/>
        </p:nvSpPr>
        <p:spPr bwMode="auto">
          <a:xfrm>
            <a:off x="6096000" y="2971800"/>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solidFill>
                  <a:srgbClr val="663300"/>
                </a:solidFill>
                <a:latin typeface="Times New Roman" panose="02020603050405020304" pitchFamily="18" charset="0"/>
                <a:ea typeface="楷体_GB2312" pitchFamily="49" charset="-122"/>
              </a:rPr>
              <a:t>瑞 利</a:t>
            </a:r>
            <a:r>
              <a:rPr kumimoji="1" lang="zh-CN" altLang="en-US" sz="2800" b="1">
                <a:solidFill>
                  <a:srgbClr val="663300"/>
                </a:solidFill>
                <a:latin typeface="Times New Roman" panose="02020603050405020304" pitchFamily="18" charset="0"/>
                <a:ea typeface="楷体_GB2312" pitchFamily="49" charset="-122"/>
              </a:rPr>
              <a:t>（</a:t>
            </a:r>
            <a:r>
              <a:rPr kumimoji="1" lang="zh-CN" altLang="en-US" sz="2000" b="1"/>
              <a:t>英国</a:t>
            </a:r>
            <a:r>
              <a:rPr kumimoji="1" lang="zh-CN" altLang="en-US" sz="2800"/>
              <a:t>） </a:t>
            </a:r>
            <a:endParaRPr kumimoji="1" lang="zh-CN" altLang="en-US" sz="2800"/>
          </a:p>
        </p:txBody>
      </p:sp>
      <p:sp>
        <p:nvSpPr>
          <p:cNvPr id="31748" name="Text Box 6"/>
          <p:cNvSpPr txBox="1">
            <a:spLocks noChangeArrowheads="1"/>
          </p:cNvSpPr>
          <p:nvPr/>
        </p:nvSpPr>
        <p:spPr bwMode="auto">
          <a:xfrm>
            <a:off x="0" y="3565525"/>
            <a:ext cx="9144000"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r>
              <a:rPr kumimoji="1" lang="en-US" altLang="zh-CN" sz="2400" b="1">
                <a:solidFill>
                  <a:srgbClr val="000000"/>
                </a:solidFill>
                <a:latin typeface="楷体_GB2312" pitchFamily="49" charset="-122"/>
                <a:ea typeface="楷体_GB2312" pitchFamily="49" charset="-122"/>
              </a:rPr>
              <a:t>     </a:t>
            </a:r>
            <a:r>
              <a:rPr kumimoji="1" lang="zh-CN" altLang="en-US" sz="2800" b="1">
                <a:solidFill>
                  <a:srgbClr val="000000"/>
                </a:solidFill>
                <a:latin typeface="宋体" panose="02010600030101010101" pitchFamily="2" charset="-122"/>
              </a:rPr>
              <a:t>对一光学仪器来说，如果一个点光源的衍射图样的中央最亮处恰好与另一衍射图样的第一个最暗处相重合，这时两衍射图样重叠区的光强度约为单个衍射图样最大的</a:t>
            </a:r>
            <a:r>
              <a:rPr kumimoji="1" lang="en-US" altLang="zh-CN" sz="2800" b="1">
                <a:solidFill>
                  <a:srgbClr val="000000"/>
                </a:solidFill>
                <a:latin typeface="宋体" panose="02010600030101010101" pitchFamily="2" charset="-122"/>
              </a:rPr>
              <a:t>80%</a:t>
            </a:r>
            <a:r>
              <a:rPr kumimoji="1" lang="zh-CN" altLang="en-US" sz="2800" b="1">
                <a:solidFill>
                  <a:srgbClr val="000000"/>
                </a:solidFill>
                <a:latin typeface="宋体" panose="02010600030101010101" pitchFamily="2" charset="-122"/>
              </a:rPr>
              <a:t>，一般人的眼睛刚好能够判断出此为两个光点的像，即两个点光源</a:t>
            </a:r>
            <a:r>
              <a:rPr kumimoji="1" lang="zh-CN" altLang="en-US" sz="2800" b="1">
                <a:solidFill>
                  <a:srgbClr val="FF3300"/>
                </a:solidFill>
                <a:latin typeface="宋体" panose="02010600030101010101" pitchFamily="2" charset="-122"/>
              </a:rPr>
              <a:t>恰好</a:t>
            </a:r>
            <a:r>
              <a:rPr kumimoji="1" lang="zh-CN" altLang="en-US" sz="2800" b="1">
                <a:solidFill>
                  <a:srgbClr val="000000"/>
                </a:solidFill>
                <a:latin typeface="宋体" panose="02010600030101010101" pitchFamily="2" charset="-122"/>
              </a:rPr>
              <a:t>为这一光学仪器所分辨。这一准则叫做</a:t>
            </a:r>
            <a:r>
              <a:rPr kumimoji="1" lang="zh-CN" altLang="en-US" sz="2800" b="1">
                <a:solidFill>
                  <a:srgbClr val="FF0000"/>
                </a:solidFill>
                <a:latin typeface="宋体" panose="02010600030101010101" pitchFamily="2" charset="-122"/>
              </a:rPr>
              <a:t>瑞利判据</a:t>
            </a:r>
            <a:r>
              <a:rPr kumimoji="1" lang="zh-CN" altLang="en-US" sz="2800" b="1">
                <a:solidFill>
                  <a:srgbClr val="000000"/>
                </a:solidFill>
                <a:latin typeface="宋体" panose="02010600030101010101" pitchFamily="2" charset="-122"/>
              </a:rPr>
              <a:t>。</a:t>
            </a:r>
            <a:endParaRPr kumimoji="1" lang="zh-CN" altLang="en-US" sz="2800" b="1">
              <a:solidFill>
                <a:srgbClr val="000000"/>
              </a:solidFill>
              <a:latin typeface="宋体" panose="02010600030101010101" pitchFamily="2" charset="-122"/>
            </a:endParaRPr>
          </a:p>
        </p:txBody>
      </p:sp>
      <p:grpSp>
        <p:nvGrpSpPr>
          <p:cNvPr id="31749" name="Group 91"/>
          <p:cNvGrpSpPr/>
          <p:nvPr/>
        </p:nvGrpSpPr>
        <p:grpSpPr bwMode="auto">
          <a:xfrm>
            <a:off x="0" y="762000"/>
            <a:ext cx="5486400" cy="2895600"/>
            <a:chOff x="2109" y="1796"/>
            <a:chExt cx="3493" cy="2042"/>
          </a:xfrm>
        </p:grpSpPr>
        <p:sp>
          <p:nvSpPr>
            <p:cNvPr id="31759" name="Rectangle 92"/>
            <p:cNvSpPr>
              <a:spLocks noChangeArrowheads="1"/>
            </p:cNvSpPr>
            <p:nvPr/>
          </p:nvSpPr>
          <p:spPr bwMode="auto">
            <a:xfrm>
              <a:off x="2109" y="1796"/>
              <a:ext cx="3493" cy="2042"/>
            </a:xfrm>
            <a:prstGeom prst="rect">
              <a:avLst/>
            </a:prstGeom>
            <a:gradFill rotWithShape="1">
              <a:gsLst>
                <a:gs pos="0">
                  <a:schemeClr val="bg1"/>
                </a:gs>
                <a:gs pos="100000">
                  <a:srgbClr val="D9FFFF"/>
                </a:gs>
              </a:gsLst>
              <a:lin ang="2700000" scaled="1"/>
            </a:gra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31760" name="Group 93"/>
            <p:cNvGrpSpPr/>
            <p:nvPr/>
          </p:nvGrpSpPr>
          <p:grpSpPr bwMode="auto">
            <a:xfrm>
              <a:off x="2154" y="2171"/>
              <a:ext cx="3448" cy="1622"/>
              <a:chOff x="2154" y="1933"/>
              <a:chExt cx="3448" cy="1622"/>
            </a:xfrm>
          </p:grpSpPr>
          <p:sp>
            <p:nvSpPr>
              <p:cNvPr id="31762" name="Line 94"/>
              <p:cNvSpPr>
                <a:spLocks noChangeShapeType="1"/>
              </p:cNvSpPr>
              <p:nvPr/>
            </p:nvSpPr>
            <p:spPr bwMode="auto">
              <a:xfrm flipV="1">
                <a:off x="2214" y="2853"/>
                <a:ext cx="1073" cy="0"/>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63" name="Line 95"/>
              <p:cNvSpPr>
                <a:spLocks noChangeShapeType="1"/>
              </p:cNvSpPr>
              <p:nvPr/>
            </p:nvSpPr>
            <p:spPr bwMode="auto">
              <a:xfrm>
                <a:off x="2342" y="2853"/>
                <a:ext cx="978" cy="0"/>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64" name="Oval 96"/>
              <p:cNvSpPr>
                <a:spLocks noChangeArrowheads="1"/>
              </p:cNvSpPr>
              <p:nvPr/>
            </p:nvSpPr>
            <p:spPr bwMode="auto">
              <a:xfrm>
                <a:off x="2722" y="3046"/>
                <a:ext cx="500" cy="499"/>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5" name="Oval 97"/>
              <p:cNvSpPr>
                <a:spLocks noChangeArrowheads="1"/>
              </p:cNvSpPr>
              <p:nvPr/>
            </p:nvSpPr>
            <p:spPr bwMode="auto">
              <a:xfrm>
                <a:off x="2406" y="3046"/>
                <a:ext cx="501" cy="499"/>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6" name="Oval 98"/>
              <p:cNvSpPr>
                <a:spLocks noChangeArrowheads="1"/>
              </p:cNvSpPr>
              <p:nvPr/>
            </p:nvSpPr>
            <p:spPr bwMode="auto">
              <a:xfrm>
                <a:off x="2438" y="3078"/>
                <a:ext cx="438" cy="437"/>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7" name="Oval 99"/>
              <p:cNvSpPr>
                <a:spLocks noChangeArrowheads="1"/>
              </p:cNvSpPr>
              <p:nvPr/>
            </p:nvSpPr>
            <p:spPr bwMode="auto">
              <a:xfrm>
                <a:off x="2754" y="3078"/>
                <a:ext cx="438" cy="437"/>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8" name="Oval 100"/>
              <p:cNvSpPr>
                <a:spLocks noChangeArrowheads="1"/>
              </p:cNvSpPr>
              <p:nvPr/>
            </p:nvSpPr>
            <p:spPr bwMode="auto">
              <a:xfrm>
                <a:off x="2784" y="3109"/>
                <a:ext cx="375" cy="372"/>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69" name="Oval 101"/>
              <p:cNvSpPr>
                <a:spLocks noChangeArrowheads="1"/>
              </p:cNvSpPr>
              <p:nvPr/>
            </p:nvSpPr>
            <p:spPr bwMode="auto">
              <a:xfrm>
                <a:off x="2470" y="3109"/>
                <a:ext cx="373" cy="372"/>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0" name="Arc 102"/>
              <p:cNvSpPr/>
              <p:nvPr/>
            </p:nvSpPr>
            <p:spPr bwMode="auto">
              <a:xfrm>
                <a:off x="2783" y="3107"/>
                <a:ext cx="201" cy="378"/>
              </a:xfrm>
              <a:custGeom>
                <a:avLst/>
                <a:gdLst>
                  <a:gd name="T0" fmla="*/ 0 w 25193"/>
                  <a:gd name="T1" fmla="*/ 0 h 43008"/>
                  <a:gd name="T2" fmla="*/ 0 w 25193"/>
                  <a:gd name="T3" fmla="*/ 0 h 43008"/>
                  <a:gd name="T4" fmla="*/ 0 w 25193"/>
                  <a:gd name="T5" fmla="*/ 0 h 43008"/>
                  <a:gd name="T6" fmla="*/ 0 60000 65536"/>
                  <a:gd name="T7" fmla="*/ 0 60000 65536"/>
                  <a:gd name="T8" fmla="*/ 0 60000 65536"/>
                </a:gdLst>
                <a:ahLst/>
                <a:cxnLst>
                  <a:cxn ang="T6">
                    <a:pos x="T0" y="T1"/>
                  </a:cxn>
                  <a:cxn ang="T7">
                    <a:pos x="T2" y="T3"/>
                  </a:cxn>
                  <a:cxn ang="T8">
                    <a:pos x="T4" y="T5"/>
                  </a:cxn>
                </a:cxnLst>
                <a:rect l="0" t="0" r="r" b="b"/>
                <a:pathLst>
                  <a:path w="25193" h="43008" fill="none" extrusionOk="0">
                    <a:moveTo>
                      <a:pt x="18726" y="43008"/>
                    </a:moveTo>
                    <a:cubicBezTo>
                      <a:pt x="8004" y="41569"/>
                      <a:pt x="0" y="32418"/>
                      <a:pt x="0" y="21600"/>
                    </a:cubicBezTo>
                    <a:cubicBezTo>
                      <a:pt x="0" y="9670"/>
                      <a:pt x="9670" y="0"/>
                      <a:pt x="21600" y="0"/>
                    </a:cubicBezTo>
                    <a:cubicBezTo>
                      <a:pt x="22803" y="0"/>
                      <a:pt x="24005" y="100"/>
                      <a:pt x="25193" y="300"/>
                    </a:cubicBezTo>
                  </a:path>
                  <a:path w="25193" h="43008" stroke="0" extrusionOk="0">
                    <a:moveTo>
                      <a:pt x="18726" y="43008"/>
                    </a:moveTo>
                    <a:cubicBezTo>
                      <a:pt x="8004" y="41569"/>
                      <a:pt x="0" y="32418"/>
                      <a:pt x="0" y="21600"/>
                    </a:cubicBezTo>
                    <a:cubicBezTo>
                      <a:pt x="0" y="9670"/>
                      <a:pt x="9670" y="0"/>
                      <a:pt x="21600" y="0"/>
                    </a:cubicBezTo>
                    <a:cubicBezTo>
                      <a:pt x="22803" y="0"/>
                      <a:pt x="24005" y="100"/>
                      <a:pt x="25193" y="300"/>
                    </a:cubicBezTo>
                    <a:lnTo>
                      <a:pt x="21600" y="21600"/>
                    </a:lnTo>
                    <a:lnTo>
                      <a:pt x="18726" y="43008"/>
                    </a:lnTo>
                    <a:close/>
                  </a:path>
                </a:pathLst>
              </a:custGeom>
              <a:noFill/>
              <a:ln w="12700" cap="rnd">
                <a:solidFill>
                  <a:srgbClr val="007A77"/>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grpSp>
            <p:nvGrpSpPr>
              <p:cNvPr id="31771" name="Group 103"/>
              <p:cNvGrpSpPr/>
              <p:nvPr/>
            </p:nvGrpSpPr>
            <p:grpSpPr bwMode="auto">
              <a:xfrm>
                <a:off x="2154" y="2127"/>
                <a:ext cx="1104" cy="726"/>
                <a:chOff x="2067" y="1920"/>
                <a:chExt cx="1680" cy="1105"/>
              </a:xfrm>
            </p:grpSpPr>
            <p:sp>
              <p:nvSpPr>
                <p:cNvPr id="31818" name="Freeform 104"/>
                <p:cNvSpPr/>
                <p:nvPr/>
              </p:nvSpPr>
              <p:spPr bwMode="auto">
                <a:xfrm>
                  <a:off x="2067"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19" name="Freeform 105"/>
                <p:cNvSpPr/>
                <p:nvPr/>
              </p:nvSpPr>
              <p:spPr bwMode="auto">
                <a:xfrm>
                  <a:off x="2908"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grpSp>
            <p:nvGrpSpPr>
              <p:cNvPr id="31772" name="Group 106"/>
              <p:cNvGrpSpPr/>
              <p:nvPr/>
            </p:nvGrpSpPr>
            <p:grpSpPr bwMode="auto">
              <a:xfrm>
                <a:off x="2342" y="2127"/>
                <a:ext cx="1105" cy="726"/>
                <a:chOff x="2355" y="1920"/>
                <a:chExt cx="1680" cy="1105"/>
              </a:xfrm>
            </p:grpSpPr>
            <p:sp>
              <p:nvSpPr>
                <p:cNvPr id="31816" name="Freeform 107"/>
                <p:cNvSpPr/>
                <p:nvPr/>
              </p:nvSpPr>
              <p:spPr bwMode="auto">
                <a:xfrm>
                  <a:off x="2355"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17" name="Freeform 108"/>
                <p:cNvSpPr/>
                <p:nvPr/>
              </p:nvSpPr>
              <p:spPr bwMode="auto">
                <a:xfrm>
                  <a:off x="3196"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sp>
            <p:nvSpPr>
              <p:cNvPr id="31773" name="Freeform 109"/>
              <p:cNvSpPr/>
              <p:nvPr/>
            </p:nvSpPr>
            <p:spPr bwMode="auto">
              <a:xfrm>
                <a:off x="2531" y="2064"/>
                <a:ext cx="537" cy="789"/>
              </a:xfrm>
              <a:custGeom>
                <a:avLst/>
                <a:gdLst>
                  <a:gd name="T0" fmla="*/ 1 w 817"/>
                  <a:gd name="T1" fmla="*/ 3 h 1201"/>
                  <a:gd name="T2" fmla="*/ 1 w 817"/>
                  <a:gd name="T3" fmla="*/ 3 h 1201"/>
                  <a:gd name="T4" fmla="*/ 1 w 817"/>
                  <a:gd name="T5" fmla="*/ 3 h 1201"/>
                  <a:gd name="T6" fmla="*/ 1 w 817"/>
                  <a:gd name="T7" fmla="*/ 3 h 1201"/>
                  <a:gd name="T8" fmla="*/ 1 w 817"/>
                  <a:gd name="T9" fmla="*/ 3 h 1201"/>
                  <a:gd name="T10" fmla="*/ 1 w 817"/>
                  <a:gd name="T11" fmla="*/ 2 h 1201"/>
                  <a:gd name="T12" fmla="*/ 1 w 817"/>
                  <a:gd name="T13" fmla="*/ 2 h 1201"/>
                  <a:gd name="T14" fmla="*/ 1 w 817"/>
                  <a:gd name="T15" fmla="*/ 2 h 1201"/>
                  <a:gd name="T16" fmla="*/ 1 w 817"/>
                  <a:gd name="T17" fmla="*/ 1 h 1201"/>
                  <a:gd name="T18" fmla="*/ 1 w 817"/>
                  <a:gd name="T19" fmla="*/ 1 h 1201"/>
                  <a:gd name="T20" fmla="*/ 1 w 817"/>
                  <a:gd name="T21" fmla="*/ 1 h 1201"/>
                  <a:gd name="T22" fmla="*/ 1 w 817"/>
                  <a:gd name="T23" fmla="*/ 1 h 1201"/>
                  <a:gd name="T24" fmla="*/ 1 w 817"/>
                  <a:gd name="T25" fmla="*/ 1 h 1201"/>
                  <a:gd name="T26" fmla="*/ 1 w 817"/>
                  <a:gd name="T27" fmla="*/ 1 h 1201"/>
                  <a:gd name="T28" fmla="*/ 1 w 817"/>
                  <a:gd name="T29" fmla="*/ 1 h 1201"/>
                  <a:gd name="T30" fmla="*/ 1 w 817"/>
                  <a:gd name="T31" fmla="*/ 1 h 1201"/>
                  <a:gd name="T32" fmla="*/ 1 w 817"/>
                  <a:gd name="T33" fmla="*/ 1 h 1201"/>
                  <a:gd name="T34" fmla="*/ 1 w 817"/>
                  <a:gd name="T35" fmla="*/ 1 h 1201"/>
                  <a:gd name="T36" fmla="*/ 1 w 817"/>
                  <a:gd name="T37" fmla="*/ 1 h 1201"/>
                  <a:gd name="T38" fmla="*/ 1 w 817"/>
                  <a:gd name="T39" fmla="*/ 1 h 1201"/>
                  <a:gd name="T40" fmla="*/ 1 w 817"/>
                  <a:gd name="T41" fmla="*/ 1 h 1201"/>
                  <a:gd name="T42" fmla="*/ 1 w 817"/>
                  <a:gd name="T43" fmla="*/ 1 h 1201"/>
                  <a:gd name="T44" fmla="*/ 1 w 817"/>
                  <a:gd name="T45" fmla="*/ 1 h 1201"/>
                  <a:gd name="T46" fmla="*/ 1 w 817"/>
                  <a:gd name="T47" fmla="*/ 1 h 1201"/>
                  <a:gd name="T48" fmla="*/ 1 w 817"/>
                  <a:gd name="T49" fmla="*/ 1 h 1201"/>
                  <a:gd name="T50" fmla="*/ 1 w 817"/>
                  <a:gd name="T51" fmla="*/ 1 h 1201"/>
                  <a:gd name="T52" fmla="*/ 1 w 817"/>
                  <a:gd name="T53" fmla="*/ 2 h 1201"/>
                  <a:gd name="T54" fmla="*/ 1 w 817"/>
                  <a:gd name="T55" fmla="*/ 2 h 1201"/>
                  <a:gd name="T56" fmla="*/ 1 w 817"/>
                  <a:gd name="T57" fmla="*/ 2 h 1201"/>
                  <a:gd name="T58" fmla="*/ 1 w 817"/>
                  <a:gd name="T59" fmla="*/ 2 h 1201"/>
                  <a:gd name="T60" fmla="*/ 1 w 817"/>
                  <a:gd name="T61" fmla="*/ 1 h 1201"/>
                  <a:gd name="T62" fmla="*/ 1 w 817"/>
                  <a:gd name="T63" fmla="*/ 1 h 1201"/>
                  <a:gd name="T64" fmla="*/ 1 w 817"/>
                  <a:gd name="T65" fmla="*/ 1 h 1201"/>
                  <a:gd name="T66" fmla="*/ 1 w 817"/>
                  <a:gd name="T67" fmla="*/ 1 h 1201"/>
                  <a:gd name="T68" fmla="*/ 1 w 817"/>
                  <a:gd name="T69" fmla="*/ 1 h 1201"/>
                  <a:gd name="T70" fmla="*/ 1 w 817"/>
                  <a:gd name="T71" fmla="*/ 1 h 1201"/>
                  <a:gd name="T72" fmla="*/ 1 w 817"/>
                  <a:gd name="T73" fmla="*/ 1 h 1201"/>
                  <a:gd name="T74" fmla="*/ 1 w 817"/>
                  <a:gd name="T75" fmla="*/ 1 h 1201"/>
                  <a:gd name="T76" fmla="*/ 1 w 817"/>
                  <a:gd name="T77" fmla="*/ 1 h 1201"/>
                  <a:gd name="T78" fmla="*/ 2 w 817"/>
                  <a:gd name="T79" fmla="*/ 1 h 1201"/>
                  <a:gd name="T80" fmla="*/ 2 w 817"/>
                  <a:gd name="T81" fmla="*/ 1 h 1201"/>
                  <a:gd name="T82" fmla="*/ 2 w 817"/>
                  <a:gd name="T83" fmla="*/ 1 h 1201"/>
                  <a:gd name="T84" fmla="*/ 2 w 817"/>
                  <a:gd name="T85" fmla="*/ 1 h 1201"/>
                  <a:gd name="T86" fmla="*/ 2 w 817"/>
                  <a:gd name="T87" fmla="*/ 1 h 1201"/>
                  <a:gd name="T88" fmla="*/ 2 w 817"/>
                  <a:gd name="T89" fmla="*/ 1 h 1201"/>
                  <a:gd name="T90" fmla="*/ 2 w 817"/>
                  <a:gd name="T91" fmla="*/ 1 h 1201"/>
                  <a:gd name="T92" fmla="*/ 2 w 817"/>
                  <a:gd name="T93" fmla="*/ 1 h 1201"/>
                  <a:gd name="T94" fmla="*/ 2 w 817"/>
                  <a:gd name="T95" fmla="*/ 1 h 1201"/>
                  <a:gd name="T96" fmla="*/ 2 w 817"/>
                  <a:gd name="T97" fmla="*/ 2 h 1201"/>
                  <a:gd name="T98" fmla="*/ 2 w 817"/>
                  <a:gd name="T99" fmla="*/ 2 h 1201"/>
                  <a:gd name="T100" fmla="*/ 2 w 817"/>
                  <a:gd name="T101" fmla="*/ 2 h 1201"/>
                  <a:gd name="T102" fmla="*/ 2 w 817"/>
                  <a:gd name="T103" fmla="*/ 2 h 1201"/>
                  <a:gd name="T104" fmla="*/ 2 w 817"/>
                  <a:gd name="T105" fmla="*/ 2 h 1201"/>
                  <a:gd name="T106" fmla="*/ 2 w 817"/>
                  <a:gd name="T107" fmla="*/ 3 h 1201"/>
                  <a:gd name="T108" fmla="*/ 2 w 817"/>
                  <a:gd name="T109" fmla="*/ 3 h 1201"/>
                  <a:gd name="T110" fmla="*/ 2 w 817"/>
                  <a:gd name="T111" fmla="*/ 3 h 1201"/>
                  <a:gd name="T112" fmla="*/ 2 w 817"/>
                  <a:gd name="T113" fmla="*/ 3 h 1201"/>
                  <a:gd name="T114" fmla="*/ 2 w 817"/>
                  <a:gd name="T115" fmla="*/ 3 h 1201"/>
                  <a:gd name="T116" fmla="*/ 2 w 817"/>
                  <a:gd name="T117" fmla="*/ 3 h 12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17" h="1201">
                    <a:moveTo>
                      <a:pt x="0" y="1200"/>
                    </a:moveTo>
                    <a:lnTo>
                      <a:pt x="11" y="1181"/>
                    </a:lnTo>
                    <a:lnTo>
                      <a:pt x="22" y="1163"/>
                    </a:lnTo>
                    <a:lnTo>
                      <a:pt x="27" y="1153"/>
                    </a:lnTo>
                    <a:lnTo>
                      <a:pt x="33" y="1143"/>
                    </a:lnTo>
                    <a:lnTo>
                      <a:pt x="38" y="1133"/>
                    </a:lnTo>
                    <a:lnTo>
                      <a:pt x="43" y="1122"/>
                    </a:lnTo>
                    <a:lnTo>
                      <a:pt x="49" y="1110"/>
                    </a:lnTo>
                    <a:lnTo>
                      <a:pt x="54" y="1097"/>
                    </a:lnTo>
                    <a:lnTo>
                      <a:pt x="59" y="1084"/>
                    </a:lnTo>
                    <a:lnTo>
                      <a:pt x="64" y="1070"/>
                    </a:lnTo>
                    <a:lnTo>
                      <a:pt x="68" y="1055"/>
                    </a:lnTo>
                    <a:lnTo>
                      <a:pt x="72" y="1039"/>
                    </a:lnTo>
                    <a:lnTo>
                      <a:pt x="77" y="1021"/>
                    </a:lnTo>
                    <a:lnTo>
                      <a:pt x="81" y="1003"/>
                    </a:lnTo>
                    <a:lnTo>
                      <a:pt x="85" y="983"/>
                    </a:lnTo>
                    <a:lnTo>
                      <a:pt x="88" y="963"/>
                    </a:lnTo>
                    <a:lnTo>
                      <a:pt x="91" y="941"/>
                    </a:lnTo>
                    <a:lnTo>
                      <a:pt x="94" y="918"/>
                    </a:lnTo>
                    <a:lnTo>
                      <a:pt x="97" y="895"/>
                    </a:lnTo>
                    <a:lnTo>
                      <a:pt x="99" y="871"/>
                    </a:lnTo>
                    <a:lnTo>
                      <a:pt x="101" y="846"/>
                    </a:lnTo>
                    <a:lnTo>
                      <a:pt x="103" y="820"/>
                    </a:lnTo>
                    <a:lnTo>
                      <a:pt x="106" y="793"/>
                    </a:lnTo>
                    <a:lnTo>
                      <a:pt x="108" y="766"/>
                    </a:lnTo>
                    <a:lnTo>
                      <a:pt x="111" y="738"/>
                    </a:lnTo>
                    <a:lnTo>
                      <a:pt x="114" y="709"/>
                    </a:lnTo>
                    <a:lnTo>
                      <a:pt x="117" y="680"/>
                    </a:lnTo>
                    <a:lnTo>
                      <a:pt x="121" y="651"/>
                    </a:lnTo>
                    <a:lnTo>
                      <a:pt x="125" y="621"/>
                    </a:lnTo>
                    <a:lnTo>
                      <a:pt x="130" y="590"/>
                    </a:lnTo>
                    <a:lnTo>
                      <a:pt x="133" y="574"/>
                    </a:lnTo>
                    <a:lnTo>
                      <a:pt x="136" y="557"/>
                    </a:lnTo>
                    <a:lnTo>
                      <a:pt x="139" y="540"/>
                    </a:lnTo>
                    <a:lnTo>
                      <a:pt x="142" y="521"/>
                    </a:lnTo>
                    <a:lnTo>
                      <a:pt x="145" y="502"/>
                    </a:lnTo>
                    <a:lnTo>
                      <a:pt x="148" y="482"/>
                    </a:lnTo>
                    <a:lnTo>
                      <a:pt x="152" y="462"/>
                    </a:lnTo>
                    <a:lnTo>
                      <a:pt x="155" y="441"/>
                    </a:lnTo>
                    <a:lnTo>
                      <a:pt x="162" y="398"/>
                    </a:lnTo>
                    <a:lnTo>
                      <a:pt x="170" y="354"/>
                    </a:lnTo>
                    <a:lnTo>
                      <a:pt x="177" y="310"/>
                    </a:lnTo>
                    <a:lnTo>
                      <a:pt x="185" y="267"/>
                    </a:lnTo>
                    <a:lnTo>
                      <a:pt x="189" y="246"/>
                    </a:lnTo>
                    <a:lnTo>
                      <a:pt x="193" y="225"/>
                    </a:lnTo>
                    <a:lnTo>
                      <a:pt x="197" y="204"/>
                    </a:lnTo>
                    <a:lnTo>
                      <a:pt x="201" y="185"/>
                    </a:lnTo>
                    <a:lnTo>
                      <a:pt x="205" y="165"/>
                    </a:lnTo>
                    <a:lnTo>
                      <a:pt x="209" y="147"/>
                    </a:lnTo>
                    <a:lnTo>
                      <a:pt x="213" y="129"/>
                    </a:lnTo>
                    <a:lnTo>
                      <a:pt x="216" y="112"/>
                    </a:lnTo>
                    <a:lnTo>
                      <a:pt x="220" y="96"/>
                    </a:lnTo>
                    <a:lnTo>
                      <a:pt x="224" y="82"/>
                    </a:lnTo>
                    <a:lnTo>
                      <a:pt x="228" y="68"/>
                    </a:lnTo>
                    <a:lnTo>
                      <a:pt x="231" y="55"/>
                    </a:lnTo>
                    <a:lnTo>
                      <a:pt x="234" y="44"/>
                    </a:lnTo>
                    <a:lnTo>
                      <a:pt x="238" y="35"/>
                    </a:lnTo>
                    <a:lnTo>
                      <a:pt x="241" y="27"/>
                    </a:lnTo>
                    <a:lnTo>
                      <a:pt x="243" y="23"/>
                    </a:lnTo>
                    <a:lnTo>
                      <a:pt x="244" y="20"/>
                    </a:lnTo>
                    <a:lnTo>
                      <a:pt x="247" y="15"/>
                    </a:lnTo>
                    <a:lnTo>
                      <a:pt x="250" y="11"/>
                    </a:lnTo>
                    <a:lnTo>
                      <a:pt x="253" y="8"/>
                    </a:lnTo>
                    <a:lnTo>
                      <a:pt x="256" y="7"/>
                    </a:lnTo>
                    <a:lnTo>
                      <a:pt x="259" y="6"/>
                    </a:lnTo>
                    <a:lnTo>
                      <a:pt x="262" y="7"/>
                    </a:lnTo>
                    <a:lnTo>
                      <a:pt x="264" y="9"/>
                    </a:lnTo>
                    <a:lnTo>
                      <a:pt x="267" y="11"/>
                    </a:lnTo>
                    <a:lnTo>
                      <a:pt x="270" y="15"/>
                    </a:lnTo>
                    <a:lnTo>
                      <a:pt x="272" y="19"/>
                    </a:lnTo>
                    <a:lnTo>
                      <a:pt x="275" y="24"/>
                    </a:lnTo>
                    <a:lnTo>
                      <a:pt x="277" y="30"/>
                    </a:lnTo>
                    <a:lnTo>
                      <a:pt x="280" y="36"/>
                    </a:lnTo>
                    <a:lnTo>
                      <a:pt x="282" y="43"/>
                    </a:lnTo>
                    <a:lnTo>
                      <a:pt x="285" y="51"/>
                    </a:lnTo>
                    <a:lnTo>
                      <a:pt x="287" y="59"/>
                    </a:lnTo>
                    <a:lnTo>
                      <a:pt x="290" y="68"/>
                    </a:lnTo>
                    <a:lnTo>
                      <a:pt x="292" y="77"/>
                    </a:lnTo>
                    <a:lnTo>
                      <a:pt x="297" y="96"/>
                    </a:lnTo>
                    <a:lnTo>
                      <a:pt x="301" y="116"/>
                    </a:lnTo>
                    <a:lnTo>
                      <a:pt x="306" y="137"/>
                    </a:lnTo>
                    <a:lnTo>
                      <a:pt x="311" y="158"/>
                    </a:lnTo>
                    <a:lnTo>
                      <a:pt x="316" y="178"/>
                    </a:lnTo>
                    <a:lnTo>
                      <a:pt x="321" y="198"/>
                    </a:lnTo>
                    <a:lnTo>
                      <a:pt x="326" y="217"/>
                    </a:lnTo>
                    <a:lnTo>
                      <a:pt x="329" y="226"/>
                    </a:lnTo>
                    <a:lnTo>
                      <a:pt x="331" y="237"/>
                    </a:lnTo>
                    <a:lnTo>
                      <a:pt x="334" y="248"/>
                    </a:lnTo>
                    <a:lnTo>
                      <a:pt x="336" y="260"/>
                    </a:lnTo>
                    <a:lnTo>
                      <a:pt x="339" y="272"/>
                    </a:lnTo>
                    <a:lnTo>
                      <a:pt x="341" y="286"/>
                    </a:lnTo>
                    <a:lnTo>
                      <a:pt x="344" y="300"/>
                    </a:lnTo>
                    <a:lnTo>
                      <a:pt x="346" y="315"/>
                    </a:lnTo>
                    <a:lnTo>
                      <a:pt x="351" y="345"/>
                    </a:lnTo>
                    <a:lnTo>
                      <a:pt x="356" y="377"/>
                    </a:lnTo>
                    <a:lnTo>
                      <a:pt x="361" y="408"/>
                    </a:lnTo>
                    <a:lnTo>
                      <a:pt x="367" y="439"/>
                    </a:lnTo>
                    <a:lnTo>
                      <a:pt x="369" y="454"/>
                    </a:lnTo>
                    <a:lnTo>
                      <a:pt x="372" y="469"/>
                    </a:lnTo>
                    <a:lnTo>
                      <a:pt x="374" y="483"/>
                    </a:lnTo>
                    <a:lnTo>
                      <a:pt x="377" y="497"/>
                    </a:lnTo>
                    <a:lnTo>
                      <a:pt x="380" y="510"/>
                    </a:lnTo>
                    <a:lnTo>
                      <a:pt x="382" y="522"/>
                    </a:lnTo>
                    <a:lnTo>
                      <a:pt x="385" y="534"/>
                    </a:lnTo>
                    <a:lnTo>
                      <a:pt x="387" y="545"/>
                    </a:lnTo>
                    <a:lnTo>
                      <a:pt x="390" y="555"/>
                    </a:lnTo>
                    <a:lnTo>
                      <a:pt x="392" y="564"/>
                    </a:lnTo>
                    <a:lnTo>
                      <a:pt x="395" y="572"/>
                    </a:lnTo>
                    <a:lnTo>
                      <a:pt x="397" y="578"/>
                    </a:lnTo>
                    <a:lnTo>
                      <a:pt x="400" y="583"/>
                    </a:lnTo>
                    <a:lnTo>
                      <a:pt x="402" y="587"/>
                    </a:lnTo>
                    <a:lnTo>
                      <a:pt x="405" y="589"/>
                    </a:lnTo>
                    <a:lnTo>
                      <a:pt x="408" y="590"/>
                    </a:lnTo>
                    <a:lnTo>
                      <a:pt x="410" y="589"/>
                    </a:lnTo>
                    <a:lnTo>
                      <a:pt x="413" y="587"/>
                    </a:lnTo>
                    <a:lnTo>
                      <a:pt x="415" y="583"/>
                    </a:lnTo>
                    <a:lnTo>
                      <a:pt x="418" y="578"/>
                    </a:lnTo>
                    <a:lnTo>
                      <a:pt x="420" y="572"/>
                    </a:lnTo>
                    <a:lnTo>
                      <a:pt x="423" y="564"/>
                    </a:lnTo>
                    <a:lnTo>
                      <a:pt x="426" y="555"/>
                    </a:lnTo>
                    <a:lnTo>
                      <a:pt x="428" y="545"/>
                    </a:lnTo>
                    <a:lnTo>
                      <a:pt x="431" y="534"/>
                    </a:lnTo>
                    <a:lnTo>
                      <a:pt x="433" y="522"/>
                    </a:lnTo>
                    <a:lnTo>
                      <a:pt x="436" y="510"/>
                    </a:lnTo>
                    <a:lnTo>
                      <a:pt x="438" y="497"/>
                    </a:lnTo>
                    <a:lnTo>
                      <a:pt x="441" y="483"/>
                    </a:lnTo>
                    <a:lnTo>
                      <a:pt x="443" y="469"/>
                    </a:lnTo>
                    <a:lnTo>
                      <a:pt x="446" y="454"/>
                    </a:lnTo>
                    <a:lnTo>
                      <a:pt x="448" y="439"/>
                    </a:lnTo>
                    <a:lnTo>
                      <a:pt x="454" y="408"/>
                    </a:lnTo>
                    <a:lnTo>
                      <a:pt x="459" y="377"/>
                    </a:lnTo>
                    <a:lnTo>
                      <a:pt x="464" y="345"/>
                    </a:lnTo>
                    <a:lnTo>
                      <a:pt x="469" y="315"/>
                    </a:lnTo>
                    <a:lnTo>
                      <a:pt x="472" y="300"/>
                    </a:lnTo>
                    <a:lnTo>
                      <a:pt x="474" y="286"/>
                    </a:lnTo>
                    <a:lnTo>
                      <a:pt x="476" y="272"/>
                    </a:lnTo>
                    <a:lnTo>
                      <a:pt x="479" y="260"/>
                    </a:lnTo>
                    <a:lnTo>
                      <a:pt x="481" y="248"/>
                    </a:lnTo>
                    <a:lnTo>
                      <a:pt x="484" y="237"/>
                    </a:lnTo>
                    <a:lnTo>
                      <a:pt x="487" y="226"/>
                    </a:lnTo>
                    <a:lnTo>
                      <a:pt x="489" y="217"/>
                    </a:lnTo>
                    <a:lnTo>
                      <a:pt x="491" y="208"/>
                    </a:lnTo>
                    <a:lnTo>
                      <a:pt x="494" y="198"/>
                    </a:lnTo>
                    <a:lnTo>
                      <a:pt x="499" y="178"/>
                    </a:lnTo>
                    <a:lnTo>
                      <a:pt x="504" y="156"/>
                    </a:lnTo>
                    <a:lnTo>
                      <a:pt x="509" y="134"/>
                    </a:lnTo>
                    <a:lnTo>
                      <a:pt x="514" y="112"/>
                    </a:lnTo>
                    <a:lnTo>
                      <a:pt x="518" y="91"/>
                    </a:lnTo>
                    <a:lnTo>
                      <a:pt x="523" y="70"/>
                    </a:lnTo>
                    <a:lnTo>
                      <a:pt x="525" y="61"/>
                    </a:lnTo>
                    <a:lnTo>
                      <a:pt x="528" y="52"/>
                    </a:lnTo>
                    <a:lnTo>
                      <a:pt x="530" y="43"/>
                    </a:lnTo>
                    <a:lnTo>
                      <a:pt x="533" y="35"/>
                    </a:lnTo>
                    <a:lnTo>
                      <a:pt x="535" y="28"/>
                    </a:lnTo>
                    <a:lnTo>
                      <a:pt x="538" y="21"/>
                    </a:lnTo>
                    <a:lnTo>
                      <a:pt x="540" y="15"/>
                    </a:lnTo>
                    <a:lnTo>
                      <a:pt x="543" y="10"/>
                    </a:lnTo>
                    <a:lnTo>
                      <a:pt x="546" y="6"/>
                    </a:lnTo>
                    <a:lnTo>
                      <a:pt x="548" y="3"/>
                    </a:lnTo>
                    <a:lnTo>
                      <a:pt x="551" y="1"/>
                    </a:lnTo>
                    <a:lnTo>
                      <a:pt x="553" y="0"/>
                    </a:lnTo>
                    <a:lnTo>
                      <a:pt x="556" y="0"/>
                    </a:lnTo>
                    <a:lnTo>
                      <a:pt x="559" y="1"/>
                    </a:lnTo>
                    <a:lnTo>
                      <a:pt x="562" y="4"/>
                    </a:lnTo>
                    <a:lnTo>
                      <a:pt x="565" y="8"/>
                    </a:lnTo>
                    <a:lnTo>
                      <a:pt x="568" y="13"/>
                    </a:lnTo>
                    <a:lnTo>
                      <a:pt x="571" y="20"/>
                    </a:lnTo>
                    <a:lnTo>
                      <a:pt x="572" y="24"/>
                    </a:lnTo>
                    <a:lnTo>
                      <a:pt x="574" y="29"/>
                    </a:lnTo>
                    <a:lnTo>
                      <a:pt x="576" y="34"/>
                    </a:lnTo>
                    <a:lnTo>
                      <a:pt x="577" y="39"/>
                    </a:lnTo>
                    <a:lnTo>
                      <a:pt x="579" y="45"/>
                    </a:lnTo>
                    <a:lnTo>
                      <a:pt x="581" y="52"/>
                    </a:lnTo>
                    <a:lnTo>
                      <a:pt x="582" y="59"/>
                    </a:lnTo>
                    <a:lnTo>
                      <a:pt x="584" y="66"/>
                    </a:lnTo>
                    <a:lnTo>
                      <a:pt x="586" y="74"/>
                    </a:lnTo>
                    <a:lnTo>
                      <a:pt x="587" y="82"/>
                    </a:lnTo>
                    <a:lnTo>
                      <a:pt x="591" y="100"/>
                    </a:lnTo>
                    <a:lnTo>
                      <a:pt x="595" y="119"/>
                    </a:lnTo>
                    <a:lnTo>
                      <a:pt x="599" y="139"/>
                    </a:lnTo>
                    <a:lnTo>
                      <a:pt x="602" y="160"/>
                    </a:lnTo>
                    <a:lnTo>
                      <a:pt x="606" y="183"/>
                    </a:lnTo>
                    <a:lnTo>
                      <a:pt x="610" y="206"/>
                    </a:lnTo>
                    <a:lnTo>
                      <a:pt x="614" y="231"/>
                    </a:lnTo>
                    <a:lnTo>
                      <a:pt x="618" y="255"/>
                    </a:lnTo>
                    <a:lnTo>
                      <a:pt x="622" y="281"/>
                    </a:lnTo>
                    <a:lnTo>
                      <a:pt x="626" y="307"/>
                    </a:lnTo>
                    <a:lnTo>
                      <a:pt x="630" y="333"/>
                    </a:lnTo>
                    <a:lnTo>
                      <a:pt x="638" y="387"/>
                    </a:lnTo>
                    <a:lnTo>
                      <a:pt x="645" y="440"/>
                    </a:lnTo>
                    <a:lnTo>
                      <a:pt x="649" y="466"/>
                    </a:lnTo>
                    <a:lnTo>
                      <a:pt x="653" y="492"/>
                    </a:lnTo>
                    <a:lnTo>
                      <a:pt x="657" y="518"/>
                    </a:lnTo>
                    <a:lnTo>
                      <a:pt x="660" y="543"/>
                    </a:lnTo>
                    <a:lnTo>
                      <a:pt x="664" y="567"/>
                    </a:lnTo>
                    <a:lnTo>
                      <a:pt x="667" y="591"/>
                    </a:lnTo>
                    <a:lnTo>
                      <a:pt x="670" y="613"/>
                    </a:lnTo>
                    <a:lnTo>
                      <a:pt x="674" y="635"/>
                    </a:lnTo>
                    <a:lnTo>
                      <a:pt x="677" y="655"/>
                    </a:lnTo>
                    <a:lnTo>
                      <a:pt x="680" y="674"/>
                    </a:lnTo>
                    <a:lnTo>
                      <a:pt x="682" y="692"/>
                    </a:lnTo>
                    <a:lnTo>
                      <a:pt x="685" y="708"/>
                    </a:lnTo>
                    <a:lnTo>
                      <a:pt x="687" y="723"/>
                    </a:lnTo>
                    <a:lnTo>
                      <a:pt x="690" y="737"/>
                    </a:lnTo>
                    <a:lnTo>
                      <a:pt x="692" y="751"/>
                    </a:lnTo>
                    <a:lnTo>
                      <a:pt x="694" y="764"/>
                    </a:lnTo>
                    <a:lnTo>
                      <a:pt x="696" y="777"/>
                    </a:lnTo>
                    <a:lnTo>
                      <a:pt x="698" y="789"/>
                    </a:lnTo>
                    <a:lnTo>
                      <a:pt x="700" y="801"/>
                    </a:lnTo>
                    <a:lnTo>
                      <a:pt x="701" y="812"/>
                    </a:lnTo>
                    <a:lnTo>
                      <a:pt x="703" y="822"/>
                    </a:lnTo>
                    <a:lnTo>
                      <a:pt x="704" y="833"/>
                    </a:lnTo>
                    <a:lnTo>
                      <a:pt x="707" y="852"/>
                    </a:lnTo>
                    <a:lnTo>
                      <a:pt x="709" y="870"/>
                    </a:lnTo>
                    <a:lnTo>
                      <a:pt x="712" y="886"/>
                    </a:lnTo>
                    <a:lnTo>
                      <a:pt x="714" y="902"/>
                    </a:lnTo>
                    <a:lnTo>
                      <a:pt x="716" y="917"/>
                    </a:lnTo>
                    <a:lnTo>
                      <a:pt x="718" y="931"/>
                    </a:lnTo>
                    <a:lnTo>
                      <a:pt x="721" y="945"/>
                    </a:lnTo>
                    <a:lnTo>
                      <a:pt x="724" y="959"/>
                    </a:lnTo>
                    <a:lnTo>
                      <a:pt x="727" y="973"/>
                    </a:lnTo>
                    <a:lnTo>
                      <a:pt x="730" y="988"/>
                    </a:lnTo>
                    <a:lnTo>
                      <a:pt x="734" y="1003"/>
                    </a:lnTo>
                    <a:lnTo>
                      <a:pt x="738" y="1019"/>
                    </a:lnTo>
                    <a:lnTo>
                      <a:pt x="743" y="1034"/>
                    </a:lnTo>
                    <a:lnTo>
                      <a:pt x="749" y="1049"/>
                    </a:lnTo>
                    <a:lnTo>
                      <a:pt x="754" y="1064"/>
                    </a:lnTo>
                    <a:lnTo>
                      <a:pt x="760" y="1078"/>
                    </a:lnTo>
                    <a:lnTo>
                      <a:pt x="766" y="1093"/>
                    </a:lnTo>
                    <a:lnTo>
                      <a:pt x="773" y="1106"/>
                    </a:lnTo>
                    <a:lnTo>
                      <a:pt x="779" y="1119"/>
                    </a:lnTo>
                    <a:lnTo>
                      <a:pt x="785" y="1132"/>
                    </a:lnTo>
                    <a:lnTo>
                      <a:pt x="791" y="1145"/>
                    </a:lnTo>
                    <a:lnTo>
                      <a:pt x="796" y="1156"/>
                    </a:lnTo>
                    <a:lnTo>
                      <a:pt x="801" y="1166"/>
                    </a:lnTo>
                    <a:lnTo>
                      <a:pt x="806" y="1176"/>
                    </a:lnTo>
                    <a:lnTo>
                      <a:pt x="810" y="1185"/>
                    </a:lnTo>
                    <a:lnTo>
                      <a:pt x="813" y="1193"/>
                    </a:lnTo>
                    <a:lnTo>
                      <a:pt x="816" y="1200"/>
                    </a:lnTo>
                  </a:path>
                </a:pathLst>
              </a:custGeom>
              <a:noFill/>
              <a:ln w="19050" cap="rnd">
                <a:solidFill>
                  <a:srgbClr val="3366FF"/>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774" name="Line 110"/>
              <p:cNvSpPr>
                <a:spLocks noChangeShapeType="1"/>
              </p:cNvSpPr>
              <p:nvPr/>
            </p:nvSpPr>
            <p:spPr bwMode="auto">
              <a:xfrm>
                <a:off x="3480" y="2861"/>
                <a:ext cx="1073" cy="2"/>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75" name="Oval 111"/>
              <p:cNvSpPr>
                <a:spLocks noChangeArrowheads="1"/>
              </p:cNvSpPr>
              <p:nvPr/>
            </p:nvSpPr>
            <p:spPr bwMode="auto">
              <a:xfrm>
                <a:off x="3798" y="3055"/>
                <a:ext cx="469" cy="500"/>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6" name="Oval 112"/>
              <p:cNvSpPr>
                <a:spLocks noChangeArrowheads="1"/>
              </p:cNvSpPr>
              <p:nvPr/>
            </p:nvSpPr>
            <p:spPr bwMode="auto">
              <a:xfrm>
                <a:off x="3609" y="3055"/>
                <a:ext cx="469" cy="500"/>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7" name="Oval 113"/>
              <p:cNvSpPr>
                <a:spLocks noChangeArrowheads="1"/>
              </p:cNvSpPr>
              <p:nvPr/>
            </p:nvSpPr>
            <p:spPr bwMode="auto">
              <a:xfrm>
                <a:off x="3640" y="3086"/>
                <a:ext cx="438" cy="438"/>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8" name="Oval 114"/>
              <p:cNvSpPr>
                <a:spLocks noChangeArrowheads="1"/>
              </p:cNvSpPr>
              <p:nvPr/>
            </p:nvSpPr>
            <p:spPr bwMode="auto">
              <a:xfrm>
                <a:off x="3830" y="3086"/>
                <a:ext cx="406" cy="438"/>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79" name="Oval 115"/>
              <p:cNvSpPr>
                <a:spLocks noChangeArrowheads="1"/>
              </p:cNvSpPr>
              <p:nvPr/>
            </p:nvSpPr>
            <p:spPr bwMode="auto">
              <a:xfrm>
                <a:off x="3830" y="3117"/>
                <a:ext cx="373" cy="374"/>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80" name="Oval 116"/>
              <p:cNvSpPr>
                <a:spLocks noChangeArrowheads="1"/>
              </p:cNvSpPr>
              <p:nvPr/>
            </p:nvSpPr>
            <p:spPr bwMode="auto">
              <a:xfrm>
                <a:off x="3672" y="3117"/>
                <a:ext cx="373" cy="374"/>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81" name="Arc 117"/>
              <p:cNvSpPr/>
              <p:nvPr/>
            </p:nvSpPr>
            <p:spPr bwMode="auto">
              <a:xfrm>
                <a:off x="3859" y="3116"/>
                <a:ext cx="292" cy="379"/>
              </a:xfrm>
              <a:custGeom>
                <a:avLst/>
                <a:gdLst>
                  <a:gd name="T0" fmla="*/ 0 w 36282"/>
                  <a:gd name="T1" fmla="*/ 0 h 43008"/>
                  <a:gd name="T2" fmla="*/ 0 w 36282"/>
                  <a:gd name="T3" fmla="*/ 0 h 43008"/>
                  <a:gd name="T4" fmla="*/ 0 w 36282"/>
                  <a:gd name="T5" fmla="*/ 0 h 43008"/>
                  <a:gd name="T6" fmla="*/ 0 60000 65536"/>
                  <a:gd name="T7" fmla="*/ 0 60000 65536"/>
                  <a:gd name="T8" fmla="*/ 0 60000 65536"/>
                </a:gdLst>
                <a:ahLst/>
                <a:cxnLst>
                  <a:cxn ang="T6">
                    <a:pos x="T0" y="T1"/>
                  </a:cxn>
                  <a:cxn ang="T7">
                    <a:pos x="T2" y="T3"/>
                  </a:cxn>
                  <a:cxn ang="T8">
                    <a:pos x="T4" y="T5"/>
                  </a:cxn>
                </a:cxnLst>
                <a:rect l="0" t="0" r="r" b="b"/>
                <a:pathLst>
                  <a:path w="36282" h="43008" fill="none" extrusionOk="0">
                    <a:moveTo>
                      <a:pt x="18726" y="43008"/>
                    </a:moveTo>
                    <a:cubicBezTo>
                      <a:pt x="8004" y="41569"/>
                      <a:pt x="0" y="32418"/>
                      <a:pt x="0" y="21600"/>
                    </a:cubicBezTo>
                    <a:cubicBezTo>
                      <a:pt x="0" y="9670"/>
                      <a:pt x="9670" y="0"/>
                      <a:pt x="21600" y="0"/>
                    </a:cubicBezTo>
                    <a:cubicBezTo>
                      <a:pt x="27044" y="0"/>
                      <a:pt x="32288" y="2056"/>
                      <a:pt x="36281" y="5757"/>
                    </a:cubicBezTo>
                  </a:path>
                  <a:path w="36282" h="43008" stroke="0" extrusionOk="0">
                    <a:moveTo>
                      <a:pt x="18726" y="43008"/>
                    </a:moveTo>
                    <a:cubicBezTo>
                      <a:pt x="8004" y="41569"/>
                      <a:pt x="0" y="32418"/>
                      <a:pt x="0" y="21600"/>
                    </a:cubicBezTo>
                    <a:cubicBezTo>
                      <a:pt x="0" y="9670"/>
                      <a:pt x="9670" y="0"/>
                      <a:pt x="21600" y="0"/>
                    </a:cubicBezTo>
                    <a:cubicBezTo>
                      <a:pt x="27044" y="0"/>
                      <a:pt x="32288" y="2056"/>
                      <a:pt x="36281" y="5757"/>
                    </a:cubicBezTo>
                    <a:lnTo>
                      <a:pt x="21600" y="21600"/>
                    </a:lnTo>
                    <a:lnTo>
                      <a:pt x="18726" y="43008"/>
                    </a:lnTo>
                    <a:close/>
                  </a:path>
                </a:pathLst>
              </a:custGeom>
              <a:noFill/>
              <a:ln w="12700" cap="rnd">
                <a:solidFill>
                  <a:srgbClr val="007A77"/>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82" name="Line 118"/>
              <p:cNvSpPr>
                <a:spLocks noChangeShapeType="1"/>
              </p:cNvSpPr>
              <p:nvPr/>
            </p:nvSpPr>
            <p:spPr bwMode="auto">
              <a:xfrm>
                <a:off x="4049" y="2167"/>
                <a:ext cx="0" cy="1139"/>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83" name="Line 119"/>
              <p:cNvSpPr>
                <a:spLocks noChangeShapeType="1"/>
              </p:cNvSpPr>
              <p:nvPr/>
            </p:nvSpPr>
            <p:spPr bwMode="auto">
              <a:xfrm>
                <a:off x="3859" y="2167"/>
                <a:ext cx="0" cy="1139"/>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84" name="Line 120"/>
              <p:cNvSpPr>
                <a:spLocks noChangeShapeType="1"/>
              </p:cNvSpPr>
              <p:nvPr/>
            </p:nvSpPr>
            <p:spPr bwMode="auto">
              <a:xfrm>
                <a:off x="3652" y="2925"/>
                <a:ext cx="219" cy="0"/>
              </a:xfrm>
              <a:prstGeom prst="line">
                <a:avLst/>
              </a:prstGeom>
              <a:noFill/>
              <a:ln w="12700">
                <a:solidFill>
                  <a:srgbClr val="007A77"/>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85" name="Line 121"/>
              <p:cNvSpPr>
                <a:spLocks noChangeShapeType="1"/>
              </p:cNvSpPr>
              <p:nvPr/>
            </p:nvSpPr>
            <p:spPr bwMode="auto">
              <a:xfrm flipH="1">
                <a:off x="4049" y="2925"/>
                <a:ext cx="221" cy="0"/>
              </a:xfrm>
              <a:prstGeom prst="line">
                <a:avLst/>
              </a:prstGeom>
              <a:noFill/>
              <a:ln w="12700">
                <a:solidFill>
                  <a:srgbClr val="007A77"/>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grpSp>
            <p:nvGrpSpPr>
              <p:cNvPr id="31786" name="Group 122"/>
              <p:cNvGrpSpPr/>
              <p:nvPr/>
            </p:nvGrpSpPr>
            <p:grpSpPr bwMode="auto">
              <a:xfrm>
                <a:off x="3322" y="2136"/>
                <a:ext cx="1263" cy="727"/>
                <a:chOff x="48" y="1920"/>
                <a:chExt cx="1920" cy="1105"/>
              </a:xfrm>
            </p:grpSpPr>
            <p:grpSp>
              <p:nvGrpSpPr>
                <p:cNvPr id="31810" name="Group 123"/>
                <p:cNvGrpSpPr/>
                <p:nvPr/>
              </p:nvGrpSpPr>
              <p:grpSpPr bwMode="auto">
                <a:xfrm>
                  <a:off x="48" y="1920"/>
                  <a:ext cx="1680" cy="1105"/>
                  <a:chOff x="48" y="1920"/>
                  <a:chExt cx="1680" cy="1105"/>
                </a:xfrm>
              </p:grpSpPr>
              <p:sp>
                <p:nvSpPr>
                  <p:cNvPr id="31814" name="Freeform 124"/>
                  <p:cNvSpPr/>
                  <p:nvPr/>
                </p:nvSpPr>
                <p:spPr bwMode="auto">
                  <a:xfrm>
                    <a:off x="48"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15" name="Freeform 125"/>
                  <p:cNvSpPr/>
                  <p:nvPr/>
                </p:nvSpPr>
                <p:spPr bwMode="auto">
                  <a:xfrm>
                    <a:off x="889"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grpSp>
              <p:nvGrpSpPr>
                <p:cNvPr id="31811" name="Group 126"/>
                <p:cNvGrpSpPr/>
                <p:nvPr/>
              </p:nvGrpSpPr>
              <p:grpSpPr bwMode="auto">
                <a:xfrm>
                  <a:off x="288" y="1920"/>
                  <a:ext cx="1680" cy="1105"/>
                  <a:chOff x="288" y="1920"/>
                  <a:chExt cx="1680" cy="1105"/>
                </a:xfrm>
              </p:grpSpPr>
              <p:sp>
                <p:nvSpPr>
                  <p:cNvPr id="31812" name="Freeform 127"/>
                  <p:cNvSpPr/>
                  <p:nvPr/>
                </p:nvSpPr>
                <p:spPr bwMode="auto">
                  <a:xfrm>
                    <a:off x="288"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13" name="Freeform 128"/>
                  <p:cNvSpPr/>
                  <p:nvPr/>
                </p:nvSpPr>
                <p:spPr bwMode="auto">
                  <a:xfrm>
                    <a:off x="1129"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grpSp>
          <p:grpSp>
            <p:nvGrpSpPr>
              <p:cNvPr id="31787" name="Group 129"/>
              <p:cNvGrpSpPr/>
              <p:nvPr/>
            </p:nvGrpSpPr>
            <p:grpSpPr bwMode="auto">
              <a:xfrm>
                <a:off x="3701" y="2104"/>
                <a:ext cx="506" cy="759"/>
                <a:chOff x="624" y="1872"/>
                <a:chExt cx="769" cy="1153"/>
              </a:xfrm>
            </p:grpSpPr>
            <p:sp>
              <p:nvSpPr>
                <p:cNvPr id="31808" name="Freeform 130"/>
                <p:cNvSpPr/>
                <p:nvPr/>
              </p:nvSpPr>
              <p:spPr bwMode="auto">
                <a:xfrm>
                  <a:off x="624" y="1872"/>
                  <a:ext cx="396" cy="1153"/>
                </a:xfrm>
                <a:custGeom>
                  <a:avLst/>
                  <a:gdLst>
                    <a:gd name="T0" fmla="*/ 17 w 396"/>
                    <a:gd name="T1" fmla="*/ 1136 h 1153"/>
                    <a:gd name="T2" fmla="*/ 33 w 396"/>
                    <a:gd name="T3" fmla="*/ 1119 h 1153"/>
                    <a:gd name="T4" fmla="*/ 50 w 396"/>
                    <a:gd name="T5" fmla="*/ 1099 h 1153"/>
                    <a:gd name="T6" fmla="*/ 66 w 396"/>
                    <a:gd name="T7" fmla="*/ 1075 h 1153"/>
                    <a:gd name="T8" fmla="*/ 81 w 396"/>
                    <a:gd name="T9" fmla="*/ 1044 h 1153"/>
                    <a:gd name="T10" fmla="*/ 89 w 396"/>
                    <a:gd name="T11" fmla="*/ 1025 h 1153"/>
                    <a:gd name="T12" fmla="*/ 96 w 396"/>
                    <a:gd name="T13" fmla="*/ 1005 h 1153"/>
                    <a:gd name="T14" fmla="*/ 103 w 396"/>
                    <a:gd name="T15" fmla="*/ 982 h 1153"/>
                    <a:gd name="T16" fmla="*/ 110 w 396"/>
                    <a:gd name="T17" fmla="*/ 957 h 1153"/>
                    <a:gd name="T18" fmla="*/ 117 w 396"/>
                    <a:gd name="T19" fmla="*/ 929 h 1153"/>
                    <a:gd name="T20" fmla="*/ 123 w 396"/>
                    <a:gd name="T21" fmla="*/ 898 h 1153"/>
                    <a:gd name="T22" fmla="*/ 129 w 396"/>
                    <a:gd name="T23" fmla="*/ 862 h 1153"/>
                    <a:gd name="T24" fmla="*/ 134 w 396"/>
                    <a:gd name="T25" fmla="*/ 820 h 1153"/>
                    <a:gd name="T26" fmla="*/ 139 w 396"/>
                    <a:gd name="T27" fmla="*/ 774 h 1153"/>
                    <a:gd name="T28" fmla="*/ 145 w 396"/>
                    <a:gd name="T29" fmla="*/ 723 h 1153"/>
                    <a:gd name="T30" fmla="*/ 149 w 396"/>
                    <a:gd name="T31" fmla="*/ 668 h 1153"/>
                    <a:gd name="T32" fmla="*/ 153 w 396"/>
                    <a:gd name="T33" fmla="*/ 612 h 1153"/>
                    <a:gd name="T34" fmla="*/ 162 w 396"/>
                    <a:gd name="T35" fmla="*/ 495 h 1153"/>
                    <a:gd name="T36" fmla="*/ 170 w 396"/>
                    <a:gd name="T37" fmla="*/ 379 h 1153"/>
                    <a:gd name="T38" fmla="*/ 174 w 396"/>
                    <a:gd name="T39" fmla="*/ 324 h 1153"/>
                    <a:gd name="T40" fmla="*/ 178 w 396"/>
                    <a:gd name="T41" fmla="*/ 272 h 1153"/>
                    <a:gd name="T42" fmla="*/ 182 w 396"/>
                    <a:gd name="T43" fmla="*/ 224 h 1153"/>
                    <a:gd name="T44" fmla="*/ 187 w 396"/>
                    <a:gd name="T45" fmla="*/ 181 h 1153"/>
                    <a:gd name="T46" fmla="*/ 192 w 396"/>
                    <a:gd name="T47" fmla="*/ 143 h 1153"/>
                    <a:gd name="T48" fmla="*/ 197 w 396"/>
                    <a:gd name="T49" fmla="*/ 111 h 1153"/>
                    <a:gd name="T50" fmla="*/ 203 w 396"/>
                    <a:gd name="T51" fmla="*/ 86 h 1153"/>
                    <a:gd name="T52" fmla="*/ 208 w 396"/>
                    <a:gd name="T53" fmla="*/ 64 h 1153"/>
                    <a:gd name="T54" fmla="*/ 215 w 396"/>
                    <a:gd name="T55" fmla="*/ 47 h 1153"/>
                    <a:gd name="T56" fmla="*/ 221 w 396"/>
                    <a:gd name="T57" fmla="*/ 32 h 1153"/>
                    <a:gd name="T58" fmla="*/ 228 w 396"/>
                    <a:gd name="T59" fmla="*/ 21 h 1153"/>
                    <a:gd name="T60" fmla="*/ 234 w 396"/>
                    <a:gd name="T61" fmla="*/ 12 h 1153"/>
                    <a:gd name="T62" fmla="*/ 241 w 396"/>
                    <a:gd name="T63" fmla="*/ 6 h 1153"/>
                    <a:gd name="T64" fmla="*/ 248 w 396"/>
                    <a:gd name="T65" fmla="*/ 2 h 1153"/>
                    <a:gd name="T66" fmla="*/ 261 w 396"/>
                    <a:gd name="T67" fmla="*/ 0 h 1153"/>
                    <a:gd name="T68" fmla="*/ 274 w 396"/>
                    <a:gd name="T69" fmla="*/ 2 h 1153"/>
                    <a:gd name="T70" fmla="*/ 286 w 396"/>
                    <a:gd name="T71" fmla="*/ 6 h 1153"/>
                    <a:gd name="T72" fmla="*/ 296 w 396"/>
                    <a:gd name="T73" fmla="*/ 10 h 1153"/>
                    <a:gd name="T74" fmla="*/ 300 w 396"/>
                    <a:gd name="T75" fmla="*/ 13 h 1153"/>
                    <a:gd name="T76" fmla="*/ 304 w 396"/>
                    <a:gd name="T77" fmla="*/ 18 h 1153"/>
                    <a:gd name="T78" fmla="*/ 312 w 396"/>
                    <a:gd name="T79" fmla="*/ 33 h 1153"/>
                    <a:gd name="T80" fmla="*/ 318 w 396"/>
                    <a:gd name="T81" fmla="*/ 54 h 1153"/>
                    <a:gd name="T82" fmla="*/ 323 w 396"/>
                    <a:gd name="T83" fmla="*/ 78 h 1153"/>
                    <a:gd name="T84" fmla="*/ 331 w 396"/>
                    <a:gd name="T85" fmla="*/ 116 h 1153"/>
                    <a:gd name="T86" fmla="*/ 336 w 396"/>
                    <a:gd name="T87" fmla="*/ 138 h 1153"/>
                    <a:gd name="T88" fmla="*/ 342 w 396"/>
                    <a:gd name="T89" fmla="*/ 156 h 1153"/>
                    <a:gd name="T90" fmla="*/ 348 w 396"/>
                    <a:gd name="T91" fmla="*/ 167 h 1153"/>
                    <a:gd name="T92" fmla="*/ 355 w 396"/>
                    <a:gd name="T93" fmla="*/ 175 h 1153"/>
                    <a:gd name="T94" fmla="*/ 362 w 396"/>
                    <a:gd name="T95" fmla="*/ 180 h 1153"/>
                    <a:gd name="T96" fmla="*/ 373 w 396"/>
                    <a:gd name="T97" fmla="*/ 184 h 1153"/>
                    <a:gd name="T98" fmla="*/ 386 w 396"/>
                    <a:gd name="T99" fmla="*/ 186 h 1153"/>
                    <a:gd name="T100" fmla="*/ 395 w 396"/>
                    <a:gd name="T101" fmla="*/ 188 h 115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6" h="1153">
                      <a:moveTo>
                        <a:pt x="0" y="1152"/>
                      </a:moveTo>
                      <a:lnTo>
                        <a:pt x="17" y="1136"/>
                      </a:lnTo>
                      <a:lnTo>
                        <a:pt x="25" y="1128"/>
                      </a:lnTo>
                      <a:lnTo>
                        <a:pt x="33" y="1119"/>
                      </a:lnTo>
                      <a:lnTo>
                        <a:pt x="41" y="1110"/>
                      </a:lnTo>
                      <a:lnTo>
                        <a:pt x="50" y="1099"/>
                      </a:lnTo>
                      <a:lnTo>
                        <a:pt x="58" y="1087"/>
                      </a:lnTo>
                      <a:lnTo>
                        <a:pt x="66" y="1075"/>
                      </a:lnTo>
                      <a:lnTo>
                        <a:pt x="74" y="1060"/>
                      </a:lnTo>
                      <a:lnTo>
                        <a:pt x="81" y="1044"/>
                      </a:lnTo>
                      <a:lnTo>
                        <a:pt x="85" y="1035"/>
                      </a:lnTo>
                      <a:lnTo>
                        <a:pt x="89" y="1025"/>
                      </a:lnTo>
                      <a:lnTo>
                        <a:pt x="93" y="1016"/>
                      </a:lnTo>
                      <a:lnTo>
                        <a:pt x="96" y="1005"/>
                      </a:lnTo>
                      <a:lnTo>
                        <a:pt x="100" y="994"/>
                      </a:lnTo>
                      <a:lnTo>
                        <a:pt x="103" y="982"/>
                      </a:lnTo>
                      <a:lnTo>
                        <a:pt x="106" y="970"/>
                      </a:lnTo>
                      <a:lnTo>
                        <a:pt x="110" y="957"/>
                      </a:lnTo>
                      <a:lnTo>
                        <a:pt x="113" y="943"/>
                      </a:lnTo>
                      <a:lnTo>
                        <a:pt x="117" y="929"/>
                      </a:lnTo>
                      <a:lnTo>
                        <a:pt x="120" y="914"/>
                      </a:lnTo>
                      <a:lnTo>
                        <a:pt x="123" y="898"/>
                      </a:lnTo>
                      <a:lnTo>
                        <a:pt x="126" y="881"/>
                      </a:lnTo>
                      <a:lnTo>
                        <a:pt x="129" y="862"/>
                      </a:lnTo>
                      <a:lnTo>
                        <a:pt x="132" y="842"/>
                      </a:lnTo>
                      <a:lnTo>
                        <a:pt x="134" y="820"/>
                      </a:lnTo>
                      <a:lnTo>
                        <a:pt x="137" y="798"/>
                      </a:lnTo>
                      <a:lnTo>
                        <a:pt x="139" y="774"/>
                      </a:lnTo>
                      <a:lnTo>
                        <a:pt x="142" y="749"/>
                      </a:lnTo>
                      <a:lnTo>
                        <a:pt x="145" y="723"/>
                      </a:lnTo>
                      <a:lnTo>
                        <a:pt x="147" y="696"/>
                      </a:lnTo>
                      <a:lnTo>
                        <a:pt x="149" y="668"/>
                      </a:lnTo>
                      <a:lnTo>
                        <a:pt x="151" y="641"/>
                      </a:lnTo>
                      <a:lnTo>
                        <a:pt x="153" y="612"/>
                      </a:lnTo>
                      <a:lnTo>
                        <a:pt x="158" y="554"/>
                      </a:lnTo>
                      <a:lnTo>
                        <a:pt x="162" y="495"/>
                      </a:lnTo>
                      <a:lnTo>
                        <a:pt x="165" y="437"/>
                      </a:lnTo>
                      <a:lnTo>
                        <a:pt x="170" y="379"/>
                      </a:lnTo>
                      <a:lnTo>
                        <a:pt x="172" y="352"/>
                      </a:lnTo>
                      <a:lnTo>
                        <a:pt x="174" y="324"/>
                      </a:lnTo>
                      <a:lnTo>
                        <a:pt x="176" y="298"/>
                      </a:lnTo>
                      <a:lnTo>
                        <a:pt x="178" y="272"/>
                      </a:lnTo>
                      <a:lnTo>
                        <a:pt x="180" y="248"/>
                      </a:lnTo>
                      <a:lnTo>
                        <a:pt x="182" y="224"/>
                      </a:lnTo>
                      <a:lnTo>
                        <a:pt x="185" y="202"/>
                      </a:lnTo>
                      <a:lnTo>
                        <a:pt x="187" y="181"/>
                      </a:lnTo>
                      <a:lnTo>
                        <a:pt x="189" y="161"/>
                      </a:lnTo>
                      <a:lnTo>
                        <a:pt x="192" y="143"/>
                      </a:lnTo>
                      <a:lnTo>
                        <a:pt x="194" y="126"/>
                      </a:lnTo>
                      <a:lnTo>
                        <a:pt x="197" y="111"/>
                      </a:lnTo>
                      <a:lnTo>
                        <a:pt x="200" y="98"/>
                      </a:lnTo>
                      <a:lnTo>
                        <a:pt x="203" y="86"/>
                      </a:lnTo>
                      <a:lnTo>
                        <a:pt x="206" y="74"/>
                      </a:lnTo>
                      <a:lnTo>
                        <a:pt x="208" y="64"/>
                      </a:lnTo>
                      <a:lnTo>
                        <a:pt x="212" y="55"/>
                      </a:lnTo>
                      <a:lnTo>
                        <a:pt x="215" y="47"/>
                      </a:lnTo>
                      <a:lnTo>
                        <a:pt x="218" y="39"/>
                      </a:lnTo>
                      <a:lnTo>
                        <a:pt x="221" y="32"/>
                      </a:lnTo>
                      <a:lnTo>
                        <a:pt x="224" y="26"/>
                      </a:lnTo>
                      <a:lnTo>
                        <a:pt x="228" y="21"/>
                      </a:lnTo>
                      <a:lnTo>
                        <a:pt x="231" y="16"/>
                      </a:lnTo>
                      <a:lnTo>
                        <a:pt x="234" y="12"/>
                      </a:lnTo>
                      <a:lnTo>
                        <a:pt x="237" y="9"/>
                      </a:lnTo>
                      <a:lnTo>
                        <a:pt x="241" y="6"/>
                      </a:lnTo>
                      <a:lnTo>
                        <a:pt x="244" y="4"/>
                      </a:lnTo>
                      <a:lnTo>
                        <a:pt x="248" y="2"/>
                      </a:lnTo>
                      <a:lnTo>
                        <a:pt x="255" y="0"/>
                      </a:lnTo>
                      <a:lnTo>
                        <a:pt x="261" y="0"/>
                      </a:lnTo>
                      <a:lnTo>
                        <a:pt x="268" y="0"/>
                      </a:lnTo>
                      <a:lnTo>
                        <a:pt x="274" y="2"/>
                      </a:lnTo>
                      <a:lnTo>
                        <a:pt x="280" y="4"/>
                      </a:lnTo>
                      <a:lnTo>
                        <a:pt x="286" y="6"/>
                      </a:lnTo>
                      <a:lnTo>
                        <a:pt x="291" y="8"/>
                      </a:lnTo>
                      <a:lnTo>
                        <a:pt x="296" y="10"/>
                      </a:lnTo>
                      <a:lnTo>
                        <a:pt x="298" y="11"/>
                      </a:lnTo>
                      <a:lnTo>
                        <a:pt x="300" y="13"/>
                      </a:lnTo>
                      <a:lnTo>
                        <a:pt x="302" y="15"/>
                      </a:lnTo>
                      <a:lnTo>
                        <a:pt x="304" y="18"/>
                      </a:lnTo>
                      <a:lnTo>
                        <a:pt x="308" y="25"/>
                      </a:lnTo>
                      <a:lnTo>
                        <a:pt x="312" y="33"/>
                      </a:lnTo>
                      <a:lnTo>
                        <a:pt x="315" y="43"/>
                      </a:lnTo>
                      <a:lnTo>
                        <a:pt x="318" y="54"/>
                      </a:lnTo>
                      <a:lnTo>
                        <a:pt x="321" y="66"/>
                      </a:lnTo>
                      <a:lnTo>
                        <a:pt x="323" y="78"/>
                      </a:lnTo>
                      <a:lnTo>
                        <a:pt x="329" y="103"/>
                      </a:lnTo>
                      <a:lnTo>
                        <a:pt x="331" y="116"/>
                      </a:lnTo>
                      <a:lnTo>
                        <a:pt x="334" y="127"/>
                      </a:lnTo>
                      <a:lnTo>
                        <a:pt x="336" y="138"/>
                      </a:lnTo>
                      <a:lnTo>
                        <a:pt x="340" y="147"/>
                      </a:lnTo>
                      <a:lnTo>
                        <a:pt x="342" y="156"/>
                      </a:lnTo>
                      <a:lnTo>
                        <a:pt x="345" y="162"/>
                      </a:lnTo>
                      <a:lnTo>
                        <a:pt x="348" y="167"/>
                      </a:lnTo>
                      <a:lnTo>
                        <a:pt x="352" y="172"/>
                      </a:lnTo>
                      <a:lnTo>
                        <a:pt x="355" y="175"/>
                      </a:lnTo>
                      <a:lnTo>
                        <a:pt x="359" y="178"/>
                      </a:lnTo>
                      <a:lnTo>
                        <a:pt x="362" y="180"/>
                      </a:lnTo>
                      <a:lnTo>
                        <a:pt x="365" y="182"/>
                      </a:lnTo>
                      <a:lnTo>
                        <a:pt x="373" y="184"/>
                      </a:lnTo>
                      <a:lnTo>
                        <a:pt x="379" y="185"/>
                      </a:lnTo>
                      <a:lnTo>
                        <a:pt x="386" y="186"/>
                      </a:lnTo>
                      <a:lnTo>
                        <a:pt x="391" y="187"/>
                      </a:lnTo>
                      <a:lnTo>
                        <a:pt x="395" y="188"/>
                      </a:lnTo>
                    </a:path>
                  </a:pathLst>
                </a:custGeom>
                <a:noFill/>
                <a:ln w="19050" cap="rnd">
                  <a:solidFill>
                    <a:srgbClr val="3366FF"/>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09" name="Freeform 131"/>
                <p:cNvSpPr/>
                <p:nvPr/>
              </p:nvSpPr>
              <p:spPr bwMode="auto">
                <a:xfrm>
                  <a:off x="997" y="1872"/>
                  <a:ext cx="396" cy="1153"/>
                </a:xfrm>
                <a:custGeom>
                  <a:avLst/>
                  <a:gdLst>
                    <a:gd name="T0" fmla="*/ 377 w 396"/>
                    <a:gd name="T1" fmla="*/ 1136 h 1153"/>
                    <a:gd name="T2" fmla="*/ 361 w 396"/>
                    <a:gd name="T3" fmla="*/ 1119 h 1153"/>
                    <a:gd name="T4" fmla="*/ 344 w 396"/>
                    <a:gd name="T5" fmla="*/ 1099 h 1153"/>
                    <a:gd name="T6" fmla="*/ 328 w 396"/>
                    <a:gd name="T7" fmla="*/ 1075 h 1153"/>
                    <a:gd name="T8" fmla="*/ 313 w 396"/>
                    <a:gd name="T9" fmla="*/ 1044 h 1153"/>
                    <a:gd name="T10" fmla="*/ 305 w 396"/>
                    <a:gd name="T11" fmla="*/ 1025 h 1153"/>
                    <a:gd name="T12" fmla="*/ 298 w 396"/>
                    <a:gd name="T13" fmla="*/ 1005 h 1153"/>
                    <a:gd name="T14" fmla="*/ 291 w 396"/>
                    <a:gd name="T15" fmla="*/ 982 h 1153"/>
                    <a:gd name="T16" fmla="*/ 284 w 396"/>
                    <a:gd name="T17" fmla="*/ 957 h 1153"/>
                    <a:gd name="T18" fmla="*/ 277 w 396"/>
                    <a:gd name="T19" fmla="*/ 929 h 1153"/>
                    <a:gd name="T20" fmla="*/ 271 w 396"/>
                    <a:gd name="T21" fmla="*/ 898 h 1153"/>
                    <a:gd name="T22" fmla="*/ 265 w 396"/>
                    <a:gd name="T23" fmla="*/ 862 h 1153"/>
                    <a:gd name="T24" fmla="*/ 260 w 396"/>
                    <a:gd name="T25" fmla="*/ 820 h 1153"/>
                    <a:gd name="T26" fmla="*/ 255 w 396"/>
                    <a:gd name="T27" fmla="*/ 774 h 1153"/>
                    <a:gd name="T28" fmla="*/ 249 w 396"/>
                    <a:gd name="T29" fmla="*/ 723 h 1153"/>
                    <a:gd name="T30" fmla="*/ 245 w 396"/>
                    <a:gd name="T31" fmla="*/ 668 h 1153"/>
                    <a:gd name="T32" fmla="*/ 241 w 396"/>
                    <a:gd name="T33" fmla="*/ 612 h 1153"/>
                    <a:gd name="T34" fmla="*/ 232 w 396"/>
                    <a:gd name="T35" fmla="*/ 495 h 1153"/>
                    <a:gd name="T36" fmla="*/ 224 w 396"/>
                    <a:gd name="T37" fmla="*/ 379 h 1153"/>
                    <a:gd name="T38" fmla="*/ 220 w 396"/>
                    <a:gd name="T39" fmla="*/ 324 h 1153"/>
                    <a:gd name="T40" fmla="*/ 216 w 396"/>
                    <a:gd name="T41" fmla="*/ 272 h 1153"/>
                    <a:gd name="T42" fmla="*/ 212 w 396"/>
                    <a:gd name="T43" fmla="*/ 224 h 1153"/>
                    <a:gd name="T44" fmla="*/ 207 w 396"/>
                    <a:gd name="T45" fmla="*/ 181 h 1153"/>
                    <a:gd name="T46" fmla="*/ 202 w 396"/>
                    <a:gd name="T47" fmla="*/ 143 h 1153"/>
                    <a:gd name="T48" fmla="*/ 197 w 396"/>
                    <a:gd name="T49" fmla="*/ 111 h 1153"/>
                    <a:gd name="T50" fmla="*/ 191 w 396"/>
                    <a:gd name="T51" fmla="*/ 86 h 1153"/>
                    <a:gd name="T52" fmla="*/ 186 w 396"/>
                    <a:gd name="T53" fmla="*/ 64 h 1153"/>
                    <a:gd name="T54" fmla="*/ 179 w 396"/>
                    <a:gd name="T55" fmla="*/ 47 h 1153"/>
                    <a:gd name="T56" fmla="*/ 173 w 396"/>
                    <a:gd name="T57" fmla="*/ 32 h 1153"/>
                    <a:gd name="T58" fmla="*/ 166 w 396"/>
                    <a:gd name="T59" fmla="*/ 21 h 1153"/>
                    <a:gd name="T60" fmla="*/ 160 w 396"/>
                    <a:gd name="T61" fmla="*/ 12 h 1153"/>
                    <a:gd name="T62" fmla="*/ 153 w 396"/>
                    <a:gd name="T63" fmla="*/ 6 h 1153"/>
                    <a:gd name="T64" fmla="*/ 146 w 396"/>
                    <a:gd name="T65" fmla="*/ 2 h 1153"/>
                    <a:gd name="T66" fmla="*/ 133 w 396"/>
                    <a:gd name="T67" fmla="*/ 0 h 1153"/>
                    <a:gd name="T68" fmla="*/ 120 w 396"/>
                    <a:gd name="T69" fmla="*/ 2 h 1153"/>
                    <a:gd name="T70" fmla="*/ 108 w 396"/>
                    <a:gd name="T71" fmla="*/ 6 h 1153"/>
                    <a:gd name="T72" fmla="*/ 98 w 396"/>
                    <a:gd name="T73" fmla="*/ 10 h 1153"/>
                    <a:gd name="T74" fmla="*/ 94 w 396"/>
                    <a:gd name="T75" fmla="*/ 13 h 1153"/>
                    <a:gd name="T76" fmla="*/ 90 w 396"/>
                    <a:gd name="T77" fmla="*/ 18 h 1153"/>
                    <a:gd name="T78" fmla="*/ 82 w 396"/>
                    <a:gd name="T79" fmla="*/ 33 h 1153"/>
                    <a:gd name="T80" fmla="*/ 76 w 396"/>
                    <a:gd name="T81" fmla="*/ 54 h 1153"/>
                    <a:gd name="T82" fmla="*/ 71 w 396"/>
                    <a:gd name="T83" fmla="*/ 78 h 1153"/>
                    <a:gd name="T84" fmla="*/ 63 w 396"/>
                    <a:gd name="T85" fmla="*/ 116 h 1153"/>
                    <a:gd name="T86" fmla="*/ 58 w 396"/>
                    <a:gd name="T87" fmla="*/ 138 h 1153"/>
                    <a:gd name="T88" fmla="*/ 52 w 396"/>
                    <a:gd name="T89" fmla="*/ 156 h 1153"/>
                    <a:gd name="T90" fmla="*/ 46 w 396"/>
                    <a:gd name="T91" fmla="*/ 167 h 1153"/>
                    <a:gd name="T92" fmla="*/ 39 w 396"/>
                    <a:gd name="T93" fmla="*/ 175 h 1153"/>
                    <a:gd name="T94" fmla="*/ 32 w 396"/>
                    <a:gd name="T95" fmla="*/ 180 h 1153"/>
                    <a:gd name="T96" fmla="*/ 21 w 396"/>
                    <a:gd name="T97" fmla="*/ 184 h 1153"/>
                    <a:gd name="T98" fmla="*/ 8 w 396"/>
                    <a:gd name="T99" fmla="*/ 186 h 1153"/>
                    <a:gd name="T100" fmla="*/ 0 w 396"/>
                    <a:gd name="T101" fmla="*/ 188 h 115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6" h="1153">
                      <a:moveTo>
                        <a:pt x="395" y="1152"/>
                      </a:moveTo>
                      <a:lnTo>
                        <a:pt x="377" y="1136"/>
                      </a:lnTo>
                      <a:lnTo>
                        <a:pt x="369" y="1128"/>
                      </a:lnTo>
                      <a:lnTo>
                        <a:pt x="361" y="1119"/>
                      </a:lnTo>
                      <a:lnTo>
                        <a:pt x="353" y="1110"/>
                      </a:lnTo>
                      <a:lnTo>
                        <a:pt x="344" y="1099"/>
                      </a:lnTo>
                      <a:lnTo>
                        <a:pt x="336" y="1087"/>
                      </a:lnTo>
                      <a:lnTo>
                        <a:pt x="328" y="1075"/>
                      </a:lnTo>
                      <a:lnTo>
                        <a:pt x="320" y="1060"/>
                      </a:lnTo>
                      <a:lnTo>
                        <a:pt x="313" y="1044"/>
                      </a:lnTo>
                      <a:lnTo>
                        <a:pt x="309" y="1035"/>
                      </a:lnTo>
                      <a:lnTo>
                        <a:pt x="305" y="1025"/>
                      </a:lnTo>
                      <a:lnTo>
                        <a:pt x="301" y="1016"/>
                      </a:lnTo>
                      <a:lnTo>
                        <a:pt x="298" y="1005"/>
                      </a:lnTo>
                      <a:lnTo>
                        <a:pt x="294" y="994"/>
                      </a:lnTo>
                      <a:lnTo>
                        <a:pt x="291" y="982"/>
                      </a:lnTo>
                      <a:lnTo>
                        <a:pt x="288" y="970"/>
                      </a:lnTo>
                      <a:lnTo>
                        <a:pt x="284" y="957"/>
                      </a:lnTo>
                      <a:lnTo>
                        <a:pt x="281" y="943"/>
                      </a:lnTo>
                      <a:lnTo>
                        <a:pt x="277" y="929"/>
                      </a:lnTo>
                      <a:lnTo>
                        <a:pt x="274" y="914"/>
                      </a:lnTo>
                      <a:lnTo>
                        <a:pt x="271" y="898"/>
                      </a:lnTo>
                      <a:lnTo>
                        <a:pt x="268" y="881"/>
                      </a:lnTo>
                      <a:lnTo>
                        <a:pt x="265" y="862"/>
                      </a:lnTo>
                      <a:lnTo>
                        <a:pt x="262" y="842"/>
                      </a:lnTo>
                      <a:lnTo>
                        <a:pt x="260" y="820"/>
                      </a:lnTo>
                      <a:lnTo>
                        <a:pt x="257" y="798"/>
                      </a:lnTo>
                      <a:lnTo>
                        <a:pt x="255" y="774"/>
                      </a:lnTo>
                      <a:lnTo>
                        <a:pt x="252" y="749"/>
                      </a:lnTo>
                      <a:lnTo>
                        <a:pt x="249" y="723"/>
                      </a:lnTo>
                      <a:lnTo>
                        <a:pt x="247" y="696"/>
                      </a:lnTo>
                      <a:lnTo>
                        <a:pt x="245" y="668"/>
                      </a:lnTo>
                      <a:lnTo>
                        <a:pt x="243" y="641"/>
                      </a:lnTo>
                      <a:lnTo>
                        <a:pt x="241" y="612"/>
                      </a:lnTo>
                      <a:lnTo>
                        <a:pt x="236" y="554"/>
                      </a:lnTo>
                      <a:lnTo>
                        <a:pt x="232" y="495"/>
                      </a:lnTo>
                      <a:lnTo>
                        <a:pt x="229" y="437"/>
                      </a:lnTo>
                      <a:lnTo>
                        <a:pt x="224" y="379"/>
                      </a:lnTo>
                      <a:lnTo>
                        <a:pt x="222" y="352"/>
                      </a:lnTo>
                      <a:lnTo>
                        <a:pt x="220" y="324"/>
                      </a:lnTo>
                      <a:lnTo>
                        <a:pt x="218" y="298"/>
                      </a:lnTo>
                      <a:lnTo>
                        <a:pt x="216" y="272"/>
                      </a:lnTo>
                      <a:lnTo>
                        <a:pt x="214" y="248"/>
                      </a:lnTo>
                      <a:lnTo>
                        <a:pt x="212" y="224"/>
                      </a:lnTo>
                      <a:lnTo>
                        <a:pt x="209" y="202"/>
                      </a:lnTo>
                      <a:lnTo>
                        <a:pt x="207" y="181"/>
                      </a:lnTo>
                      <a:lnTo>
                        <a:pt x="205" y="161"/>
                      </a:lnTo>
                      <a:lnTo>
                        <a:pt x="202" y="143"/>
                      </a:lnTo>
                      <a:lnTo>
                        <a:pt x="200" y="126"/>
                      </a:lnTo>
                      <a:lnTo>
                        <a:pt x="197" y="111"/>
                      </a:lnTo>
                      <a:lnTo>
                        <a:pt x="194" y="98"/>
                      </a:lnTo>
                      <a:lnTo>
                        <a:pt x="191" y="86"/>
                      </a:lnTo>
                      <a:lnTo>
                        <a:pt x="188" y="74"/>
                      </a:lnTo>
                      <a:lnTo>
                        <a:pt x="186" y="64"/>
                      </a:lnTo>
                      <a:lnTo>
                        <a:pt x="182" y="55"/>
                      </a:lnTo>
                      <a:lnTo>
                        <a:pt x="179" y="47"/>
                      </a:lnTo>
                      <a:lnTo>
                        <a:pt x="176" y="39"/>
                      </a:lnTo>
                      <a:lnTo>
                        <a:pt x="173" y="32"/>
                      </a:lnTo>
                      <a:lnTo>
                        <a:pt x="170" y="26"/>
                      </a:lnTo>
                      <a:lnTo>
                        <a:pt x="166" y="21"/>
                      </a:lnTo>
                      <a:lnTo>
                        <a:pt x="163" y="16"/>
                      </a:lnTo>
                      <a:lnTo>
                        <a:pt x="160" y="12"/>
                      </a:lnTo>
                      <a:lnTo>
                        <a:pt x="157" y="9"/>
                      </a:lnTo>
                      <a:lnTo>
                        <a:pt x="153" y="6"/>
                      </a:lnTo>
                      <a:lnTo>
                        <a:pt x="150" y="4"/>
                      </a:lnTo>
                      <a:lnTo>
                        <a:pt x="146" y="2"/>
                      </a:lnTo>
                      <a:lnTo>
                        <a:pt x="139" y="0"/>
                      </a:lnTo>
                      <a:lnTo>
                        <a:pt x="133" y="0"/>
                      </a:lnTo>
                      <a:lnTo>
                        <a:pt x="126" y="0"/>
                      </a:lnTo>
                      <a:lnTo>
                        <a:pt x="120" y="2"/>
                      </a:lnTo>
                      <a:lnTo>
                        <a:pt x="114" y="4"/>
                      </a:lnTo>
                      <a:lnTo>
                        <a:pt x="108" y="6"/>
                      </a:lnTo>
                      <a:lnTo>
                        <a:pt x="103" y="8"/>
                      </a:lnTo>
                      <a:lnTo>
                        <a:pt x="98" y="10"/>
                      </a:lnTo>
                      <a:lnTo>
                        <a:pt x="96" y="11"/>
                      </a:lnTo>
                      <a:lnTo>
                        <a:pt x="94" y="13"/>
                      </a:lnTo>
                      <a:lnTo>
                        <a:pt x="92" y="15"/>
                      </a:lnTo>
                      <a:lnTo>
                        <a:pt x="90" y="18"/>
                      </a:lnTo>
                      <a:lnTo>
                        <a:pt x="86" y="25"/>
                      </a:lnTo>
                      <a:lnTo>
                        <a:pt x="82" y="33"/>
                      </a:lnTo>
                      <a:lnTo>
                        <a:pt x="79" y="43"/>
                      </a:lnTo>
                      <a:lnTo>
                        <a:pt x="76" y="54"/>
                      </a:lnTo>
                      <a:lnTo>
                        <a:pt x="73" y="66"/>
                      </a:lnTo>
                      <a:lnTo>
                        <a:pt x="71" y="78"/>
                      </a:lnTo>
                      <a:lnTo>
                        <a:pt x="65" y="103"/>
                      </a:lnTo>
                      <a:lnTo>
                        <a:pt x="63" y="116"/>
                      </a:lnTo>
                      <a:lnTo>
                        <a:pt x="60" y="127"/>
                      </a:lnTo>
                      <a:lnTo>
                        <a:pt x="58" y="138"/>
                      </a:lnTo>
                      <a:lnTo>
                        <a:pt x="54" y="147"/>
                      </a:lnTo>
                      <a:lnTo>
                        <a:pt x="52" y="156"/>
                      </a:lnTo>
                      <a:lnTo>
                        <a:pt x="49" y="162"/>
                      </a:lnTo>
                      <a:lnTo>
                        <a:pt x="46" y="167"/>
                      </a:lnTo>
                      <a:lnTo>
                        <a:pt x="42" y="172"/>
                      </a:lnTo>
                      <a:lnTo>
                        <a:pt x="39" y="175"/>
                      </a:lnTo>
                      <a:lnTo>
                        <a:pt x="35" y="178"/>
                      </a:lnTo>
                      <a:lnTo>
                        <a:pt x="32" y="180"/>
                      </a:lnTo>
                      <a:lnTo>
                        <a:pt x="29" y="182"/>
                      </a:lnTo>
                      <a:lnTo>
                        <a:pt x="21" y="184"/>
                      </a:lnTo>
                      <a:lnTo>
                        <a:pt x="15" y="185"/>
                      </a:lnTo>
                      <a:lnTo>
                        <a:pt x="8" y="186"/>
                      </a:lnTo>
                      <a:lnTo>
                        <a:pt x="3" y="187"/>
                      </a:lnTo>
                      <a:lnTo>
                        <a:pt x="0" y="188"/>
                      </a:lnTo>
                    </a:path>
                  </a:pathLst>
                </a:custGeom>
                <a:noFill/>
                <a:ln w="19050" cap="rnd">
                  <a:solidFill>
                    <a:srgbClr val="3366FF"/>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sp>
            <p:nvSpPr>
              <p:cNvPr id="31788" name="Line 132"/>
              <p:cNvSpPr>
                <a:spLocks noChangeShapeType="1"/>
              </p:cNvSpPr>
              <p:nvPr/>
            </p:nvSpPr>
            <p:spPr bwMode="auto">
              <a:xfrm flipV="1">
                <a:off x="4495" y="2853"/>
                <a:ext cx="948" cy="0"/>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89" name="Line 133"/>
              <p:cNvSpPr>
                <a:spLocks noChangeShapeType="1"/>
              </p:cNvSpPr>
              <p:nvPr/>
            </p:nvSpPr>
            <p:spPr bwMode="auto">
              <a:xfrm>
                <a:off x="4528" y="2853"/>
                <a:ext cx="1010" cy="0"/>
              </a:xfrm>
              <a:prstGeom prst="line">
                <a:avLst/>
              </a:prstGeom>
              <a:noFill/>
              <a:ln w="12700">
                <a:solidFill>
                  <a:srgbClr val="007A77"/>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sp>
            <p:nvSpPr>
              <p:cNvPr id="31790" name="Oval 134"/>
              <p:cNvSpPr>
                <a:spLocks noChangeArrowheads="1"/>
              </p:cNvSpPr>
              <p:nvPr/>
            </p:nvSpPr>
            <p:spPr bwMode="auto">
              <a:xfrm>
                <a:off x="4814" y="3046"/>
                <a:ext cx="501" cy="499"/>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1" name="Oval 135"/>
              <p:cNvSpPr>
                <a:spLocks noChangeArrowheads="1"/>
              </p:cNvSpPr>
              <p:nvPr/>
            </p:nvSpPr>
            <p:spPr bwMode="auto">
              <a:xfrm>
                <a:off x="4720" y="3046"/>
                <a:ext cx="499" cy="499"/>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2" name="Oval 136"/>
              <p:cNvSpPr>
                <a:spLocks noChangeArrowheads="1"/>
              </p:cNvSpPr>
              <p:nvPr/>
            </p:nvSpPr>
            <p:spPr bwMode="auto">
              <a:xfrm>
                <a:off x="4751" y="3078"/>
                <a:ext cx="436" cy="437"/>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3" name="Oval 137"/>
              <p:cNvSpPr>
                <a:spLocks noChangeArrowheads="1"/>
              </p:cNvSpPr>
              <p:nvPr/>
            </p:nvSpPr>
            <p:spPr bwMode="auto">
              <a:xfrm>
                <a:off x="4845" y="3078"/>
                <a:ext cx="437" cy="437"/>
              </a:xfrm>
              <a:prstGeom prst="ellipse">
                <a:avLst/>
              </a:prstGeom>
              <a:solidFill>
                <a:srgbClr val="003399"/>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4" name="Oval 138"/>
              <p:cNvSpPr>
                <a:spLocks noChangeArrowheads="1"/>
              </p:cNvSpPr>
              <p:nvPr/>
            </p:nvSpPr>
            <p:spPr bwMode="auto">
              <a:xfrm>
                <a:off x="4878" y="3109"/>
                <a:ext cx="373" cy="372"/>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5" name="Oval 139"/>
              <p:cNvSpPr>
                <a:spLocks noChangeArrowheads="1"/>
              </p:cNvSpPr>
              <p:nvPr/>
            </p:nvSpPr>
            <p:spPr bwMode="auto">
              <a:xfrm>
                <a:off x="4781" y="3109"/>
                <a:ext cx="374" cy="372"/>
              </a:xfrm>
              <a:prstGeom prst="ellipse">
                <a:avLst/>
              </a:prstGeom>
              <a:solidFill>
                <a:srgbClr val="FFCC00"/>
              </a:solidFill>
              <a:ln w="12700">
                <a:solidFill>
                  <a:srgbClr val="007A77"/>
                </a:solidFill>
                <a:round/>
              </a:ln>
              <a:effectLst/>
              <a:extLs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1796" name="Arc 140"/>
              <p:cNvSpPr/>
              <p:nvPr/>
            </p:nvSpPr>
            <p:spPr bwMode="auto">
              <a:xfrm>
                <a:off x="4874" y="3107"/>
                <a:ext cx="203" cy="378"/>
              </a:xfrm>
              <a:custGeom>
                <a:avLst/>
                <a:gdLst>
                  <a:gd name="T0" fmla="*/ 0 w 25193"/>
                  <a:gd name="T1" fmla="*/ 0 h 43008"/>
                  <a:gd name="T2" fmla="*/ 0 w 25193"/>
                  <a:gd name="T3" fmla="*/ 0 h 43008"/>
                  <a:gd name="T4" fmla="*/ 0 w 25193"/>
                  <a:gd name="T5" fmla="*/ 0 h 43008"/>
                  <a:gd name="T6" fmla="*/ 0 60000 65536"/>
                  <a:gd name="T7" fmla="*/ 0 60000 65536"/>
                  <a:gd name="T8" fmla="*/ 0 60000 65536"/>
                </a:gdLst>
                <a:ahLst/>
                <a:cxnLst>
                  <a:cxn ang="T6">
                    <a:pos x="T0" y="T1"/>
                  </a:cxn>
                  <a:cxn ang="T7">
                    <a:pos x="T2" y="T3"/>
                  </a:cxn>
                  <a:cxn ang="T8">
                    <a:pos x="T4" y="T5"/>
                  </a:cxn>
                </a:cxnLst>
                <a:rect l="0" t="0" r="r" b="b"/>
                <a:pathLst>
                  <a:path w="25193" h="43008" fill="none" extrusionOk="0">
                    <a:moveTo>
                      <a:pt x="18726" y="43008"/>
                    </a:moveTo>
                    <a:cubicBezTo>
                      <a:pt x="8004" y="41569"/>
                      <a:pt x="0" y="32418"/>
                      <a:pt x="0" y="21600"/>
                    </a:cubicBezTo>
                    <a:cubicBezTo>
                      <a:pt x="0" y="9670"/>
                      <a:pt x="9670" y="0"/>
                      <a:pt x="21600" y="0"/>
                    </a:cubicBezTo>
                    <a:cubicBezTo>
                      <a:pt x="22803" y="0"/>
                      <a:pt x="24005" y="100"/>
                      <a:pt x="25193" y="300"/>
                    </a:cubicBezTo>
                  </a:path>
                  <a:path w="25193" h="43008" stroke="0" extrusionOk="0">
                    <a:moveTo>
                      <a:pt x="18726" y="43008"/>
                    </a:moveTo>
                    <a:cubicBezTo>
                      <a:pt x="8004" y="41569"/>
                      <a:pt x="0" y="32418"/>
                      <a:pt x="0" y="21600"/>
                    </a:cubicBezTo>
                    <a:cubicBezTo>
                      <a:pt x="0" y="9670"/>
                      <a:pt x="9670" y="0"/>
                      <a:pt x="21600" y="0"/>
                    </a:cubicBezTo>
                    <a:cubicBezTo>
                      <a:pt x="22803" y="0"/>
                      <a:pt x="24005" y="100"/>
                      <a:pt x="25193" y="300"/>
                    </a:cubicBezTo>
                    <a:lnTo>
                      <a:pt x="21600" y="21600"/>
                    </a:lnTo>
                    <a:lnTo>
                      <a:pt x="18726" y="43008"/>
                    </a:lnTo>
                    <a:close/>
                  </a:path>
                </a:pathLst>
              </a:custGeom>
              <a:noFill/>
              <a:ln w="12700" cap="rnd">
                <a:solidFill>
                  <a:srgbClr val="007A77"/>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nchor="ctr"/>
              <a:lstStyle/>
              <a:p>
                <a:endParaRPr lang="zh-CN" altLang="en-US"/>
              </a:p>
            </p:txBody>
          </p:sp>
          <p:grpSp>
            <p:nvGrpSpPr>
              <p:cNvPr id="31797" name="Group 141"/>
              <p:cNvGrpSpPr/>
              <p:nvPr/>
            </p:nvGrpSpPr>
            <p:grpSpPr bwMode="auto">
              <a:xfrm>
                <a:off x="4434" y="2127"/>
                <a:ext cx="1104" cy="726"/>
                <a:chOff x="4034" y="1920"/>
                <a:chExt cx="1680" cy="1105"/>
              </a:xfrm>
            </p:grpSpPr>
            <p:sp>
              <p:nvSpPr>
                <p:cNvPr id="31806" name="Freeform 142"/>
                <p:cNvSpPr/>
                <p:nvPr/>
              </p:nvSpPr>
              <p:spPr bwMode="auto">
                <a:xfrm>
                  <a:off x="4034"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07" name="Freeform 143"/>
                <p:cNvSpPr/>
                <p:nvPr/>
              </p:nvSpPr>
              <p:spPr bwMode="auto">
                <a:xfrm>
                  <a:off x="4875"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grpSp>
            <p:nvGrpSpPr>
              <p:cNvPr id="31798" name="Group 144"/>
              <p:cNvGrpSpPr/>
              <p:nvPr/>
            </p:nvGrpSpPr>
            <p:grpSpPr bwMode="auto">
              <a:xfrm>
                <a:off x="4498" y="2127"/>
                <a:ext cx="1104" cy="726"/>
                <a:chOff x="4130" y="1920"/>
                <a:chExt cx="1680" cy="1105"/>
              </a:xfrm>
            </p:grpSpPr>
            <p:sp>
              <p:nvSpPr>
                <p:cNvPr id="31804" name="Freeform 145"/>
                <p:cNvSpPr/>
                <p:nvPr/>
              </p:nvSpPr>
              <p:spPr bwMode="auto">
                <a:xfrm>
                  <a:off x="4130" y="1920"/>
                  <a:ext cx="839" cy="1105"/>
                </a:xfrm>
                <a:custGeom>
                  <a:avLst/>
                  <a:gdLst>
                    <a:gd name="T0" fmla="*/ 29 w 839"/>
                    <a:gd name="T1" fmla="*/ 1084 h 1105"/>
                    <a:gd name="T2" fmla="*/ 74 w 839"/>
                    <a:gd name="T3" fmla="*/ 1061 h 1105"/>
                    <a:gd name="T4" fmla="*/ 112 w 839"/>
                    <a:gd name="T5" fmla="*/ 1050 h 1105"/>
                    <a:gd name="T6" fmla="*/ 133 w 839"/>
                    <a:gd name="T7" fmla="*/ 1052 h 1105"/>
                    <a:gd name="T8" fmla="*/ 155 w 839"/>
                    <a:gd name="T9" fmla="*/ 1063 h 1105"/>
                    <a:gd name="T10" fmla="*/ 190 w 839"/>
                    <a:gd name="T11" fmla="*/ 1089 h 1105"/>
                    <a:gd name="T12" fmla="*/ 212 w 839"/>
                    <a:gd name="T13" fmla="*/ 1100 h 1105"/>
                    <a:gd name="T14" fmla="*/ 238 w 839"/>
                    <a:gd name="T15" fmla="*/ 1104 h 1105"/>
                    <a:gd name="T16" fmla="*/ 267 w 839"/>
                    <a:gd name="T17" fmla="*/ 1095 h 1105"/>
                    <a:gd name="T18" fmla="*/ 300 w 839"/>
                    <a:gd name="T19" fmla="*/ 1076 h 1105"/>
                    <a:gd name="T20" fmla="*/ 355 w 839"/>
                    <a:gd name="T21" fmla="*/ 1041 h 1105"/>
                    <a:gd name="T22" fmla="*/ 387 w 839"/>
                    <a:gd name="T23" fmla="*/ 1026 h 1105"/>
                    <a:gd name="T24" fmla="*/ 415 w 839"/>
                    <a:gd name="T25" fmla="*/ 1025 h 1105"/>
                    <a:gd name="T26" fmla="*/ 440 w 839"/>
                    <a:gd name="T27" fmla="*/ 1037 h 1105"/>
                    <a:gd name="T28" fmla="*/ 469 w 839"/>
                    <a:gd name="T29" fmla="*/ 1065 h 1105"/>
                    <a:gd name="T30" fmla="*/ 490 w 839"/>
                    <a:gd name="T31" fmla="*/ 1087 h 1105"/>
                    <a:gd name="T32" fmla="*/ 511 w 839"/>
                    <a:gd name="T33" fmla="*/ 1101 h 1105"/>
                    <a:gd name="T34" fmla="*/ 533 w 839"/>
                    <a:gd name="T35" fmla="*/ 1102 h 1105"/>
                    <a:gd name="T36" fmla="*/ 557 w 839"/>
                    <a:gd name="T37" fmla="*/ 1095 h 1105"/>
                    <a:gd name="T38" fmla="*/ 581 w 839"/>
                    <a:gd name="T39" fmla="*/ 1079 h 1105"/>
                    <a:gd name="T40" fmla="*/ 605 w 839"/>
                    <a:gd name="T41" fmla="*/ 1059 h 1105"/>
                    <a:gd name="T42" fmla="*/ 626 w 839"/>
                    <a:gd name="T43" fmla="*/ 1031 h 1105"/>
                    <a:gd name="T44" fmla="*/ 645 w 839"/>
                    <a:gd name="T45" fmla="*/ 997 h 1105"/>
                    <a:gd name="T46" fmla="*/ 662 w 839"/>
                    <a:gd name="T47" fmla="*/ 956 h 1105"/>
                    <a:gd name="T48" fmla="*/ 677 w 839"/>
                    <a:gd name="T49" fmla="*/ 907 h 1105"/>
                    <a:gd name="T50" fmla="*/ 690 w 839"/>
                    <a:gd name="T51" fmla="*/ 854 h 1105"/>
                    <a:gd name="T52" fmla="*/ 702 w 839"/>
                    <a:gd name="T53" fmla="*/ 792 h 1105"/>
                    <a:gd name="T54" fmla="*/ 714 w 839"/>
                    <a:gd name="T55" fmla="*/ 726 h 1105"/>
                    <a:gd name="T56" fmla="*/ 721 w 839"/>
                    <a:gd name="T57" fmla="*/ 675 h 1105"/>
                    <a:gd name="T58" fmla="*/ 728 w 839"/>
                    <a:gd name="T59" fmla="*/ 617 h 1105"/>
                    <a:gd name="T60" fmla="*/ 737 w 839"/>
                    <a:gd name="T61" fmla="*/ 520 h 1105"/>
                    <a:gd name="T62" fmla="*/ 748 w 839"/>
                    <a:gd name="T63" fmla="*/ 385 h 1105"/>
                    <a:gd name="T64" fmla="*/ 757 w 839"/>
                    <a:gd name="T65" fmla="*/ 292 h 1105"/>
                    <a:gd name="T66" fmla="*/ 761 w 839"/>
                    <a:gd name="T67" fmla="*/ 253 h 1105"/>
                    <a:gd name="T68" fmla="*/ 766 w 839"/>
                    <a:gd name="T69" fmla="*/ 217 h 1105"/>
                    <a:gd name="T70" fmla="*/ 775 w 839"/>
                    <a:gd name="T71" fmla="*/ 162 h 1105"/>
                    <a:gd name="T72" fmla="*/ 785 w 839"/>
                    <a:gd name="T73" fmla="*/ 118 h 1105"/>
                    <a:gd name="T74" fmla="*/ 794 w 839"/>
                    <a:gd name="T75" fmla="*/ 85 h 1105"/>
                    <a:gd name="T76" fmla="*/ 802 w 839"/>
                    <a:gd name="T77" fmla="*/ 59 h 1105"/>
                    <a:gd name="T78" fmla="*/ 815 w 839"/>
                    <a:gd name="T79" fmla="*/ 24 h 1105"/>
                    <a:gd name="T80" fmla="*/ 821 w 839"/>
                    <a:gd name="T81" fmla="*/ 9 h 1105"/>
                    <a:gd name="T82" fmla="*/ 826 w 839"/>
                    <a:gd name="T83" fmla="*/ 3 h 1105"/>
                    <a:gd name="T84" fmla="*/ 832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0" y="1104"/>
                      </a:moveTo>
                      <a:lnTo>
                        <a:pt x="14" y="1094"/>
                      </a:lnTo>
                      <a:lnTo>
                        <a:pt x="29" y="1084"/>
                      </a:lnTo>
                      <a:lnTo>
                        <a:pt x="45" y="1075"/>
                      </a:lnTo>
                      <a:lnTo>
                        <a:pt x="60" y="1066"/>
                      </a:lnTo>
                      <a:lnTo>
                        <a:pt x="74" y="1061"/>
                      </a:lnTo>
                      <a:lnTo>
                        <a:pt x="89" y="1054"/>
                      </a:lnTo>
                      <a:lnTo>
                        <a:pt x="104" y="1051"/>
                      </a:lnTo>
                      <a:lnTo>
                        <a:pt x="112" y="1050"/>
                      </a:lnTo>
                      <a:lnTo>
                        <a:pt x="119" y="1050"/>
                      </a:lnTo>
                      <a:lnTo>
                        <a:pt x="127" y="1050"/>
                      </a:lnTo>
                      <a:lnTo>
                        <a:pt x="133" y="1052"/>
                      </a:lnTo>
                      <a:lnTo>
                        <a:pt x="141" y="1055"/>
                      </a:lnTo>
                      <a:lnTo>
                        <a:pt x="148" y="1059"/>
                      </a:lnTo>
                      <a:lnTo>
                        <a:pt x="155" y="1063"/>
                      </a:lnTo>
                      <a:lnTo>
                        <a:pt x="162" y="1068"/>
                      </a:lnTo>
                      <a:lnTo>
                        <a:pt x="176" y="1078"/>
                      </a:lnTo>
                      <a:lnTo>
                        <a:pt x="190" y="1089"/>
                      </a:lnTo>
                      <a:lnTo>
                        <a:pt x="198" y="1094"/>
                      </a:lnTo>
                      <a:lnTo>
                        <a:pt x="205" y="1097"/>
                      </a:lnTo>
                      <a:lnTo>
                        <a:pt x="212" y="1100"/>
                      </a:lnTo>
                      <a:lnTo>
                        <a:pt x="221" y="1102"/>
                      </a:lnTo>
                      <a:lnTo>
                        <a:pt x="230" y="1104"/>
                      </a:lnTo>
                      <a:lnTo>
                        <a:pt x="238" y="1104"/>
                      </a:lnTo>
                      <a:lnTo>
                        <a:pt x="248" y="1101"/>
                      </a:lnTo>
                      <a:lnTo>
                        <a:pt x="257" y="1099"/>
                      </a:lnTo>
                      <a:lnTo>
                        <a:pt x="267" y="1095"/>
                      </a:lnTo>
                      <a:lnTo>
                        <a:pt x="278" y="1089"/>
                      </a:lnTo>
                      <a:lnTo>
                        <a:pt x="289" y="1084"/>
                      </a:lnTo>
                      <a:lnTo>
                        <a:pt x="300" y="1076"/>
                      </a:lnTo>
                      <a:lnTo>
                        <a:pt x="322" y="1062"/>
                      </a:lnTo>
                      <a:lnTo>
                        <a:pt x="345" y="1048"/>
                      </a:lnTo>
                      <a:lnTo>
                        <a:pt x="355" y="1041"/>
                      </a:lnTo>
                      <a:lnTo>
                        <a:pt x="366" y="1035"/>
                      </a:lnTo>
                      <a:lnTo>
                        <a:pt x="377" y="1030"/>
                      </a:lnTo>
                      <a:lnTo>
                        <a:pt x="387" y="1026"/>
                      </a:lnTo>
                      <a:lnTo>
                        <a:pt x="397" y="1025"/>
                      </a:lnTo>
                      <a:lnTo>
                        <a:pt x="406" y="1022"/>
                      </a:lnTo>
                      <a:lnTo>
                        <a:pt x="415" y="1025"/>
                      </a:lnTo>
                      <a:lnTo>
                        <a:pt x="424" y="1027"/>
                      </a:lnTo>
                      <a:lnTo>
                        <a:pt x="432" y="1031"/>
                      </a:lnTo>
                      <a:lnTo>
                        <a:pt x="440" y="1037"/>
                      </a:lnTo>
                      <a:lnTo>
                        <a:pt x="447" y="1043"/>
                      </a:lnTo>
                      <a:lnTo>
                        <a:pt x="455" y="1050"/>
                      </a:lnTo>
                      <a:lnTo>
                        <a:pt x="469" y="1065"/>
                      </a:lnTo>
                      <a:lnTo>
                        <a:pt x="477" y="1073"/>
                      </a:lnTo>
                      <a:lnTo>
                        <a:pt x="483" y="1081"/>
                      </a:lnTo>
                      <a:lnTo>
                        <a:pt x="490" y="1087"/>
                      </a:lnTo>
                      <a:lnTo>
                        <a:pt x="497" y="1094"/>
                      </a:lnTo>
                      <a:lnTo>
                        <a:pt x="504" y="1098"/>
                      </a:lnTo>
                      <a:lnTo>
                        <a:pt x="511" y="1101"/>
                      </a:lnTo>
                      <a:lnTo>
                        <a:pt x="518" y="1104"/>
                      </a:lnTo>
                      <a:lnTo>
                        <a:pt x="525" y="1104"/>
                      </a:lnTo>
                      <a:lnTo>
                        <a:pt x="533" y="1102"/>
                      </a:lnTo>
                      <a:lnTo>
                        <a:pt x="541" y="1100"/>
                      </a:lnTo>
                      <a:lnTo>
                        <a:pt x="548" y="1098"/>
                      </a:lnTo>
                      <a:lnTo>
                        <a:pt x="557" y="1095"/>
                      </a:lnTo>
                      <a:lnTo>
                        <a:pt x="565" y="1090"/>
                      </a:lnTo>
                      <a:lnTo>
                        <a:pt x="572" y="1085"/>
                      </a:lnTo>
                      <a:lnTo>
                        <a:pt x="581" y="1079"/>
                      </a:lnTo>
                      <a:lnTo>
                        <a:pt x="589" y="1073"/>
                      </a:lnTo>
                      <a:lnTo>
                        <a:pt x="597" y="1066"/>
                      </a:lnTo>
                      <a:lnTo>
                        <a:pt x="605" y="1059"/>
                      </a:lnTo>
                      <a:lnTo>
                        <a:pt x="612" y="1050"/>
                      </a:lnTo>
                      <a:lnTo>
                        <a:pt x="620" y="1041"/>
                      </a:lnTo>
                      <a:lnTo>
                        <a:pt x="626" y="1031"/>
                      </a:lnTo>
                      <a:lnTo>
                        <a:pt x="633" y="1020"/>
                      </a:lnTo>
                      <a:lnTo>
                        <a:pt x="639" y="1008"/>
                      </a:lnTo>
                      <a:lnTo>
                        <a:pt x="645" y="997"/>
                      </a:lnTo>
                      <a:lnTo>
                        <a:pt x="652" y="984"/>
                      </a:lnTo>
                      <a:lnTo>
                        <a:pt x="657" y="969"/>
                      </a:lnTo>
                      <a:lnTo>
                        <a:pt x="662" y="956"/>
                      </a:lnTo>
                      <a:lnTo>
                        <a:pt x="667" y="940"/>
                      </a:lnTo>
                      <a:lnTo>
                        <a:pt x="672" y="924"/>
                      </a:lnTo>
                      <a:lnTo>
                        <a:pt x="677" y="907"/>
                      </a:lnTo>
                      <a:lnTo>
                        <a:pt x="681" y="890"/>
                      </a:lnTo>
                      <a:lnTo>
                        <a:pt x="685" y="871"/>
                      </a:lnTo>
                      <a:lnTo>
                        <a:pt x="690" y="854"/>
                      </a:lnTo>
                      <a:lnTo>
                        <a:pt x="695" y="833"/>
                      </a:lnTo>
                      <a:lnTo>
                        <a:pt x="699" y="813"/>
                      </a:lnTo>
                      <a:lnTo>
                        <a:pt x="702" y="792"/>
                      </a:lnTo>
                      <a:lnTo>
                        <a:pt x="706" y="772"/>
                      </a:lnTo>
                      <a:lnTo>
                        <a:pt x="710" y="749"/>
                      </a:lnTo>
                      <a:lnTo>
                        <a:pt x="714" y="726"/>
                      </a:lnTo>
                      <a:lnTo>
                        <a:pt x="717" y="700"/>
                      </a:lnTo>
                      <a:lnTo>
                        <a:pt x="719" y="688"/>
                      </a:lnTo>
                      <a:lnTo>
                        <a:pt x="721" y="675"/>
                      </a:lnTo>
                      <a:lnTo>
                        <a:pt x="723" y="662"/>
                      </a:lnTo>
                      <a:lnTo>
                        <a:pt x="725" y="647"/>
                      </a:lnTo>
                      <a:lnTo>
                        <a:pt x="728" y="617"/>
                      </a:lnTo>
                      <a:lnTo>
                        <a:pt x="731" y="587"/>
                      </a:lnTo>
                      <a:lnTo>
                        <a:pt x="735" y="554"/>
                      </a:lnTo>
                      <a:lnTo>
                        <a:pt x="737" y="520"/>
                      </a:lnTo>
                      <a:lnTo>
                        <a:pt x="742" y="453"/>
                      </a:lnTo>
                      <a:lnTo>
                        <a:pt x="746" y="419"/>
                      </a:lnTo>
                      <a:lnTo>
                        <a:pt x="748" y="385"/>
                      </a:lnTo>
                      <a:lnTo>
                        <a:pt x="752" y="353"/>
                      </a:lnTo>
                      <a:lnTo>
                        <a:pt x="754" y="322"/>
                      </a:lnTo>
                      <a:lnTo>
                        <a:pt x="757" y="292"/>
                      </a:lnTo>
                      <a:lnTo>
                        <a:pt x="758" y="279"/>
                      </a:lnTo>
                      <a:lnTo>
                        <a:pt x="760" y="266"/>
                      </a:lnTo>
                      <a:lnTo>
                        <a:pt x="761" y="253"/>
                      </a:lnTo>
                      <a:lnTo>
                        <a:pt x="762" y="239"/>
                      </a:lnTo>
                      <a:lnTo>
                        <a:pt x="764" y="228"/>
                      </a:lnTo>
                      <a:lnTo>
                        <a:pt x="766" y="217"/>
                      </a:lnTo>
                      <a:lnTo>
                        <a:pt x="769" y="198"/>
                      </a:lnTo>
                      <a:lnTo>
                        <a:pt x="771" y="179"/>
                      </a:lnTo>
                      <a:lnTo>
                        <a:pt x="775" y="162"/>
                      </a:lnTo>
                      <a:lnTo>
                        <a:pt x="777" y="146"/>
                      </a:lnTo>
                      <a:lnTo>
                        <a:pt x="781" y="131"/>
                      </a:lnTo>
                      <a:lnTo>
                        <a:pt x="785" y="118"/>
                      </a:lnTo>
                      <a:lnTo>
                        <a:pt x="787" y="106"/>
                      </a:lnTo>
                      <a:lnTo>
                        <a:pt x="790" y="95"/>
                      </a:lnTo>
                      <a:lnTo>
                        <a:pt x="794" y="85"/>
                      </a:lnTo>
                      <a:lnTo>
                        <a:pt x="797" y="76"/>
                      </a:lnTo>
                      <a:lnTo>
                        <a:pt x="800" y="66"/>
                      </a:lnTo>
                      <a:lnTo>
                        <a:pt x="802" y="59"/>
                      </a:lnTo>
                      <a:lnTo>
                        <a:pt x="808" y="43"/>
                      </a:lnTo>
                      <a:lnTo>
                        <a:pt x="813" y="30"/>
                      </a:lnTo>
                      <a:lnTo>
                        <a:pt x="815" y="24"/>
                      </a:lnTo>
                      <a:lnTo>
                        <a:pt x="817" y="18"/>
                      </a:lnTo>
                      <a:lnTo>
                        <a:pt x="819" y="14"/>
                      </a:lnTo>
                      <a:lnTo>
                        <a:pt x="821" y="9"/>
                      </a:lnTo>
                      <a:lnTo>
                        <a:pt x="823" y="7"/>
                      </a:lnTo>
                      <a:lnTo>
                        <a:pt x="825" y="4"/>
                      </a:lnTo>
                      <a:lnTo>
                        <a:pt x="826" y="3"/>
                      </a:lnTo>
                      <a:lnTo>
                        <a:pt x="827" y="2"/>
                      </a:lnTo>
                      <a:lnTo>
                        <a:pt x="830" y="0"/>
                      </a:lnTo>
                      <a:lnTo>
                        <a:pt x="832" y="0"/>
                      </a:lnTo>
                      <a:lnTo>
                        <a:pt x="835" y="2"/>
                      </a:lnTo>
                      <a:lnTo>
                        <a:pt x="838"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sp>
              <p:nvSpPr>
                <p:cNvPr id="31805" name="Freeform 146"/>
                <p:cNvSpPr/>
                <p:nvPr/>
              </p:nvSpPr>
              <p:spPr bwMode="auto">
                <a:xfrm>
                  <a:off x="4971" y="1920"/>
                  <a:ext cx="839" cy="1105"/>
                </a:xfrm>
                <a:custGeom>
                  <a:avLst/>
                  <a:gdLst>
                    <a:gd name="T0" fmla="*/ 807 w 839"/>
                    <a:gd name="T1" fmla="*/ 1084 h 1105"/>
                    <a:gd name="T2" fmla="*/ 762 w 839"/>
                    <a:gd name="T3" fmla="*/ 1061 h 1105"/>
                    <a:gd name="T4" fmla="*/ 725 w 839"/>
                    <a:gd name="T5" fmla="*/ 1050 h 1105"/>
                    <a:gd name="T6" fmla="*/ 703 w 839"/>
                    <a:gd name="T7" fmla="*/ 1052 h 1105"/>
                    <a:gd name="T8" fmla="*/ 681 w 839"/>
                    <a:gd name="T9" fmla="*/ 1063 h 1105"/>
                    <a:gd name="T10" fmla="*/ 646 w 839"/>
                    <a:gd name="T11" fmla="*/ 1089 h 1105"/>
                    <a:gd name="T12" fmla="*/ 624 w 839"/>
                    <a:gd name="T13" fmla="*/ 1100 h 1105"/>
                    <a:gd name="T14" fmla="*/ 598 w 839"/>
                    <a:gd name="T15" fmla="*/ 1104 h 1105"/>
                    <a:gd name="T16" fmla="*/ 569 w 839"/>
                    <a:gd name="T17" fmla="*/ 1095 h 1105"/>
                    <a:gd name="T18" fmla="*/ 536 w 839"/>
                    <a:gd name="T19" fmla="*/ 1076 h 1105"/>
                    <a:gd name="T20" fmla="*/ 481 w 839"/>
                    <a:gd name="T21" fmla="*/ 1041 h 1105"/>
                    <a:gd name="T22" fmla="*/ 449 w 839"/>
                    <a:gd name="T23" fmla="*/ 1026 h 1105"/>
                    <a:gd name="T24" fmla="*/ 421 w 839"/>
                    <a:gd name="T25" fmla="*/ 1025 h 1105"/>
                    <a:gd name="T26" fmla="*/ 397 w 839"/>
                    <a:gd name="T27" fmla="*/ 1037 h 1105"/>
                    <a:gd name="T28" fmla="*/ 367 w 839"/>
                    <a:gd name="T29" fmla="*/ 1065 h 1105"/>
                    <a:gd name="T30" fmla="*/ 347 w 839"/>
                    <a:gd name="T31" fmla="*/ 1087 h 1105"/>
                    <a:gd name="T32" fmla="*/ 325 w 839"/>
                    <a:gd name="T33" fmla="*/ 1101 h 1105"/>
                    <a:gd name="T34" fmla="*/ 303 w 839"/>
                    <a:gd name="T35" fmla="*/ 1102 h 1105"/>
                    <a:gd name="T36" fmla="*/ 280 w 839"/>
                    <a:gd name="T37" fmla="*/ 1095 h 1105"/>
                    <a:gd name="T38" fmla="*/ 255 w 839"/>
                    <a:gd name="T39" fmla="*/ 1079 h 1105"/>
                    <a:gd name="T40" fmla="*/ 232 w 839"/>
                    <a:gd name="T41" fmla="*/ 1059 h 1105"/>
                    <a:gd name="T42" fmla="*/ 210 w 839"/>
                    <a:gd name="T43" fmla="*/ 1031 h 1105"/>
                    <a:gd name="T44" fmla="*/ 191 w 839"/>
                    <a:gd name="T45" fmla="*/ 997 h 1105"/>
                    <a:gd name="T46" fmla="*/ 174 w 839"/>
                    <a:gd name="T47" fmla="*/ 956 h 1105"/>
                    <a:gd name="T48" fmla="*/ 160 w 839"/>
                    <a:gd name="T49" fmla="*/ 907 h 1105"/>
                    <a:gd name="T50" fmla="*/ 146 w 839"/>
                    <a:gd name="T51" fmla="*/ 854 h 1105"/>
                    <a:gd name="T52" fmla="*/ 134 w 839"/>
                    <a:gd name="T53" fmla="*/ 792 h 1105"/>
                    <a:gd name="T54" fmla="*/ 122 w 839"/>
                    <a:gd name="T55" fmla="*/ 726 h 1105"/>
                    <a:gd name="T56" fmla="*/ 115 w 839"/>
                    <a:gd name="T57" fmla="*/ 675 h 1105"/>
                    <a:gd name="T58" fmla="*/ 108 w 839"/>
                    <a:gd name="T59" fmla="*/ 617 h 1105"/>
                    <a:gd name="T60" fmla="*/ 99 w 839"/>
                    <a:gd name="T61" fmla="*/ 520 h 1105"/>
                    <a:gd name="T62" fmla="*/ 88 w 839"/>
                    <a:gd name="T63" fmla="*/ 385 h 1105"/>
                    <a:gd name="T64" fmla="*/ 80 w 839"/>
                    <a:gd name="T65" fmla="*/ 292 h 1105"/>
                    <a:gd name="T66" fmla="*/ 75 w 839"/>
                    <a:gd name="T67" fmla="*/ 253 h 1105"/>
                    <a:gd name="T68" fmla="*/ 70 w 839"/>
                    <a:gd name="T69" fmla="*/ 217 h 1105"/>
                    <a:gd name="T70" fmla="*/ 62 w 839"/>
                    <a:gd name="T71" fmla="*/ 162 h 1105"/>
                    <a:gd name="T72" fmla="*/ 52 w 839"/>
                    <a:gd name="T73" fmla="*/ 118 h 1105"/>
                    <a:gd name="T74" fmla="*/ 42 w 839"/>
                    <a:gd name="T75" fmla="*/ 85 h 1105"/>
                    <a:gd name="T76" fmla="*/ 34 w 839"/>
                    <a:gd name="T77" fmla="*/ 59 h 1105"/>
                    <a:gd name="T78" fmla="*/ 21 w 839"/>
                    <a:gd name="T79" fmla="*/ 24 h 1105"/>
                    <a:gd name="T80" fmla="*/ 15 w 839"/>
                    <a:gd name="T81" fmla="*/ 9 h 1105"/>
                    <a:gd name="T82" fmla="*/ 10 w 839"/>
                    <a:gd name="T83" fmla="*/ 3 h 1105"/>
                    <a:gd name="T84" fmla="*/ 4 w 839"/>
                    <a:gd name="T85" fmla="*/ 0 h 1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39" h="1105">
                      <a:moveTo>
                        <a:pt x="838" y="1104"/>
                      </a:moveTo>
                      <a:lnTo>
                        <a:pt x="822" y="1094"/>
                      </a:lnTo>
                      <a:lnTo>
                        <a:pt x="807" y="1084"/>
                      </a:lnTo>
                      <a:lnTo>
                        <a:pt x="792" y="1075"/>
                      </a:lnTo>
                      <a:lnTo>
                        <a:pt x="777" y="1066"/>
                      </a:lnTo>
                      <a:lnTo>
                        <a:pt x="762" y="1061"/>
                      </a:lnTo>
                      <a:lnTo>
                        <a:pt x="747" y="1054"/>
                      </a:lnTo>
                      <a:lnTo>
                        <a:pt x="732" y="1051"/>
                      </a:lnTo>
                      <a:lnTo>
                        <a:pt x="725" y="1050"/>
                      </a:lnTo>
                      <a:lnTo>
                        <a:pt x="717" y="1050"/>
                      </a:lnTo>
                      <a:lnTo>
                        <a:pt x="710" y="1050"/>
                      </a:lnTo>
                      <a:lnTo>
                        <a:pt x="703" y="1052"/>
                      </a:lnTo>
                      <a:lnTo>
                        <a:pt x="695" y="1055"/>
                      </a:lnTo>
                      <a:lnTo>
                        <a:pt x="688" y="1059"/>
                      </a:lnTo>
                      <a:lnTo>
                        <a:pt x="681" y="1063"/>
                      </a:lnTo>
                      <a:lnTo>
                        <a:pt x="675" y="1068"/>
                      </a:lnTo>
                      <a:lnTo>
                        <a:pt x="660" y="1078"/>
                      </a:lnTo>
                      <a:lnTo>
                        <a:pt x="646" y="1089"/>
                      </a:lnTo>
                      <a:lnTo>
                        <a:pt x="638" y="1094"/>
                      </a:lnTo>
                      <a:lnTo>
                        <a:pt x="631" y="1097"/>
                      </a:lnTo>
                      <a:lnTo>
                        <a:pt x="624" y="1100"/>
                      </a:lnTo>
                      <a:lnTo>
                        <a:pt x="615" y="1102"/>
                      </a:lnTo>
                      <a:lnTo>
                        <a:pt x="607" y="1104"/>
                      </a:lnTo>
                      <a:lnTo>
                        <a:pt x="598" y="1104"/>
                      </a:lnTo>
                      <a:lnTo>
                        <a:pt x="588" y="1101"/>
                      </a:lnTo>
                      <a:lnTo>
                        <a:pt x="579" y="1099"/>
                      </a:lnTo>
                      <a:lnTo>
                        <a:pt x="569" y="1095"/>
                      </a:lnTo>
                      <a:lnTo>
                        <a:pt x="558" y="1089"/>
                      </a:lnTo>
                      <a:lnTo>
                        <a:pt x="547" y="1084"/>
                      </a:lnTo>
                      <a:lnTo>
                        <a:pt x="536" y="1076"/>
                      </a:lnTo>
                      <a:lnTo>
                        <a:pt x="514" y="1062"/>
                      </a:lnTo>
                      <a:lnTo>
                        <a:pt x="492" y="1048"/>
                      </a:lnTo>
                      <a:lnTo>
                        <a:pt x="481" y="1041"/>
                      </a:lnTo>
                      <a:lnTo>
                        <a:pt x="470" y="1035"/>
                      </a:lnTo>
                      <a:lnTo>
                        <a:pt x="459" y="1030"/>
                      </a:lnTo>
                      <a:lnTo>
                        <a:pt x="449" y="1026"/>
                      </a:lnTo>
                      <a:lnTo>
                        <a:pt x="440" y="1025"/>
                      </a:lnTo>
                      <a:lnTo>
                        <a:pt x="430" y="1022"/>
                      </a:lnTo>
                      <a:lnTo>
                        <a:pt x="421" y="1025"/>
                      </a:lnTo>
                      <a:lnTo>
                        <a:pt x="412" y="1027"/>
                      </a:lnTo>
                      <a:lnTo>
                        <a:pt x="405" y="1031"/>
                      </a:lnTo>
                      <a:lnTo>
                        <a:pt x="397" y="1037"/>
                      </a:lnTo>
                      <a:lnTo>
                        <a:pt x="389" y="1043"/>
                      </a:lnTo>
                      <a:lnTo>
                        <a:pt x="382" y="1050"/>
                      </a:lnTo>
                      <a:lnTo>
                        <a:pt x="367" y="1065"/>
                      </a:lnTo>
                      <a:lnTo>
                        <a:pt x="360" y="1073"/>
                      </a:lnTo>
                      <a:lnTo>
                        <a:pt x="353" y="1081"/>
                      </a:lnTo>
                      <a:lnTo>
                        <a:pt x="347" y="1087"/>
                      </a:lnTo>
                      <a:lnTo>
                        <a:pt x="340" y="1094"/>
                      </a:lnTo>
                      <a:lnTo>
                        <a:pt x="332" y="1098"/>
                      </a:lnTo>
                      <a:lnTo>
                        <a:pt x="325" y="1101"/>
                      </a:lnTo>
                      <a:lnTo>
                        <a:pt x="318" y="1104"/>
                      </a:lnTo>
                      <a:lnTo>
                        <a:pt x="311" y="1104"/>
                      </a:lnTo>
                      <a:lnTo>
                        <a:pt x="303" y="1102"/>
                      </a:lnTo>
                      <a:lnTo>
                        <a:pt x="295" y="1100"/>
                      </a:lnTo>
                      <a:lnTo>
                        <a:pt x="288" y="1098"/>
                      </a:lnTo>
                      <a:lnTo>
                        <a:pt x="280" y="1095"/>
                      </a:lnTo>
                      <a:lnTo>
                        <a:pt x="272" y="1090"/>
                      </a:lnTo>
                      <a:lnTo>
                        <a:pt x="264" y="1085"/>
                      </a:lnTo>
                      <a:lnTo>
                        <a:pt x="255" y="1079"/>
                      </a:lnTo>
                      <a:lnTo>
                        <a:pt x="247" y="1073"/>
                      </a:lnTo>
                      <a:lnTo>
                        <a:pt x="240" y="1066"/>
                      </a:lnTo>
                      <a:lnTo>
                        <a:pt x="232" y="1059"/>
                      </a:lnTo>
                      <a:lnTo>
                        <a:pt x="225" y="1050"/>
                      </a:lnTo>
                      <a:lnTo>
                        <a:pt x="217" y="1041"/>
                      </a:lnTo>
                      <a:lnTo>
                        <a:pt x="210" y="1031"/>
                      </a:lnTo>
                      <a:lnTo>
                        <a:pt x="203" y="1020"/>
                      </a:lnTo>
                      <a:lnTo>
                        <a:pt x="197" y="1008"/>
                      </a:lnTo>
                      <a:lnTo>
                        <a:pt x="191" y="997"/>
                      </a:lnTo>
                      <a:lnTo>
                        <a:pt x="185" y="984"/>
                      </a:lnTo>
                      <a:lnTo>
                        <a:pt x="179" y="969"/>
                      </a:lnTo>
                      <a:lnTo>
                        <a:pt x="174" y="956"/>
                      </a:lnTo>
                      <a:lnTo>
                        <a:pt x="169" y="940"/>
                      </a:lnTo>
                      <a:lnTo>
                        <a:pt x="164" y="924"/>
                      </a:lnTo>
                      <a:lnTo>
                        <a:pt x="160" y="907"/>
                      </a:lnTo>
                      <a:lnTo>
                        <a:pt x="155" y="890"/>
                      </a:lnTo>
                      <a:lnTo>
                        <a:pt x="151" y="871"/>
                      </a:lnTo>
                      <a:lnTo>
                        <a:pt x="146" y="854"/>
                      </a:lnTo>
                      <a:lnTo>
                        <a:pt x="142" y="833"/>
                      </a:lnTo>
                      <a:lnTo>
                        <a:pt x="137" y="813"/>
                      </a:lnTo>
                      <a:lnTo>
                        <a:pt x="134" y="792"/>
                      </a:lnTo>
                      <a:lnTo>
                        <a:pt x="130" y="772"/>
                      </a:lnTo>
                      <a:lnTo>
                        <a:pt x="127" y="749"/>
                      </a:lnTo>
                      <a:lnTo>
                        <a:pt x="122" y="726"/>
                      </a:lnTo>
                      <a:lnTo>
                        <a:pt x="119" y="700"/>
                      </a:lnTo>
                      <a:lnTo>
                        <a:pt x="117" y="688"/>
                      </a:lnTo>
                      <a:lnTo>
                        <a:pt x="115" y="675"/>
                      </a:lnTo>
                      <a:lnTo>
                        <a:pt x="113" y="662"/>
                      </a:lnTo>
                      <a:lnTo>
                        <a:pt x="112" y="647"/>
                      </a:lnTo>
                      <a:lnTo>
                        <a:pt x="108" y="617"/>
                      </a:lnTo>
                      <a:lnTo>
                        <a:pt x="105" y="587"/>
                      </a:lnTo>
                      <a:lnTo>
                        <a:pt x="102" y="554"/>
                      </a:lnTo>
                      <a:lnTo>
                        <a:pt x="99" y="520"/>
                      </a:lnTo>
                      <a:lnTo>
                        <a:pt x="94" y="453"/>
                      </a:lnTo>
                      <a:lnTo>
                        <a:pt x="90" y="419"/>
                      </a:lnTo>
                      <a:lnTo>
                        <a:pt x="88" y="385"/>
                      </a:lnTo>
                      <a:lnTo>
                        <a:pt x="85" y="353"/>
                      </a:lnTo>
                      <a:lnTo>
                        <a:pt x="82" y="322"/>
                      </a:lnTo>
                      <a:lnTo>
                        <a:pt x="80" y="292"/>
                      </a:lnTo>
                      <a:lnTo>
                        <a:pt x="78" y="279"/>
                      </a:lnTo>
                      <a:lnTo>
                        <a:pt x="77" y="266"/>
                      </a:lnTo>
                      <a:lnTo>
                        <a:pt x="75" y="253"/>
                      </a:lnTo>
                      <a:lnTo>
                        <a:pt x="74" y="239"/>
                      </a:lnTo>
                      <a:lnTo>
                        <a:pt x="72" y="228"/>
                      </a:lnTo>
                      <a:lnTo>
                        <a:pt x="70" y="217"/>
                      </a:lnTo>
                      <a:lnTo>
                        <a:pt x="67" y="198"/>
                      </a:lnTo>
                      <a:lnTo>
                        <a:pt x="65" y="179"/>
                      </a:lnTo>
                      <a:lnTo>
                        <a:pt x="62" y="162"/>
                      </a:lnTo>
                      <a:lnTo>
                        <a:pt x="59" y="146"/>
                      </a:lnTo>
                      <a:lnTo>
                        <a:pt x="55" y="131"/>
                      </a:lnTo>
                      <a:lnTo>
                        <a:pt x="52" y="118"/>
                      </a:lnTo>
                      <a:lnTo>
                        <a:pt x="49" y="106"/>
                      </a:lnTo>
                      <a:lnTo>
                        <a:pt x="46" y="95"/>
                      </a:lnTo>
                      <a:lnTo>
                        <a:pt x="42" y="85"/>
                      </a:lnTo>
                      <a:lnTo>
                        <a:pt x="40" y="76"/>
                      </a:lnTo>
                      <a:lnTo>
                        <a:pt x="37" y="66"/>
                      </a:lnTo>
                      <a:lnTo>
                        <a:pt x="34" y="59"/>
                      </a:lnTo>
                      <a:lnTo>
                        <a:pt x="28" y="43"/>
                      </a:lnTo>
                      <a:lnTo>
                        <a:pt x="23" y="30"/>
                      </a:lnTo>
                      <a:lnTo>
                        <a:pt x="21" y="24"/>
                      </a:lnTo>
                      <a:lnTo>
                        <a:pt x="19" y="18"/>
                      </a:lnTo>
                      <a:lnTo>
                        <a:pt x="17" y="14"/>
                      </a:lnTo>
                      <a:lnTo>
                        <a:pt x="15" y="9"/>
                      </a:lnTo>
                      <a:lnTo>
                        <a:pt x="13" y="7"/>
                      </a:lnTo>
                      <a:lnTo>
                        <a:pt x="12" y="4"/>
                      </a:lnTo>
                      <a:lnTo>
                        <a:pt x="10" y="3"/>
                      </a:lnTo>
                      <a:lnTo>
                        <a:pt x="9" y="2"/>
                      </a:lnTo>
                      <a:lnTo>
                        <a:pt x="6" y="0"/>
                      </a:lnTo>
                      <a:lnTo>
                        <a:pt x="4" y="0"/>
                      </a:lnTo>
                      <a:lnTo>
                        <a:pt x="2" y="2"/>
                      </a:lnTo>
                      <a:lnTo>
                        <a:pt x="0" y="3"/>
                      </a:lnTo>
                    </a:path>
                  </a:pathLst>
                </a:custGeom>
                <a:noFill/>
                <a:ln w="12700" cap="rnd">
                  <a:solidFill>
                    <a:srgbClr val="FF0033"/>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pSp>
          <p:sp>
            <p:nvSpPr>
              <p:cNvPr id="31799" name="Freeform 147"/>
              <p:cNvSpPr/>
              <p:nvPr/>
            </p:nvSpPr>
            <p:spPr bwMode="auto">
              <a:xfrm>
                <a:off x="4780" y="2001"/>
                <a:ext cx="474" cy="852"/>
              </a:xfrm>
              <a:custGeom>
                <a:avLst/>
                <a:gdLst>
                  <a:gd name="T0" fmla="*/ 1 w 721"/>
                  <a:gd name="T1" fmla="*/ 3 h 1297"/>
                  <a:gd name="T2" fmla="*/ 1 w 721"/>
                  <a:gd name="T3" fmla="*/ 3 h 1297"/>
                  <a:gd name="T4" fmla="*/ 1 w 721"/>
                  <a:gd name="T5" fmla="*/ 3 h 1297"/>
                  <a:gd name="T6" fmla="*/ 1 w 721"/>
                  <a:gd name="T7" fmla="*/ 3 h 1297"/>
                  <a:gd name="T8" fmla="*/ 1 w 721"/>
                  <a:gd name="T9" fmla="*/ 3 h 1297"/>
                  <a:gd name="T10" fmla="*/ 1 w 721"/>
                  <a:gd name="T11" fmla="*/ 3 h 1297"/>
                  <a:gd name="T12" fmla="*/ 1 w 721"/>
                  <a:gd name="T13" fmla="*/ 3 h 1297"/>
                  <a:gd name="T14" fmla="*/ 1 w 721"/>
                  <a:gd name="T15" fmla="*/ 3 h 1297"/>
                  <a:gd name="T16" fmla="*/ 1 w 721"/>
                  <a:gd name="T17" fmla="*/ 3 h 1297"/>
                  <a:gd name="T18" fmla="*/ 1 w 721"/>
                  <a:gd name="T19" fmla="*/ 3 h 1297"/>
                  <a:gd name="T20" fmla="*/ 1 w 721"/>
                  <a:gd name="T21" fmla="*/ 3 h 1297"/>
                  <a:gd name="T22" fmla="*/ 1 w 721"/>
                  <a:gd name="T23" fmla="*/ 3 h 1297"/>
                  <a:gd name="T24" fmla="*/ 1 w 721"/>
                  <a:gd name="T25" fmla="*/ 3 h 1297"/>
                  <a:gd name="T26" fmla="*/ 1 w 721"/>
                  <a:gd name="T27" fmla="*/ 2 h 1297"/>
                  <a:gd name="T28" fmla="*/ 1 w 721"/>
                  <a:gd name="T29" fmla="*/ 2 h 1297"/>
                  <a:gd name="T30" fmla="*/ 1 w 721"/>
                  <a:gd name="T31" fmla="*/ 2 h 1297"/>
                  <a:gd name="T32" fmla="*/ 1 w 721"/>
                  <a:gd name="T33" fmla="*/ 1 h 1297"/>
                  <a:gd name="T34" fmla="*/ 1 w 721"/>
                  <a:gd name="T35" fmla="*/ 1 h 1297"/>
                  <a:gd name="T36" fmla="*/ 1 w 721"/>
                  <a:gd name="T37" fmla="*/ 1 h 1297"/>
                  <a:gd name="T38" fmla="*/ 1 w 721"/>
                  <a:gd name="T39" fmla="*/ 1 h 1297"/>
                  <a:gd name="T40" fmla="*/ 1 w 721"/>
                  <a:gd name="T41" fmla="*/ 1 h 1297"/>
                  <a:gd name="T42" fmla="*/ 1 w 721"/>
                  <a:gd name="T43" fmla="*/ 1 h 1297"/>
                  <a:gd name="T44" fmla="*/ 1 w 721"/>
                  <a:gd name="T45" fmla="*/ 1 h 1297"/>
                  <a:gd name="T46" fmla="*/ 1 w 721"/>
                  <a:gd name="T47" fmla="*/ 1 h 1297"/>
                  <a:gd name="T48" fmla="*/ 1 w 721"/>
                  <a:gd name="T49" fmla="*/ 1 h 1297"/>
                  <a:gd name="T50" fmla="*/ 1 w 721"/>
                  <a:gd name="T51" fmla="*/ 1 h 1297"/>
                  <a:gd name="T52" fmla="*/ 1 w 721"/>
                  <a:gd name="T53" fmla="*/ 1 h 1297"/>
                  <a:gd name="T54" fmla="*/ 1 w 721"/>
                  <a:gd name="T55" fmla="*/ 1 h 1297"/>
                  <a:gd name="T56" fmla="*/ 1 w 721"/>
                  <a:gd name="T57" fmla="*/ 0 h 1297"/>
                  <a:gd name="T58" fmla="*/ 1 w 721"/>
                  <a:gd name="T59" fmla="*/ 1 h 1297"/>
                  <a:gd name="T60" fmla="*/ 1 w 721"/>
                  <a:gd name="T61" fmla="*/ 1 h 1297"/>
                  <a:gd name="T62" fmla="*/ 1 w 721"/>
                  <a:gd name="T63" fmla="*/ 1 h 1297"/>
                  <a:gd name="T64" fmla="*/ 1 w 721"/>
                  <a:gd name="T65" fmla="*/ 1 h 1297"/>
                  <a:gd name="T66" fmla="*/ 1 w 721"/>
                  <a:gd name="T67" fmla="*/ 1 h 1297"/>
                  <a:gd name="T68" fmla="*/ 1 w 721"/>
                  <a:gd name="T69" fmla="*/ 1 h 1297"/>
                  <a:gd name="T70" fmla="*/ 1 w 721"/>
                  <a:gd name="T71" fmla="*/ 1 h 1297"/>
                  <a:gd name="T72" fmla="*/ 1 w 721"/>
                  <a:gd name="T73" fmla="*/ 1 h 1297"/>
                  <a:gd name="T74" fmla="*/ 1 w 721"/>
                  <a:gd name="T75" fmla="*/ 1 h 1297"/>
                  <a:gd name="T76" fmla="*/ 1 w 721"/>
                  <a:gd name="T77" fmla="*/ 1 h 1297"/>
                  <a:gd name="T78" fmla="*/ 1 w 721"/>
                  <a:gd name="T79" fmla="*/ 1 h 1297"/>
                  <a:gd name="T80" fmla="*/ 1 w 721"/>
                  <a:gd name="T81" fmla="*/ 1 h 1297"/>
                  <a:gd name="T82" fmla="*/ 1 w 721"/>
                  <a:gd name="T83" fmla="*/ 2 h 1297"/>
                  <a:gd name="T84" fmla="*/ 1 w 721"/>
                  <a:gd name="T85" fmla="*/ 2 h 1297"/>
                  <a:gd name="T86" fmla="*/ 2 w 721"/>
                  <a:gd name="T87" fmla="*/ 2 h 1297"/>
                  <a:gd name="T88" fmla="*/ 2 w 721"/>
                  <a:gd name="T89" fmla="*/ 3 h 1297"/>
                  <a:gd name="T90" fmla="*/ 2 w 721"/>
                  <a:gd name="T91" fmla="*/ 3 h 1297"/>
                  <a:gd name="T92" fmla="*/ 2 w 721"/>
                  <a:gd name="T93" fmla="*/ 3 h 1297"/>
                  <a:gd name="T94" fmla="*/ 2 w 721"/>
                  <a:gd name="T95" fmla="*/ 3 h 1297"/>
                  <a:gd name="T96" fmla="*/ 2 w 721"/>
                  <a:gd name="T97" fmla="*/ 3 h 1297"/>
                  <a:gd name="T98" fmla="*/ 2 w 721"/>
                  <a:gd name="T99" fmla="*/ 3 h 1297"/>
                  <a:gd name="T100" fmla="*/ 2 w 721"/>
                  <a:gd name="T101" fmla="*/ 3 h 1297"/>
                  <a:gd name="T102" fmla="*/ 2 w 721"/>
                  <a:gd name="T103" fmla="*/ 3 h 1297"/>
                  <a:gd name="T104" fmla="*/ 2 w 721"/>
                  <a:gd name="T105" fmla="*/ 3 h 1297"/>
                  <a:gd name="T106" fmla="*/ 2 w 721"/>
                  <a:gd name="T107" fmla="*/ 3 h 1297"/>
                  <a:gd name="T108" fmla="*/ 2 w 721"/>
                  <a:gd name="T109" fmla="*/ 3 h 1297"/>
                  <a:gd name="T110" fmla="*/ 2 w 721"/>
                  <a:gd name="T111" fmla="*/ 4 h 1297"/>
                  <a:gd name="T112" fmla="*/ 2 w 721"/>
                  <a:gd name="T113" fmla="*/ 4 h 1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1" h="1297">
                    <a:moveTo>
                      <a:pt x="0" y="1279"/>
                    </a:moveTo>
                    <a:lnTo>
                      <a:pt x="7" y="1279"/>
                    </a:lnTo>
                    <a:lnTo>
                      <a:pt x="14" y="1279"/>
                    </a:lnTo>
                    <a:lnTo>
                      <a:pt x="18" y="1278"/>
                    </a:lnTo>
                    <a:lnTo>
                      <a:pt x="21" y="1277"/>
                    </a:lnTo>
                    <a:lnTo>
                      <a:pt x="25" y="1275"/>
                    </a:lnTo>
                    <a:lnTo>
                      <a:pt x="29" y="1273"/>
                    </a:lnTo>
                    <a:lnTo>
                      <a:pt x="32" y="1271"/>
                    </a:lnTo>
                    <a:lnTo>
                      <a:pt x="36" y="1268"/>
                    </a:lnTo>
                    <a:lnTo>
                      <a:pt x="40" y="1264"/>
                    </a:lnTo>
                    <a:lnTo>
                      <a:pt x="44" y="1259"/>
                    </a:lnTo>
                    <a:lnTo>
                      <a:pt x="48" y="1254"/>
                    </a:lnTo>
                    <a:lnTo>
                      <a:pt x="53" y="1247"/>
                    </a:lnTo>
                    <a:lnTo>
                      <a:pt x="57" y="1240"/>
                    </a:lnTo>
                    <a:lnTo>
                      <a:pt x="61" y="1231"/>
                    </a:lnTo>
                    <a:lnTo>
                      <a:pt x="65" y="1222"/>
                    </a:lnTo>
                    <a:lnTo>
                      <a:pt x="70" y="1212"/>
                    </a:lnTo>
                    <a:lnTo>
                      <a:pt x="74" y="1202"/>
                    </a:lnTo>
                    <a:lnTo>
                      <a:pt x="79" y="1190"/>
                    </a:lnTo>
                    <a:lnTo>
                      <a:pt x="83" y="1179"/>
                    </a:lnTo>
                    <a:lnTo>
                      <a:pt x="88" y="1166"/>
                    </a:lnTo>
                    <a:lnTo>
                      <a:pt x="93" y="1153"/>
                    </a:lnTo>
                    <a:lnTo>
                      <a:pt x="98" y="1139"/>
                    </a:lnTo>
                    <a:lnTo>
                      <a:pt x="103" y="1124"/>
                    </a:lnTo>
                    <a:lnTo>
                      <a:pt x="108" y="1108"/>
                    </a:lnTo>
                    <a:lnTo>
                      <a:pt x="113" y="1091"/>
                    </a:lnTo>
                    <a:lnTo>
                      <a:pt x="118" y="1073"/>
                    </a:lnTo>
                    <a:lnTo>
                      <a:pt x="123" y="1054"/>
                    </a:lnTo>
                    <a:lnTo>
                      <a:pt x="128" y="1034"/>
                    </a:lnTo>
                    <a:lnTo>
                      <a:pt x="133" y="1013"/>
                    </a:lnTo>
                    <a:lnTo>
                      <a:pt x="137" y="991"/>
                    </a:lnTo>
                    <a:lnTo>
                      <a:pt x="140" y="980"/>
                    </a:lnTo>
                    <a:lnTo>
                      <a:pt x="142" y="968"/>
                    </a:lnTo>
                    <a:lnTo>
                      <a:pt x="145" y="956"/>
                    </a:lnTo>
                    <a:lnTo>
                      <a:pt x="147" y="943"/>
                    </a:lnTo>
                    <a:lnTo>
                      <a:pt x="150" y="929"/>
                    </a:lnTo>
                    <a:lnTo>
                      <a:pt x="152" y="915"/>
                    </a:lnTo>
                    <a:lnTo>
                      <a:pt x="154" y="901"/>
                    </a:lnTo>
                    <a:lnTo>
                      <a:pt x="157" y="887"/>
                    </a:lnTo>
                    <a:lnTo>
                      <a:pt x="161" y="856"/>
                    </a:lnTo>
                    <a:lnTo>
                      <a:pt x="166" y="825"/>
                    </a:lnTo>
                    <a:lnTo>
                      <a:pt x="171" y="794"/>
                    </a:lnTo>
                    <a:lnTo>
                      <a:pt x="176" y="761"/>
                    </a:lnTo>
                    <a:lnTo>
                      <a:pt x="185" y="696"/>
                    </a:lnTo>
                    <a:lnTo>
                      <a:pt x="190" y="664"/>
                    </a:lnTo>
                    <a:lnTo>
                      <a:pt x="195" y="631"/>
                    </a:lnTo>
                    <a:lnTo>
                      <a:pt x="200" y="600"/>
                    </a:lnTo>
                    <a:lnTo>
                      <a:pt x="204" y="569"/>
                    </a:lnTo>
                    <a:lnTo>
                      <a:pt x="209" y="540"/>
                    </a:lnTo>
                    <a:lnTo>
                      <a:pt x="212" y="526"/>
                    </a:lnTo>
                    <a:lnTo>
                      <a:pt x="214" y="512"/>
                    </a:lnTo>
                    <a:lnTo>
                      <a:pt x="219" y="484"/>
                    </a:lnTo>
                    <a:lnTo>
                      <a:pt x="224" y="456"/>
                    </a:lnTo>
                    <a:lnTo>
                      <a:pt x="233" y="399"/>
                    </a:lnTo>
                    <a:lnTo>
                      <a:pt x="238" y="371"/>
                    </a:lnTo>
                    <a:lnTo>
                      <a:pt x="243" y="343"/>
                    </a:lnTo>
                    <a:lnTo>
                      <a:pt x="248" y="316"/>
                    </a:lnTo>
                    <a:lnTo>
                      <a:pt x="252" y="289"/>
                    </a:lnTo>
                    <a:lnTo>
                      <a:pt x="257" y="262"/>
                    </a:lnTo>
                    <a:lnTo>
                      <a:pt x="262" y="237"/>
                    </a:lnTo>
                    <a:lnTo>
                      <a:pt x="267" y="212"/>
                    </a:lnTo>
                    <a:lnTo>
                      <a:pt x="272" y="189"/>
                    </a:lnTo>
                    <a:lnTo>
                      <a:pt x="274" y="178"/>
                    </a:lnTo>
                    <a:lnTo>
                      <a:pt x="276" y="167"/>
                    </a:lnTo>
                    <a:lnTo>
                      <a:pt x="279" y="157"/>
                    </a:lnTo>
                    <a:lnTo>
                      <a:pt x="281" y="147"/>
                    </a:lnTo>
                    <a:lnTo>
                      <a:pt x="284" y="137"/>
                    </a:lnTo>
                    <a:lnTo>
                      <a:pt x="286" y="128"/>
                    </a:lnTo>
                    <a:lnTo>
                      <a:pt x="288" y="120"/>
                    </a:lnTo>
                    <a:lnTo>
                      <a:pt x="291" y="111"/>
                    </a:lnTo>
                    <a:lnTo>
                      <a:pt x="293" y="104"/>
                    </a:lnTo>
                    <a:lnTo>
                      <a:pt x="296" y="96"/>
                    </a:lnTo>
                    <a:lnTo>
                      <a:pt x="300" y="82"/>
                    </a:lnTo>
                    <a:lnTo>
                      <a:pt x="305" y="70"/>
                    </a:lnTo>
                    <a:lnTo>
                      <a:pt x="310" y="58"/>
                    </a:lnTo>
                    <a:lnTo>
                      <a:pt x="314" y="48"/>
                    </a:lnTo>
                    <a:lnTo>
                      <a:pt x="319" y="39"/>
                    </a:lnTo>
                    <a:lnTo>
                      <a:pt x="324" y="31"/>
                    </a:lnTo>
                    <a:lnTo>
                      <a:pt x="329" y="24"/>
                    </a:lnTo>
                    <a:lnTo>
                      <a:pt x="334" y="18"/>
                    </a:lnTo>
                    <a:lnTo>
                      <a:pt x="338" y="13"/>
                    </a:lnTo>
                    <a:lnTo>
                      <a:pt x="343" y="8"/>
                    </a:lnTo>
                    <a:lnTo>
                      <a:pt x="348" y="5"/>
                    </a:lnTo>
                    <a:lnTo>
                      <a:pt x="353" y="3"/>
                    </a:lnTo>
                    <a:lnTo>
                      <a:pt x="358" y="1"/>
                    </a:lnTo>
                    <a:lnTo>
                      <a:pt x="362" y="0"/>
                    </a:lnTo>
                    <a:lnTo>
                      <a:pt x="367" y="0"/>
                    </a:lnTo>
                    <a:lnTo>
                      <a:pt x="372" y="0"/>
                    </a:lnTo>
                    <a:lnTo>
                      <a:pt x="377" y="1"/>
                    </a:lnTo>
                    <a:lnTo>
                      <a:pt x="382" y="3"/>
                    </a:lnTo>
                    <a:lnTo>
                      <a:pt x="386" y="5"/>
                    </a:lnTo>
                    <a:lnTo>
                      <a:pt x="391" y="8"/>
                    </a:lnTo>
                    <a:lnTo>
                      <a:pt x="396" y="13"/>
                    </a:lnTo>
                    <a:lnTo>
                      <a:pt x="401" y="18"/>
                    </a:lnTo>
                    <a:lnTo>
                      <a:pt x="406" y="24"/>
                    </a:lnTo>
                    <a:lnTo>
                      <a:pt x="410" y="31"/>
                    </a:lnTo>
                    <a:lnTo>
                      <a:pt x="415" y="39"/>
                    </a:lnTo>
                    <a:lnTo>
                      <a:pt x="420" y="48"/>
                    </a:lnTo>
                    <a:lnTo>
                      <a:pt x="424" y="58"/>
                    </a:lnTo>
                    <a:lnTo>
                      <a:pt x="429" y="70"/>
                    </a:lnTo>
                    <a:lnTo>
                      <a:pt x="434" y="82"/>
                    </a:lnTo>
                    <a:lnTo>
                      <a:pt x="439" y="96"/>
                    </a:lnTo>
                    <a:lnTo>
                      <a:pt x="441" y="104"/>
                    </a:lnTo>
                    <a:lnTo>
                      <a:pt x="444" y="111"/>
                    </a:lnTo>
                    <a:lnTo>
                      <a:pt x="446" y="120"/>
                    </a:lnTo>
                    <a:lnTo>
                      <a:pt x="448" y="128"/>
                    </a:lnTo>
                    <a:lnTo>
                      <a:pt x="451" y="137"/>
                    </a:lnTo>
                    <a:lnTo>
                      <a:pt x="453" y="147"/>
                    </a:lnTo>
                    <a:lnTo>
                      <a:pt x="456" y="157"/>
                    </a:lnTo>
                    <a:lnTo>
                      <a:pt x="458" y="167"/>
                    </a:lnTo>
                    <a:lnTo>
                      <a:pt x="461" y="178"/>
                    </a:lnTo>
                    <a:lnTo>
                      <a:pt x="463" y="189"/>
                    </a:lnTo>
                    <a:lnTo>
                      <a:pt x="468" y="212"/>
                    </a:lnTo>
                    <a:lnTo>
                      <a:pt x="472" y="237"/>
                    </a:lnTo>
                    <a:lnTo>
                      <a:pt x="477" y="262"/>
                    </a:lnTo>
                    <a:lnTo>
                      <a:pt x="482" y="289"/>
                    </a:lnTo>
                    <a:lnTo>
                      <a:pt x="487" y="316"/>
                    </a:lnTo>
                    <a:lnTo>
                      <a:pt x="492" y="343"/>
                    </a:lnTo>
                    <a:lnTo>
                      <a:pt x="496" y="371"/>
                    </a:lnTo>
                    <a:lnTo>
                      <a:pt x="501" y="399"/>
                    </a:lnTo>
                    <a:lnTo>
                      <a:pt x="511" y="456"/>
                    </a:lnTo>
                    <a:lnTo>
                      <a:pt x="516" y="484"/>
                    </a:lnTo>
                    <a:lnTo>
                      <a:pt x="520" y="512"/>
                    </a:lnTo>
                    <a:lnTo>
                      <a:pt x="523" y="526"/>
                    </a:lnTo>
                    <a:lnTo>
                      <a:pt x="525" y="540"/>
                    </a:lnTo>
                    <a:lnTo>
                      <a:pt x="530" y="569"/>
                    </a:lnTo>
                    <a:lnTo>
                      <a:pt x="535" y="600"/>
                    </a:lnTo>
                    <a:lnTo>
                      <a:pt x="540" y="631"/>
                    </a:lnTo>
                    <a:lnTo>
                      <a:pt x="544" y="664"/>
                    </a:lnTo>
                    <a:lnTo>
                      <a:pt x="549" y="696"/>
                    </a:lnTo>
                    <a:lnTo>
                      <a:pt x="559" y="761"/>
                    </a:lnTo>
                    <a:lnTo>
                      <a:pt x="563" y="794"/>
                    </a:lnTo>
                    <a:lnTo>
                      <a:pt x="568" y="825"/>
                    </a:lnTo>
                    <a:lnTo>
                      <a:pt x="573" y="856"/>
                    </a:lnTo>
                    <a:lnTo>
                      <a:pt x="578" y="887"/>
                    </a:lnTo>
                    <a:lnTo>
                      <a:pt x="580" y="901"/>
                    </a:lnTo>
                    <a:lnTo>
                      <a:pt x="583" y="915"/>
                    </a:lnTo>
                    <a:lnTo>
                      <a:pt x="585" y="929"/>
                    </a:lnTo>
                    <a:lnTo>
                      <a:pt x="587" y="943"/>
                    </a:lnTo>
                    <a:lnTo>
                      <a:pt x="590" y="956"/>
                    </a:lnTo>
                    <a:lnTo>
                      <a:pt x="592" y="968"/>
                    </a:lnTo>
                    <a:lnTo>
                      <a:pt x="595" y="980"/>
                    </a:lnTo>
                    <a:lnTo>
                      <a:pt x="597" y="991"/>
                    </a:lnTo>
                    <a:lnTo>
                      <a:pt x="602" y="1013"/>
                    </a:lnTo>
                    <a:lnTo>
                      <a:pt x="607" y="1034"/>
                    </a:lnTo>
                    <a:lnTo>
                      <a:pt x="612" y="1054"/>
                    </a:lnTo>
                    <a:lnTo>
                      <a:pt x="617" y="1072"/>
                    </a:lnTo>
                    <a:lnTo>
                      <a:pt x="622" y="1090"/>
                    </a:lnTo>
                    <a:lnTo>
                      <a:pt x="627" y="1107"/>
                    </a:lnTo>
                    <a:lnTo>
                      <a:pt x="632" y="1123"/>
                    </a:lnTo>
                    <a:lnTo>
                      <a:pt x="637" y="1138"/>
                    </a:lnTo>
                    <a:lnTo>
                      <a:pt x="642" y="1152"/>
                    </a:lnTo>
                    <a:lnTo>
                      <a:pt x="647" y="1165"/>
                    </a:lnTo>
                    <a:lnTo>
                      <a:pt x="652" y="1178"/>
                    </a:lnTo>
                    <a:lnTo>
                      <a:pt x="657" y="1190"/>
                    </a:lnTo>
                    <a:lnTo>
                      <a:pt x="661" y="1201"/>
                    </a:lnTo>
                    <a:lnTo>
                      <a:pt x="665" y="1211"/>
                    </a:lnTo>
                    <a:lnTo>
                      <a:pt x="670" y="1222"/>
                    </a:lnTo>
                    <a:lnTo>
                      <a:pt x="673" y="1231"/>
                    </a:lnTo>
                    <a:lnTo>
                      <a:pt x="677" y="1240"/>
                    </a:lnTo>
                    <a:lnTo>
                      <a:pt x="681" y="1248"/>
                    </a:lnTo>
                    <a:lnTo>
                      <a:pt x="684" y="1255"/>
                    </a:lnTo>
                    <a:lnTo>
                      <a:pt x="688" y="1262"/>
                    </a:lnTo>
                    <a:lnTo>
                      <a:pt x="691" y="1267"/>
                    </a:lnTo>
                    <a:lnTo>
                      <a:pt x="694" y="1272"/>
                    </a:lnTo>
                    <a:lnTo>
                      <a:pt x="696" y="1276"/>
                    </a:lnTo>
                    <a:lnTo>
                      <a:pt x="699" y="1280"/>
                    </a:lnTo>
                    <a:lnTo>
                      <a:pt x="702" y="1283"/>
                    </a:lnTo>
                    <a:lnTo>
                      <a:pt x="705" y="1286"/>
                    </a:lnTo>
                    <a:lnTo>
                      <a:pt x="707" y="1288"/>
                    </a:lnTo>
                    <a:lnTo>
                      <a:pt x="710" y="1290"/>
                    </a:lnTo>
                    <a:lnTo>
                      <a:pt x="715" y="1293"/>
                    </a:lnTo>
                    <a:lnTo>
                      <a:pt x="720" y="1296"/>
                    </a:lnTo>
                  </a:path>
                </a:pathLst>
              </a:custGeom>
              <a:noFill/>
              <a:ln w="19050" cap="rnd">
                <a:solidFill>
                  <a:srgbClr val="3366FF"/>
                </a:solidFill>
                <a:round/>
                <a:headEnd type="none" w="sm" len="sm"/>
                <a:tailEnd type="none" w="sm" len="sm"/>
              </a:ln>
              <a:effectLst/>
              <a:extLst>
                <a:ext uri="{909E8E84-426E-40DD-AFC4-6F175D3DCCD1}">
                  <a14:hiddenFill xmlns:a14="http://schemas.microsoft.com/office/drawing/2010/main">
                    <a:solidFill>
                      <a:srgbClr val="EBF7FF"/>
                    </a:solidFill>
                  </a14:hiddenFill>
                </a:ext>
                <a:ext uri="{AF507438-7753-43E0-B8FC-AC1667EBCBE1}">
                  <a14:hiddenEffects xmlns:a14="http://schemas.microsoft.com/office/drawing/2010/main">
                    <a:effectLst>
                      <a:outerShdw dist="35921" dir="2700000" algn="ctr" rotWithShape="0">
                        <a:srgbClr val="C0C0C0"/>
                      </a:outerShdw>
                    </a:effectLst>
                  </a14:hiddenEffects>
                </a:ext>
              </a:extLst>
            </p:spPr>
            <p:txBody>
              <a:bodyPr/>
              <a:lstStyle/>
              <a:p>
                <a:endParaRPr lang="zh-CN" altLang="en-US"/>
              </a:p>
            </p:txBody>
          </p:sp>
          <p:graphicFrame>
            <p:nvGraphicFramePr>
              <p:cNvPr id="31800" name="Object 148"/>
              <p:cNvGraphicFramePr>
                <a:graphicFrameLocks noChangeAspect="1"/>
              </p:cNvGraphicFramePr>
              <p:nvPr/>
            </p:nvGraphicFramePr>
            <p:xfrm>
              <a:off x="4245" y="2859"/>
              <a:ext cx="57" cy="53"/>
            </p:xfrm>
            <a:graphic>
              <a:graphicData uri="http://schemas.openxmlformats.org/presentationml/2006/ole">
                <mc:AlternateContent xmlns:mc="http://schemas.openxmlformats.org/markup-compatibility/2006">
                  <mc:Choice xmlns:v="urn:schemas-microsoft-com:vml" Requires="v">
                    <p:oleObj spid="_x0000_s31821" name="公式" r:id="rId2" imgW="139700" imgH="127000" progId="Equation.3">
                      <p:embed/>
                    </p:oleObj>
                  </mc:Choice>
                  <mc:Fallback>
                    <p:oleObj name="公式" r:id="rId2" imgW="139700" imgH="127000" progId="Equation.3">
                      <p:embed/>
                      <p:pic>
                        <p:nvPicPr>
                          <p:cNvPr id="0" name="Object 1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 y="2859"/>
                            <a:ext cx="57"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801" name="Text Box 149"/>
              <p:cNvSpPr txBox="1">
                <a:spLocks noChangeArrowheads="1"/>
              </p:cNvSpPr>
              <p:nvPr/>
            </p:nvSpPr>
            <p:spPr bwMode="auto">
              <a:xfrm>
                <a:off x="2383" y="1933"/>
                <a:ext cx="234"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CC0000"/>
                    </a:solidFill>
                    <a:latin typeface="Times New Roman" panose="02020603050405020304" pitchFamily="18" charset="0"/>
                    <a:ea typeface="楷体_GB2312" pitchFamily="49" charset="-122"/>
                  </a:rPr>
                  <a:t>能分辨</a:t>
                </a:r>
                <a:endParaRPr lang="zh-CN" altLang="en-US" sz="2400" b="1">
                  <a:solidFill>
                    <a:srgbClr val="CC0000"/>
                  </a:solidFill>
                </a:endParaRPr>
              </a:p>
              <a:p>
                <a:pPr>
                  <a:spcBef>
                    <a:spcPct val="0"/>
                  </a:spcBef>
                  <a:buFontTx/>
                  <a:buNone/>
                </a:pPr>
                <a:endParaRPr lang="en-US" altLang="zh-CN" sz="2400" b="1">
                  <a:solidFill>
                    <a:srgbClr val="CC0000"/>
                  </a:solidFill>
                </a:endParaRPr>
              </a:p>
            </p:txBody>
          </p:sp>
          <p:sp>
            <p:nvSpPr>
              <p:cNvPr id="31802" name="Text Box 150"/>
              <p:cNvSpPr txBox="1">
                <a:spLocks noChangeArrowheads="1"/>
              </p:cNvSpPr>
              <p:nvPr/>
            </p:nvSpPr>
            <p:spPr bwMode="auto">
              <a:xfrm>
                <a:off x="3530" y="1933"/>
                <a:ext cx="233"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CC0000"/>
                    </a:solidFill>
                    <a:latin typeface="Times New Roman" panose="02020603050405020304" pitchFamily="18" charset="0"/>
                    <a:ea typeface="楷体_GB2312" pitchFamily="49" charset="-122"/>
                  </a:rPr>
                  <a:t>恰能分辨</a:t>
                </a:r>
                <a:endParaRPr lang="zh-CN" altLang="en-US" sz="2400" b="1">
                  <a:solidFill>
                    <a:srgbClr val="CC0000"/>
                  </a:solidFill>
                </a:endParaRPr>
              </a:p>
              <a:p>
                <a:pPr>
                  <a:spcBef>
                    <a:spcPct val="0"/>
                  </a:spcBef>
                  <a:buFontTx/>
                  <a:buNone/>
                </a:pPr>
                <a:endParaRPr lang="en-US" altLang="zh-CN" sz="2400" b="1">
                  <a:solidFill>
                    <a:srgbClr val="CC0000"/>
                  </a:solidFill>
                </a:endParaRPr>
              </a:p>
            </p:txBody>
          </p:sp>
          <p:sp>
            <p:nvSpPr>
              <p:cNvPr id="31803" name="Text Box 151"/>
              <p:cNvSpPr txBox="1">
                <a:spLocks noChangeArrowheads="1"/>
              </p:cNvSpPr>
              <p:nvPr/>
            </p:nvSpPr>
            <p:spPr bwMode="auto">
              <a:xfrm>
                <a:off x="4568" y="1933"/>
                <a:ext cx="23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CC0000"/>
                    </a:solidFill>
                    <a:latin typeface="Times New Roman" panose="02020603050405020304" pitchFamily="18" charset="0"/>
                    <a:ea typeface="楷体_GB2312" pitchFamily="49" charset="-122"/>
                  </a:rPr>
                  <a:t>不能分辨</a:t>
                </a:r>
                <a:endParaRPr lang="zh-CN" altLang="en-US" sz="2400" b="1">
                  <a:solidFill>
                    <a:srgbClr val="CC0000"/>
                  </a:solidFill>
                </a:endParaRPr>
              </a:p>
              <a:p>
                <a:pPr>
                  <a:spcBef>
                    <a:spcPct val="0"/>
                  </a:spcBef>
                  <a:buFontTx/>
                  <a:buNone/>
                </a:pPr>
                <a:endParaRPr lang="en-US" altLang="zh-CN" sz="2400" b="1">
                  <a:solidFill>
                    <a:srgbClr val="CC0000"/>
                  </a:solidFill>
                </a:endParaRPr>
              </a:p>
            </p:txBody>
          </p:sp>
        </p:grpSp>
        <p:sp>
          <p:nvSpPr>
            <p:cNvPr id="31761" name="Rectangle 152"/>
            <p:cNvSpPr>
              <a:spLocks noChangeArrowheads="1"/>
            </p:cNvSpPr>
            <p:nvPr/>
          </p:nvSpPr>
          <p:spPr bwMode="auto">
            <a:xfrm>
              <a:off x="2154" y="1827"/>
              <a:ext cx="11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b="1">
                <a:solidFill>
                  <a:srgbClr val="0000FF"/>
                </a:solidFill>
              </a:endParaRPr>
            </a:p>
          </p:txBody>
        </p:sp>
      </p:grpSp>
      <p:sp>
        <p:nvSpPr>
          <p:cNvPr id="31750" name="Rectangle 153"/>
          <p:cNvSpPr>
            <a:spLocks noChangeArrowheads="1"/>
          </p:cNvSpPr>
          <p:nvPr/>
        </p:nvSpPr>
        <p:spPr bwMode="auto">
          <a:xfrm>
            <a:off x="0" y="6858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瑞利判据</a:t>
            </a:r>
            <a:endParaRPr lang="zh-CN" altLang="en-US" sz="2800" b="1">
              <a:solidFill>
                <a:srgbClr val="0000FF"/>
              </a:solidFill>
            </a:endParaRPr>
          </a:p>
        </p:txBody>
      </p:sp>
      <p:grpSp>
        <p:nvGrpSpPr>
          <p:cNvPr id="31751" name="Group 154"/>
          <p:cNvGrpSpPr/>
          <p:nvPr/>
        </p:nvGrpSpPr>
        <p:grpSpPr bwMode="auto">
          <a:xfrm>
            <a:off x="2743200" y="1371600"/>
            <a:ext cx="1108075" cy="395288"/>
            <a:chOff x="3984" y="1988"/>
            <a:chExt cx="779" cy="343"/>
          </a:xfrm>
        </p:grpSpPr>
        <p:sp>
          <p:nvSpPr>
            <p:cNvPr id="55451" name="Text Box 155"/>
            <p:cNvSpPr txBox="1">
              <a:spLocks noChangeArrowheads="1"/>
            </p:cNvSpPr>
            <p:nvPr/>
          </p:nvSpPr>
          <p:spPr bwMode="auto">
            <a:xfrm>
              <a:off x="4272" y="1988"/>
              <a:ext cx="491"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100%</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1758" name="Line 156"/>
            <p:cNvSpPr>
              <a:spLocks noChangeShapeType="1"/>
            </p:cNvSpPr>
            <p:nvPr/>
          </p:nvSpPr>
          <p:spPr bwMode="auto">
            <a:xfrm>
              <a:off x="3984" y="2112"/>
              <a:ext cx="384" cy="0"/>
            </a:xfrm>
            <a:prstGeom prst="line">
              <a:avLst/>
            </a:prstGeom>
            <a:noFill/>
            <a:ln w="95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52" name="Group 157"/>
          <p:cNvGrpSpPr/>
          <p:nvPr/>
        </p:nvGrpSpPr>
        <p:grpSpPr bwMode="auto">
          <a:xfrm>
            <a:off x="2667000" y="1600200"/>
            <a:ext cx="1252538" cy="396875"/>
            <a:chOff x="4416" y="2180"/>
            <a:chExt cx="881" cy="343"/>
          </a:xfrm>
        </p:grpSpPr>
        <p:sp>
          <p:nvSpPr>
            <p:cNvPr id="55454" name="Text Box 158"/>
            <p:cNvSpPr txBox="1">
              <a:spLocks noChangeArrowheads="1"/>
            </p:cNvSpPr>
            <p:nvPr/>
          </p:nvSpPr>
          <p:spPr bwMode="auto">
            <a:xfrm>
              <a:off x="4716" y="2180"/>
              <a:ext cx="581"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73.6%</a:t>
              </a:r>
              <a:endParaRPr kumimoji="1" lang="en-US" altLang="zh-CN" sz="20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1756" name="Line 159"/>
            <p:cNvSpPr>
              <a:spLocks noChangeShapeType="1"/>
            </p:cNvSpPr>
            <p:nvPr/>
          </p:nvSpPr>
          <p:spPr bwMode="auto">
            <a:xfrm>
              <a:off x="4416" y="2289"/>
              <a:ext cx="384" cy="0"/>
            </a:xfrm>
            <a:prstGeom prst="line">
              <a:avLst/>
            </a:prstGeom>
            <a:noFill/>
            <a:ln w="95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753" name="Text Box 169"/>
          <p:cNvSpPr txBox="1">
            <a:spLocks noChangeArrowheads="1"/>
          </p:cNvSpPr>
          <p:nvPr/>
        </p:nvSpPr>
        <p:spPr bwMode="auto">
          <a:xfrm>
            <a:off x="8001000" y="914400"/>
            <a:ext cx="7937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solidFill>
                  <a:srgbClr val="FF00FF"/>
                </a:solidFill>
              </a:rPr>
              <a:t>一九零四年获得第四</a:t>
            </a:r>
            <a:r>
              <a:rPr lang="zh-CN" altLang="en-US" sz="2000">
                <a:solidFill>
                  <a:srgbClr val="FF00FF"/>
                </a:solidFill>
              </a:rPr>
              <a:t>    </a:t>
            </a:r>
            <a:r>
              <a:rPr lang="zh-CN" altLang="en-US" sz="2000" b="1">
                <a:solidFill>
                  <a:srgbClr val="FF00FF"/>
                </a:solidFill>
              </a:rPr>
              <a:t>届诺贝尔物理学</a:t>
            </a:r>
            <a:endParaRPr lang="zh-CN" altLang="en-US" sz="2800" b="1"/>
          </a:p>
        </p:txBody>
      </p:sp>
      <p:sp>
        <p:nvSpPr>
          <p:cNvPr id="31754" name="Rectangle 76"/>
          <p:cNvSpPr>
            <a:spLocks noChangeArrowheads="1"/>
          </p:cNvSpPr>
          <p:nvPr/>
        </p:nvSpPr>
        <p:spPr bwMode="auto">
          <a:xfrm>
            <a:off x="4733925" y="1327150"/>
            <a:ext cx="541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FF"/>
                </a:solidFill>
              </a:rPr>
              <a:t>奖</a:t>
            </a:r>
            <a:endParaRPr lang="zh-CN" altLang="en-US" sz="2800" b="1">
              <a:solidFill>
                <a:srgbClr val="FF00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p:cNvGrpSpPr/>
          <p:nvPr/>
        </p:nvGrpSpPr>
        <p:grpSpPr bwMode="auto">
          <a:xfrm>
            <a:off x="381000" y="1219200"/>
            <a:ext cx="8458200" cy="3124200"/>
            <a:chOff x="240" y="768"/>
            <a:chExt cx="5328" cy="1968"/>
          </a:xfrm>
        </p:grpSpPr>
        <p:sp>
          <p:nvSpPr>
            <p:cNvPr id="32812" name="Rectangle 3"/>
            <p:cNvSpPr>
              <a:spLocks noChangeArrowheads="1"/>
            </p:cNvSpPr>
            <p:nvPr/>
          </p:nvSpPr>
          <p:spPr bwMode="auto">
            <a:xfrm>
              <a:off x="240" y="768"/>
              <a:ext cx="5328" cy="1968"/>
            </a:xfrm>
            <a:prstGeom prst="rect">
              <a:avLst/>
            </a:prstGeom>
            <a:solidFill>
              <a:schemeClr val="bg1"/>
            </a:solidFill>
            <a:ln w="9525">
              <a:solidFill>
                <a:schemeClr val="tx2"/>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32813" name="Group 4"/>
            <p:cNvGrpSpPr/>
            <p:nvPr/>
          </p:nvGrpSpPr>
          <p:grpSpPr bwMode="auto">
            <a:xfrm>
              <a:off x="507" y="1056"/>
              <a:ext cx="3648" cy="1488"/>
              <a:chOff x="507" y="1056"/>
              <a:chExt cx="3648" cy="1488"/>
            </a:xfrm>
          </p:grpSpPr>
          <p:sp>
            <p:nvSpPr>
              <p:cNvPr id="32814" name="Rectangle 5" descr="深色下对角线"/>
              <p:cNvSpPr>
                <a:spLocks noChangeArrowheads="1"/>
              </p:cNvSpPr>
              <p:nvPr/>
            </p:nvSpPr>
            <p:spPr bwMode="auto">
              <a:xfrm>
                <a:off x="2091" y="1248"/>
                <a:ext cx="96" cy="240"/>
              </a:xfrm>
              <a:prstGeom prst="rect">
                <a:avLst/>
              </a:prstGeom>
              <a:blipFill dpi="0" rotWithShape="0">
                <a:blip r:embed="rId1"/>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2815" name="Rectangle 6" descr="深色下对角线"/>
              <p:cNvSpPr>
                <a:spLocks noChangeArrowheads="1"/>
              </p:cNvSpPr>
              <p:nvPr/>
            </p:nvSpPr>
            <p:spPr bwMode="auto">
              <a:xfrm>
                <a:off x="2091" y="2064"/>
                <a:ext cx="96" cy="240"/>
              </a:xfrm>
              <a:prstGeom prst="rect">
                <a:avLst/>
              </a:prstGeom>
              <a:blipFill dpi="0" rotWithShape="0">
                <a:blip r:embed="rId1"/>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2816" name="Oval 7"/>
              <p:cNvSpPr>
                <a:spLocks noChangeArrowheads="1"/>
              </p:cNvSpPr>
              <p:nvPr/>
            </p:nvSpPr>
            <p:spPr bwMode="auto">
              <a:xfrm>
                <a:off x="2091" y="1488"/>
                <a:ext cx="96" cy="576"/>
              </a:xfrm>
              <a:prstGeom prst="ellipse">
                <a:avLst/>
              </a:prstGeom>
              <a:solidFill>
                <a:srgbClr val="EDFAD2"/>
              </a:solidFill>
              <a:ln w="9525">
                <a:solidFill>
                  <a:srgbClr val="0066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2817" name="Line 8"/>
              <p:cNvSpPr>
                <a:spLocks noChangeShapeType="1"/>
              </p:cNvSpPr>
              <p:nvPr/>
            </p:nvSpPr>
            <p:spPr bwMode="auto">
              <a:xfrm>
                <a:off x="507" y="1776"/>
                <a:ext cx="3648" cy="0"/>
              </a:xfrm>
              <a:prstGeom prst="line">
                <a:avLst/>
              </a:prstGeom>
              <a:noFill/>
              <a:ln w="12700">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818" name="Group 9"/>
              <p:cNvGrpSpPr/>
              <p:nvPr/>
            </p:nvGrpSpPr>
            <p:grpSpPr bwMode="auto">
              <a:xfrm>
                <a:off x="507" y="1248"/>
                <a:ext cx="468" cy="912"/>
                <a:chOff x="480" y="1248"/>
                <a:chExt cx="468" cy="912"/>
              </a:xfrm>
            </p:grpSpPr>
            <p:sp>
              <p:nvSpPr>
                <p:cNvPr id="32824" name="Text Box 10"/>
                <p:cNvSpPr txBox="1">
                  <a:spLocks noChangeArrowheads="1"/>
                </p:cNvSpPr>
                <p:nvPr/>
              </p:nvSpPr>
              <p:spPr bwMode="auto">
                <a:xfrm>
                  <a:off x="720" y="148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0000"/>
                      </a:solidFill>
                      <a:latin typeface="Times New Roman" panose="02020603050405020304" pitchFamily="18" charset="0"/>
                    </a:rPr>
                    <a:t>*</a:t>
                  </a:r>
                  <a:endParaRPr lang="en-US" altLang="zh-CN" sz="2800" b="1">
                    <a:latin typeface="Times New Roman" panose="02020603050405020304" pitchFamily="18" charset="0"/>
                  </a:endParaRPr>
                </a:p>
              </p:txBody>
            </p:sp>
            <p:sp>
              <p:nvSpPr>
                <p:cNvPr id="32825" name="Text Box 11"/>
                <p:cNvSpPr txBox="1">
                  <a:spLocks noChangeArrowheads="1"/>
                </p:cNvSpPr>
                <p:nvPr/>
              </p:nvSpPr>
              <p:spPr bwMode="auto">
                <a:xfrm>
                  <a:off x="720" y="177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0000"/>
                      </a:solidFill>
                      <a:latin typeface="Times New Roman" panose="02020603050405020304" pitchFamily="18" charset="0"/>
                    </a:rPr>
                    <a:t>*</a:t>
                  </a:r>
                  <a:endParaRPr lang="en-US" altLang="zh-CN" sz="2800" b="1">
                    <a:latin typeface="Times New Roman" panose="02020603050405020304" pitchFamily="18" charset="0"/>
                  </a:endParaRPr>
                </a:p>
              </p:txBody>
            </p:sp>
            <p:graphicFrame>
              <p:nvGraphicFramePr>
                <p:cNvPr id="32826" name="Object 12"/>
                <p:cNvGraphicFramePr>
                  <a:graphicFrameLocks noChangeAspect="1"/>
                </p:cNvGraphicFramePr>
                <p:nvPr/>
              </p:nvGraphicFramePr>
              <p:xfrm>
                <a:off x="480" y="1248"/>
                <a:ext cx="318" cy="484"/>
              </p:xfrm>
              <a:graphic>
                <a:graphicData uri="http://schemas.openxmlformats.org/presentationml/2006/ole">
                  <mc:AlternateContent xmlns:mc="http://schemas.openxmlformats.org/markup-compatibility/2006">
                    <mc:Choice xmlns:v="urn:schemas-microsoft-com:vml" Requires="v">
                      <p:oleObj spid="_x0000_s32839" name="Equation" r:id="rId2" imgW="139700" imgH="215900" progId="Equation.3">
                        <p:embed/>
                      </p:oleObj>
                    </mc:Choice>
                    <mc:Fallback>
                      <p:oleObj name="Equation" r:id="rId2" imgW="139700" imgH="2159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318" cy="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7" name="Object 13"/>
                <p:cNvGraphicFramePr>
                  <a:graphicFrameLocks noChangeAspect="1"/>
                </p:cNvGraphicFramePr>
                <p:nvPr/>
              </p:nvGraphicFramePr>
              <p:xfrm>
                <a:off x="480" y="1680"/>
                <a:ext cx="338" cy="480"/>
              </p:xfrm>
              <a:graphic>
                <a:graphicData uri="http://schemas.openxmlformats.org/presentationml/2006/ole">
                  <mc:AlternateContent xmlns:mc="http://schemas.openxmlformats.org/markup-compatibility/2006">
                    <mc:Choice xmlns:v="urn:schemas-microsoft-com:vml" Requires="v">
                      <p:oleObj spid="_x0000_s32840" name="Equation" r:id="rId4" imgW="152400" imgH="215900" progId="Equation.3">
                        <p:embed/>
                      </p:oleObj>
                    </mc:Choice>
                    <mc:Fallback>
                      <p:oleObj name="Equation" r:id="rId4" imgW="152400" imgH="2159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680"/>
                              <a:ext cx="338"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819" name="Line 14"/>
              <p:cNvSpPr>
                <a:spLocks noChangeShapeType="1"/>
              </p:cNvSpPr>
              <p:nvPr/>
            </p:nvSpPr>
            <p:spPr bwMode="auto">
              <a:xfrm flipH="1">
                <a:off x="1803" y="1488"/>
                <a:ext cx="288"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20" name="Line 15"/>
              <p:cNvSpPr>
                <a:spLocks noChangeShapeType="1"/>
              </p:cNvSpPr>
              <p:nvPr/>
            </p:nvSpPr>
            <p:spPr bwMode="auto">
              <a:xfrm flipH="1">
                <a:off x="1803" y="2064"/>
                <a:ext cx="288"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21" name="Line 16"/>
              <p:cNvSpPr>
                <a:spLocks noChangeShapeType="1"/>
              </p:cNvSpPr>
              <p:nvPr/>
            </p:nvSpPr>
            <p:spPr bwMode="auto">
              <a:xfrm>
                <a:off x="2187" y="2160"/>
                <a:ext cx="1296" cy="0"/>
              </a:xfrm>
              <a:prstGeom prst="line">
                <a:avLst/>
              </a:prstGeom>
              <a:noFill/>
              <a:ln w="1905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822" name="Object 17"/>
              <p:cNvGraphicFramePr>
                <a:graphicFrameLocks noChangeAspect="1"/>
              </p:cNvGraphicFramePr>
              <p:nvPr/>
            </p:nvGraphicFramePr>
            <p:xfrm>
              <a:off x="2667" y="1978"/>
              <a:ext cx="336" cy="326"/>
            </p:xfrm>
            <a:graphic>
              <a:graphicData uri="http://schemas.openxmlformats.org/presentationml/2006/ole">
                <mc:AlternateContent xmlns:mc="http://schemas.openxmlformats.org/markup-compatibility/2006">
                  <mc:Choice xmlns:v="urn:schemas-microsoft-com:vml" Requires="v">
                    <p:oleObj spid="_x0000_s32841" name="公式" r:id="rId6" imgW="215900" imgH="304800" progId="Equation.3">
                      <p:embed/>
                    </p:oleObj>
                  </mc:Choice>
                  <mc:Fallback>
                    <p:oleObj name="公式" r:id="rId6" imgW="215900" imgH="3048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 y="1978"/>
                            <a:ext cx="33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8" name="Rectangle 18"/>
              <p:cNvSpPr>
                <a:spLocks noChangeArrowheads="1"/>
              </p:cNvSpPr>
              <p:nvPr/>
            </p:nvSpPr>
            <p:spPr bwMode="auto">
              <a:xfrm>
                <a:off x="3456" y="1056"/>
                <a:ext cx="25" cy="1488"/>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grpSp>
      </p:grpSp>
      <p:grpSp>
        <p:nvGrpSpPr>
          <p:cNvPr id="32771" name="Group 19"/>
          <p:cNvGrpSpPr/>
          <p:nvPr/>
        </p:nvGrpSpPr>
        <p:grpSpPr bwMode="auto">
          <a:xfrm>
            <a:off x="3429000" y="2133600"/>
            <a:ext cx="1371600" cy="838200"/>
            <a:chOff x="2208" y="1392"/>
            <a:chExt cx="864" cy="528"/>
          </a:xfrm>
        </p:grpSpPr>
        <p:sp>
          <p:nvSpPr>
            <p:cNvPr id="32809" name="Freeform 20"/>
            <p:cNvSpPr/>
            <p:nvPr/>
          </p:nvSpPr>
          <p:spPr bwMode="auto">
            <a:xfrm>
              <a:off x="2208" y="1728"/>
              <a:ext cx="816" cy="192"/>
            </a:xfrm>
            <a:custGeom>
              <a:avLst/>
              <a:gdLst>
                <a:gd name="T0" fmla="*/ 816 w 816"/>
                <a:gd name="T1" fmla="*/ 0 h 192"/>
                <a:gd name="T2" fmla="*/ 0 w 816"/>
                <a:gd name="T3" fmla="*/ 96 h 192"/>
                <a:gd name="T4" fmla="*/ 816 w 816"/>
                <a:gd name="T5" fmla="*/ 192 h 192"/>
                <a:gd name="T6" fmla="*/ 816 w 816"/>
                <a:gd name="T7" fmla="*/ 0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92">
                  <a:moveTo>
                    <a:pt x="816" y="0"/>
                  </a:moveTo>
                  <a:lnTo>
                    <a:pt x="0" y="96"/>
                  </a:lnTo>
                  <a:lnTo>
                    <a:pt x="816" y="192"/>
                  </a:lnTo>
                  <a:lnTo>
                    <a:pt x="816" y="0"/>
                  </a:lnTo>
                  <a:close/>
                </a:path>
              </a:pathLst>
            </a:custGeom>
            <a:gradFill rotWithShape="0">
              <a:gsLst>
                <a:gs pos="0">
                  <a:srgbClr val="FF0000"/>
                </a:gs>
                <a:gs pos="100000">
                  <a:srgbClr val="FFFFFF"/>
                </a:gs>
              </a:gsLst>
              <a:lin ang="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0" name="Arc 21"/>
            <p:cNvSpPr/>
            <p:nvPr/>
          </p:nvSpPr>
          <p:spPr bwMode="auto">
            <a:xfrm>
              <a:off x="3024" y="1728"/>
              <a:ext cx="48" cy="187"/>
            </a:xfrm>
            <a:custGeom>
              <a:avLst/>
              <a:gdLst>
                <a:gd name="T0" fmla="*/ 0 w 25007"/>
                <a:gd name="T1" fmla="*/ 0 h 43200"/>
                <a:gd name="T2" fmla="*/ 0 w 25007"/>
                <a:gd name="T3" fmla="*/ 0 h 43200"/>
                <a:gd name="T4" fmla="*/ 0 w 25007"/>
                <a:gd name="T5" fmla="*/ 0 h 43200"/>
                <a:gd name="T6" fmla="*/ 0 60000 65536"/>
                <a:gd name="T7" fmla="*/ 0 60000 65536"/>
                <a:gd name="T8" fmla="*/ 0 60000 65536"/>
              </a:gdLst>
              <a:ahLst/>
              <a:cxnLst>
                <a:cxn ang="T6">
                  <a:pos x="T0" y="T1"/>
                </a:cxn>
                <a:cxn ang="T7">
                  <a:pos x="T2" y="T3"/>
                </a:cxn>
                <a:cxn ang="T8">
                  <a:pos x="T4" y="T5"/>
                </a:cxn>
              </a:cxnLst>
              <a:rect l="0" t="0" r="r" b="b"/>
              <a:pathLst>
                <a:path w="25007" h="43200" fill="none" extrusionOk="0">
                  <a:moveTo>
                    <a:pt x="3406" y="0"/>
                  </a:moveTo>
                  <a:cubicBezTo>
                    <a:pt x="15336" y="0"/>
                    <a:pt x="25007" y="9670"/>
                    <a:pt x="25007" y="21600"/>
                  </a:cubicBezTo>
                  <a:cubicBezTo>
                    <a:pt x="25007" y="33529"/>
                    <a:pt x="15336" y="43200"/>
                    <a:pt x="3407" y="43200"/>
                  </a:cubicBezTo>
                  <a:cubicBezTo>
                    <a:pt x="2265" y="43200"/>
                    <a:pt x="1126" y="43109"/>
                    <a:pt x="0" y="42929"/>
                  </a:cubicBezTo>
                </a:path>
                <a:path w="25007" h="43200" stroke="0" extrusionOk="0">
                  <a:moveTo>
                    <a:pt x="3406" y="0"/>
                  </a:moveTo>
                  <a:cubicBezTo>
                    <a:pt x="15336" y="0"/>
                    <a:pt x="25007" y="9670"/>
                    <a:pt x="25007" y="21600"/>
                  </a:cubicBezTo>
                  <a:cubicBezTo>
                    <a:pt x="25007" y="33529"/>
                    <a:pt x="15336" y="43200"/>
                    <a:pt x="3407" y="43200"/>
                  </a:cubicBezTo>
                  <a:cubicBezTo>
                    <a:pt x="2265" y="43200"/>
                    <a:pt x="1126" y="43109"/>
                    <a:pt x="0" y="42929"/>
                  </a:cubicBezTo>
                  <a:lnTo>
                    <a:pt x="3407" y="21600"/>
                  </a:lnTo>
                  <a:lnTo>
                    <a:pt x="3406" y="0"/>
                  </a:lnTo>
                  <a:close/>
                </a:path>
              </a:pathLst>
            </a:custGeom>
            <a:noFill/>
            <a:ln w="28575">
              <a:solidFill>
                <a:srgbClr val="FF00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811" name="Object 22"/>
            <p:cNvGraphicFramePr>
              <a:graphicFrameLocks noChangeAspect="1"/>
            </p:cNvGraphicFramePr>
            <p:nvPr/>
          </p:nvGraphicFramePr>
          <p:xfrm>
            <a:off x="2688" y="1392"/>
            <a:ext cx="266" cy="384"/>
          </p:xfrm>
          <a:graphic>
            <a:graphicData uri="http://schemas.openxmlformats.org/presentationml/2006/ole">
              <mc:AlternateContent xmlns:mc="http://schemas.openxmlformats.org/markup-compatibility/2006">
                <mc:Choice xmlns:v="urn:schemas-microsoft-com:vml" Requires="v">
                  <p:oleObj spid="_x0000_s32842" name="公式" r:id="rId8" imgW="96520" imgH="186690" progId="Equation.3">
                    <p:embed/>
                  </p:oleObj>
                </mc:Choice>
                <mc:Fallback>
                  <p:oleObj name="公式" r:id="rId8" imgW="96520" imgH="186690"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8" y="1392"/>
                          <a:ext cx="26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72" name="Group 24"/>
          <p:cNvGrpSpPr/>
          <p:nvPr/>
        </p:nvGrpSpPr>
        <p:grpSpPr bwMode="auto">
          <a:xfrm>
            <a:off x="1295400" y="2590800"/>
            <a:ext cx="4191000" cy="457200"/>
            <a:chOff x="816" y="1632"/>
            <a:chExt cx="2640" cy="288"/>
          </a:xfrm>
        </p:grpSpPr>
        <p:sp>
          <p:nvSpPr>
            <p:cNvPr id="32807" name="Line 25"/>
            <p:cNvSpPr>
              <a:spLocks noChangeShapeType="1"/>
            </p:cNvSpPr>
            <p:nvPr/>
          </p:nvSpPr>
          <p:spPr bwMode="auto">
            <a:xfrm flipV="1">
              <a:off x="816" y="1632"/>
              <a:ext cx="2640" cy="288"/>
            </a:xfrm>
            <a:prstGeom prst="line">
              <a:avLst/>
            </a:prstGeom>
            <a:noFill/>
            <a:ln w="1905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8" name="Line 26"/>
            <p:cNvSpPr>
              <a:spLocks noChangeShapeType="1"/>
            </p:cNvSpPr>
            <p:nvPr/>
          </p:nvSpPr>
          <p:spPr bwMode="auto">
            <a:xfrm>
              <a:off x="816" y="1632"/>
              <a:ext cx="2640" cy="28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773" name="Group 27"/>
          <p:cNvGrpSpPr/>
          <p:nvPr/>
        </p:nvGrpSpPr>
        <p:grpSpPr bwMode="auto">
          <a:xfrm>
            <a:off x="7010400" y="2438400"/>
            <a:ext cx="838200" cy="762000"/>
            <a:chOff x="4416" y="1536"/>
            <a:chExt cx="528" cy="480"/>
          </a:xfrm>
        </p:grpSpPr>
        <p:sp>
          <p:nvSpPr>
            <p:cNvPr id="32805" name="Line 28"/>
            <p:cNvSpPr>
              <a:spLocks noChangeShapeType="1"/>
            </p:cNvSpPr>
            <p:nvPr/>
          </p:nvSpPr>
          <p:spPr bwMode="auto">
            <a:xfrm>
              <a:off x="4416" y="1632"/>
              <a:ext cx="0" cy="288"/>
            </a:xfrm>
            <a:prstGeom prst="line">
              <a:avLst/>
            </a:prstGeom>
            <a:noFill/>
            <a:ln w="12700">
              <a:solidFill>
                <a:srgbClr val="FF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806" name="Object 29"/>
            <p:cNvGraphicFramePr>
              <a:graphicFrameLocks noChangeAspect="1"/>
            </p:cNvGraphicFramePr>
            <p:nvPr/>
          </p:nvGraphicFramePr>
          <p:xfrm>
            <a:off x="4595" y="1536"/>
            <a:ext cx="349" cy="480"/>
          </p:xfrm>
          <a:graphic>
            <a:graphicData uri="http://schemas.openxmlformats.org/presentationml/2006/ole">
              <mc:AlternateContent xmlns:mc="http://schemas.openxmlformats.org/markup-compatibility/2006">
                <mc:Choice xmlns:v="urn:schemas-microsoft-com:vml" Requires="v">
                  <p:oleObj spid="_x0000_s32843" name="公式" r:id="rId10" imgW="219075" imgH="289560" progId="Equation.3">
                    <p:embed/>
                  </p:oleObj>
                </mc:Choice>
                <mc:Fallback>
                  <p:oleObj name="公式" r:id="rId10" imgW="219075" imgH="289560" progId="Equation.3">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5" y="1536"/>
                          <a:ext cx="34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774" name="Object 30"/>
          <p:cNvGraphicFramePr>
            <a:graphicFrameLocks noChangeAspect="1"/>
          </p:cNvGraphicFramePr>
          <p:nvPr/>
        </p:nvGraphicFramePr>
        <p:xfrm>
          <a:off x="5943600" y="3282950"/>
          <a:ext cx="2667000" cy="984250"/>
        </p:xfrm>
        <a:graphic>
          <a:graphicData uri="http://schemas.openxmlformats.org/presentationml/2006/ole">
            <mc:AlternateContent xmlns:mc="http://schemas.openxmlformats.org/markup-compatibility/2006">
              <mc:Choice xmlns:v="urn:schemas-microsoft-com:vml" Requires="v">
                <p:oleObj spid="_x0000_s32844" name="公式" r:id="rId12" imgW="1828800" imgH="660400" progId="Equation.3">
                  <p:embed/>
                </p:oleObj>
              </mc:Choice>
              <mc:Fallback>
                <p:oleObj name="公式" r:id="rId12" imgW="1828800" imgH="660400" progId="Equation.3">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3282950"/>
                        <a:ext cx="266700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5" name="Group 74"/>
          <p:cNvGrpSpPr/>
          <p:nvPr/>
        </p:nvGrpSpPr>
        <p:grpSpPr bwMode="auto">
          <a:xfrm>
            <a:off x="1600200" y="4419600"/>
            <a:ext cx="6019800" cy="914400"/>
            <a:chOff x="1968" y="2688"/>
            <a:chExt cx="3792" cy="576"/>
          </a:xfrm>
        </p:grpSpPr>
        <p:sp>
          <p:nvSpPr>
            <p:cNvPr id="32802" name="Rectangle 32"/>
            <p:cNvSpPr>
              <a:spLocks noChangeArrowheads="1"/>
            </p:cNvSpPr>
            <p:nvPr/>
          </p:nvSpPr>
          <p:spPr bwMode="auto">
            <a:xfrm>
              <a:off x="1968" y="2688"/>
              <a:ext cx="3792" cy="576"/>
            </a:xfrm>
            <a:prstGeom prst="rect">
              <a:avLst/>
            </a:prstGeom>
            <a:gradFill rotWithShape="0">
              <a:gsLst>
                <a:gs pos="0">
                  <a:srgbClr val="EDFAD2"/>
                </a:gs>
                <a:gs pos="50000">
                  <a:srgbClr val="FFFFFF"/>
                </a:gs>
                <a:gs pos="100000">
                  <a:srgbClr val="EDFAD2"/>
                </a:gs>
              </a:gsLst>
              <a:lin ang="5400000" scaled="1"/>
            </a:gradFill>
            <a:ln w="9525">
              <a:solidFill>
                <a:srgbClr val="006666"/>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aphicFrame>
          <p:nvGraphicFramePr>
            <p:cNvPr id="32803" name="Object 33"/>
            <p:cNvGraphicFramePr>
              <a:graphicFrameLocks noChangeAspect="1"/>
            </p:cNvGraphicFramePr>
            <p:nvPr/>
          </p:nvGraphicFramePr>
          <p:xfrm>
            <a:off x="4320" y="2688"/>
            <a:ext cx="1344" cy="550"/>
          </p:xfrm>
          <a:graphic>
            <a:graphicData uri="http://schemas.openxmlformats.org/presentationml/2006/ole">
              <mc:AlternateContent xmlns:mc="http://schemas.openxmlformats.org/markup-compatibility/2006">
                <mc:Choice xmlns:v="urn:schemas-microsoft-com:vml" Requires="v">
                  <p:oleObj spid="_x0000_s32845" name="公式" r:id="rId14" imgW="825500" imgH="393700" progId="Equation.3">
                    <p:embed/>
                  </p:oleObj>
                </mc:Choice>
                <mc:Fallback>
                  <p:oleObj name="公式" r:id="rId14" imgW="825500" imgH="393700" progId="Equation.3">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0" y="2688"/>
                          <a:ext cx="1344" cy="550"/>
                        </a:xfrm>
                        <a:prstGeom prst="rect">
                          <a:avLst/>
                        </a:prstGeom>
                        <a:noFill/>
                        <a:ln>
                          <a:noFill/>
                        </a:ln>
                        <a:effectLst/>
                        <a:extLst>
                          <a:ext uri="{909E8E84-426E-40DD-AFC4-6F175D3DCCD1}">
                            <a14:hiddenFill xmlns:a14="http://schemas.microsoft.com/office/drawing/2010/main">
                              <a:gradFill rotWithShape="0">
                                <a:gsLst>
                                  <a:gs pos="0">
                                    <a:srgbClr val="C29BC2"/>
                                  </a:gs>
                                  <a:gs pos="50000">
                                    <a:srgbClr val="FFCCFF"/>
                                  </a:gs>
                                  <a:gs pos="100000">
                                    <a:srgbClr val="C29BC2"/>
                                  </a:gs>
                                </a:gsLst>
                                <a:lin ang="5400000" scaled="1"/>
                              </a:gradFill>
                            </a14:hiddenFill>
                          </a:ext>
                          <a:ext uri="{91240B29-F687-4F45-9708-019B960494DF}">
                            <a14:hiddenLine xmlns:a14="http://schemas.microsoft.com/office/drawing/2010/main" w="28575">
                              <a:solidFill>
                                <a:srgbClr val="CC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04" name="Text Box 34"/>
            <p:cNvSpPr txBox="1">
              <a:spLocks noChangeArrowheads="1"/>
            </p:cNvSpPr>
            <p:nvPr/>
          </p:nvSpPr>
          <p:spPr bwMode="auto">
            <a:xfrm>
              <a:off x="2064" y="2784"/>
              <a:ext cx="2256" cy="32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CC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t>光学仪器</a:t>
              </a:r>
              <a:r>
                <a:rPr lang="zh-CN" altLang="en-US" sz="2800" b="1">
                  <a:latin typeface="Times New Roman" panose="02020603050405020304" pitchFamily="18" charset="0"/>
                </a:rPr>
                <a:t>最小分辨角</a:t>
              </a:r>
              <a:endParaRPr lang="zh-CN" altLang="en-US" sz="2800" b="1">
                <a:latin typeface="Times New Roman" panose="02020603050405020304" pitchFamily="18" charset="0"/>
              </a:endParaRPr>
            </a:p>
          </p:txBody>
        </p:sp>
      </p:grpSp>
      <p:sp>
        <p:nvSpPr>
          <p:cNvPr id="32776" name="Text Box 35"/>
          <p:cNvSpPr txBox="1">
            <a:spLocks noChangeArrowheads="1"/>
          </p:cNvSpPr>
          <p:nvPr/>
        </p:nvSpPr>
        <p:spPr bwMode="auto">
          <a:xfrm>
            <a:off x="0" y="838200"/>
            <a:ext cx="914400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CC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solidFill>
                  <a:srgbClr val="000000"/>
                </a:solidFill>
                <a:latin typeface="宋体" panose="02010600030101010101" pitchFamily="2" charset="-122"/>
              </a:rPr>
              <a:t>“</a:t>
            </a:r>
            <a:r>
              <a:rPr kumimoji="1" lang="zh-CN" altLang="en-US" sz="2400" b="1">
                <a:solidFill>
                  <a:srgbClr val="000000"/>
                </a:solidFill>
              </a:rPr>
              <a:t>恰能分辨</a:t>
            </a:r>
            <a:r>
              <a:rPr kumimoji="1" lang="zh-CN" altLang="en-US" sz="2400" b="1">
                <a:solidFill>
                  <a:srgbClr val="000000"/>
                </a:solidFill>
                <a:latin typeface="宋体" panose="02010600030101010101" pitchFamily="2" charset="-122"/>
              </a:rPr>
              <a:t>”</a:t>
            </a:r>
            <a:r>
              <a:rPr kumimoji="1" lang="zh-CN" altLang="en-US" sz="2400" b="1">
                <a:solidFill>
                  <a:srgbClr val="000000"/>
                </a:solidFill>
              </a:rPr>
              <a:t>的两点光源的两衍射图样中心之间的距离应等于</a:t>
            </a:r>
            <a:endParaRPr lang="zh-CN" altLang="en-US" sz="2400" b="1">
              <a:latin typeface="Times New Roman" panose="02020603050405020304" pitchFamily="18" charset="0"/>
            </a:endParaRPr>
          </a:p>
        </p:txBody>
      </p:sp>
      <p:sp>
        <p:nvSpPr>
          <p:cNvPr id="32777" name="Rectangle 37"/>
          <p:cNvSpPr>
            <a:spLocks noChangeArrowheads="1"/>
          </p:cNvSpPr>
          <p:nvPr/>
        </p:nvSpPr>
        <p:spPr bwMode="auto">
          <a:xfrm>
            <a:off x="0" y="5410200"/>
            <a:ext cx="9144000" cy="1066800"/>
          </a:xfrm>
          <a:prstGeom prst="rect">
            <a:avLst/>
          </a:prstGeom>
          <a:gradFill rotWithShape="0">
            <a:gsLst>
              <a:gs pos="0">
                <a:srgbClr val="EDFAD2"/>
              </a:gs>
              <a:gs pos="50000">
                <a:srgbClr val="FFFFFF"/>
              </a:gs>
              <a:gs pos="100000">
                <a:srgbClr val="EDFAD2"/>
              </a:gs>
            </a:gsLst>
            <a:lin ang="5400000" scaled="1"/>
          </a:gradFill>
          <a:ln w="9525">
            <a:solidFill>
              <a:srgbClr val="006666"/>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2778" name="Text Box 38"/>
          <p:cNvSpPr txBox="1">
            <a:spLocks noChangeArrowheads="1"/>
          </p:cNvSpPr>
          <p:nvPr/>
        </p:nvSpPr>
        <p:spPr bwMode="auto">
          <a:xfrm>
            <a:off x="0" y="5745163"/>
            <a:ext cx="52308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rPr>
              <a:t>光学仪器</a:t>
            </a:r>
            <a:r>
              <a:rPr kumimoji="1" lang="zh-CN" altLang="en-US" sz="2800" b="1"/>
              <a:t>分辨本领（</a:t>
            </a:r>
            <a:r>
              <a:rPr lang="zh-CN" altLang="en-US" sz="2800" b="1">
                <a:latin typeface="Times New Roman" panose="02020603050405020304" pitchFamily="18" charset="0"/>
              </a:rPr>
              <a:t>分辨率）</a:t>
            </a:r>
            <a:endParaRPr lang="zh-CN" altLang="en-US" sz="2800" b="1">
              <a:latin typeface="Times New Roman" panose="02020603050405020304" pitchFamily="18" charset="0"/>
            </a:endParaRPr>
          </a:p>
        </p:txBody>
      </p:sp>
      <p:graphicFrame>
        <p:nvGraphicFramePr>
          <p:cNvPr id="32779" name="Object 39"/>
          <p:cNvGraphicFramePr>
            <a:graphicFrameLocks noChangeAspect="1"/>
          </p:cNvGraphicFramePr>
          <p:nvPr/>
        </p:nvGraphicFramePr>
        <p:xfrm>
          <a:off x="4572000" y="5638800"/>
          <a:ext cx="2787650" cy="950913"/>
        </p:xfrm>
        <a:graphic>
          <a:graphicData uri="http://schemas.openxmlformats.org/presentationml/2006/ole">
            <mc:AlternateContent xmlns:mc="http://schemas.openxmlformats.org/markup-compatibility/2006">
              <mc:Choice xmlns:v="urn:schemas-microsoft-com:vml" Requires="v">
                <p:oleObj spid="_x0000_s32846" name="公式" r:id="rId16" imgW="926465" imgH="444500" progId="Equation.3">
                  <p:embed/>
                </p:oleObj>
              </mc:Choice>
              <mc:Fallback>
                <p:oleObj name="公式" r:id="rId16" imgW="926465" imgH="444500" progId="Equation.3">
                  <p:embed/>
                  <p:pic>
                    <p:nvPicPr>
                      <p:cNvPr id="0"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638800"/>
                        <a:ext cx="2787650" cy="95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0" name="Object 40"/>
          <p:cNvGraphicFramePr>
            <a:graphicFrameLocks noChangeAspect="1"/>
          </p:cNvGraphicFramePr>
          <p:nvPr/>
        </p:nvGraphicFramePr>
        <p:xfrm>
          <a:off x="7302500" y="5562600"/>
          <a:ext cx="1841500" cy="920750"/>
        </p:xfrm>
        <a:graphic>
          <a:graphicData uri="http://schemas.openxmlformats.org/presentationml/2006/ole">
            <mc:AlternateContent xmlns:mc="http://schemas.openxmlformats.org/markup-compatibility/2006">
              <mc:Choice xmlns:v="urn:schemas-microsoft-com:vml" Requires="v">
                <p:oleObj spid="_x0000_s32847" name="公式" r:id="rId18" imgW="736600" imgH="609600" progId="Equation.3">
                  <p:embed/>
                </p:oleObj>
              </mc:Choice>
              <mc:Fallback>
                <p:oleObj name="公式" r:id="rId18" imgW="736600" imgH="609600" progId="Equation.3">
                  <p:embed/>
                  <p:pic>
                    <p:nvPicPr>
                      <p:cNvPr id="0"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02500" y="5562600"/>
                        <a:ext cx="18415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1" name="Group 42"/>
          <p:cNvGrpSpPr/>
          <p:nvPr/>
        </p:nvGrpSpPr>
        <p:grpSpPr bwMode="auto">
          <a:xfrm>
            <a:off x="685800" y="1295400"/>
            <a:ext cx="4038600" cy="2057400"/>
            <a:chOff x="432" y="816"/>
            <a:chExt cx="2544" cy="1296"/>
          </a:xfrm>
        </p:grpSpPr>
        <p:sp>
          <p:nvSpPr>
            <p:cNvPr id="32796" name="Freeform 43"/>
            <p:cNvSpPr/>
            <p:nvPr/>
          </p:nvSpPr>
          <p:spPr bwMode="auto">
            <a:xfrm>
              <a:off x="1968" y="1488"/>
              <a:ext cx="1" cy="624"/>
            </a:xfrm>
            <a:custGeom>
              <a:avLst/>
              <a:gdLst>
                <a:gd name="T0" fmla="*/ 0 w 1"/>
                <a:gd name="T1" fmla="*/ 0 h 624"/>
                <a:gd name="T2" fmla="*/ 1 w 1"/>
                <a:gd name="T3" fmla="*/ 624 h 624"/>
                <a:gd name="T4" fmla="*/ 0 60000 65536"/>
                <a:gd name="T5" fmla="*/ 0 60000 65536"/>
              </a:gdLst>
              <a:ahLst/>
              <a:cxnLst>
                <a:cxn ang="T4">
                  <a:pos x="T0" y="T1"/>
                </a:cxn>
                <a:cxn ang="T5">
                  <a:pos x="T2" y="T3"/>
                </a:cxn>
              </a:cxnLst>
              <a:rect l="0" t="0" r="r" b="b"/>
              <a:pathLst>
                <a:path w="1" h="624">
                  <a:moveTo>
                    <a:pt x="0" y="0"/>
                  </a:moveTo>
                  <a:lnTo>
                    <a:pt x="1" y="624"/>
                  </a:lnTo>
                </a:path>
              </a:pathLst>
            </a:custGeom>
            <a:noFill/>
            <a:ln w="28575">
              <a:solidFill>
                <a:srgbClr val="FF0000"/>
              </a:solidFill>
              <a:round/>
              <a:headEnd type="triangle" w="sm" len="lg"/>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7" name="Freeform 44"/>
            <p:cNvSpPr/>
            <p:nvPr/>
          </p:nvSpPr>
          <p:spPr bwMode="auto">
            <a:xfrm>
              <a:off x="864" y="1200"/>
              <a:ext cx="1032" cy="438"/>
            </a:xfrm>
            <a:custGeom>
              <a:avLst/>
              <a:gdLst>
                <a:gd name="T0" fmla="*/ 282 w 1032"/>
                <a:gd name="T1" fmla="*/ 0 h 438"/>
                <a:gd name="T2" fmla="*/ 1032 w 1032"/>
                <a:gd name="T3" fmla="*/ 438 h 438"/>
                <a:gd name="T4" fmla="*/ 0 w 1032"/>
                <a:gd name="T5" fmla="*/ 6 h 438"/>
                <a:gd name="T6" fmla="*/ 282 w 1032"/>
                <a:gd name="T7" fmla="*/ 0 h 4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2" h="438">
                  <a:moveTo>
                    <a:pt x="282" y="0"/>
                  </a:moveTo>
                  <a:lnTo>
                    <a:pt x="1032" y="438"/>
                  </a:lnTo>
                  <a:lnTo>
                    <a:pt x="0" y="6"/>
                  </a:lnTo>
                  <a:lnTo>
                    <a:pt x="282" y="0"/>
                  </a:lnTo>
                  <a:close/>
                </a:path>
              </a:pathLst>
            </a:custGeom>
            <a:solidFill>
              <a:srgbClr val="EDFAD2"/>
            </a:solidFill>
            <a:ln w="9525" cap="flat" cmpd="sng">
              <a:solidFill>
                <a:schemeClr val="tx1"/>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2798" name="Group 45"/>
            <p:cNvGrpSpPr/>
            <p:nvPr/>
          </p:nvGrpSpPr>
          <p:grpSpPr bwMode="auto">
            <a:xfrm>
              <a:off x="432" y="816"/>
              <a:ext cx="2544" cy="384"/>
              <a:chOff x="432" y="816"/>
              <a:chExt cx="2544" cy="384"/>
            </a:xfrm>
          </p:grpSpPr>
          <p:sp>
            <p:nvSpPr>
              <p:cNvPr id="32799" name="Rectangle 46"/>
              <p:cNvSpPr>
                <a:spLocks noChangeArrowheads="1"/>
              </p:cNvSpPr>
              <p:nvPr/>
            </p:nvSpPr>
            <p:spPr bwMode="auto">
              <a:xfrm>
                <a:off x="432" y="816"/>
                <a:ext cx="2448" cy="384"/>
              </a:xfrm>
              <a:prstGeom prst="rect">
                <a:avLst/>
              </a:prstGeom>
              <a:gradFill rotWithShape="0">
                <a:gsLst>
                  <a:gs pos="0">
                    <a:srgbClr val="EDFAD2"/>
                  </a:gs>
                  <a:gs pos="50000">
                    <a:srgbClr val="FFFFFF"/>
                  </a:gs>
                  <a:gs pos="100000">
                    <a:srgbClr val="EDFAD2"/>
                  </a:gs>
                </a:gsLst>
                <a:lin ang="5400000" scaled="1"/>
              </a:gradFill>
              <a:ln w="9525">
                <a:solidFill>
                  <a:schemeClr val="tx1"/>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2800" name="Text Box 47"/>
              <p:cNvSpPr txBox="1">
                <a:spLocks noChangeArrowheads="1"/>
              </p:cNvSpPr>
              <p:nvPr/>
            </p:nvSpPr>
            <p:spPr bwMode="auto">
              <a:xfrm>
                <a:off x="480" y="825"/>
                <a:ext cx="2496" cy="327"/>
              </a:xfrm>
              <a:prstGeom prst="rect">
                <a:avLst/>
              </a:prstGeom>
              <a:noFill/>
              <a:ln>
                <a:noFill/>
              </a:ln>
              <a:effectLst/>
              <a:extLst>
                <a:ext uri="{909E8E84-426E-40DD-AFC4-6F175D3DCCD1}">
                  <a14:hiddenFill xmlns:a14="http://schemas.microsoft.com/office/drawing/2010/main">
                    <a:solidFill>
                      <a:srgbClr val="F9F7B5"/>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1C1C1C"/>
                    </a:solidFill>
                    <a:latin typeface="Times New Roman" panose="02020603050405020304" pitchFamily="18" charset="0"/>
                  </a:rPr>
                  <a:t>光学仪器的通光孔径</a:t>
                </a:r>
                <a:endParaRPr lang="zh-CN" altLang="en-US" sz="2800" b="1">
                  <a:solidFill>
                    <a:srgbClr val="1C1C1C"/>
                  </a:solidFill>
                  <a:latin typeface="Times New Roman" panose="02020603050405020304" pitchFamily="18" charset="0"/>
                </a:endParaRPr>
              </a:p>
            </p:txBody>
          </p:sp>
          <p:graphicFrame>
            <p:nvGraphicFramePr>
              <p:cNvPr id="32801" name="Object 48"/>
              <p:cNvGraphicFramePr>
                <a:graphicFrameLocks noChangeAspect="1"/>
              </p:cNvGraphicFramePr>
              <p:nvPr/>
            </p:nvGraphicFramePr>
            <p:xfrm>
              <a:off x="2544" y="864"/>
              <a:ext cx="288" cy="288"/>
            </p:xfrm>
            <a:graphic>
              <a:graphicData uri="http://schemas.openxmlformats.org/presentationml/2006/ole">
                <mc:AlternateContent xmlns:mc="http://schemas.openxmlformats.org/markup-compatibility/2006">
                  <mc:Choice xmlns:v="urn:schemas-microsoft-com:vml" Requires="v">
                    <p:oleObj spid="_x0000_s32848" name="Equation" r:id="rId20" imgW="165100" imgH="165100" progId="Equation.3">
                      <p:embed/>
                    </p:oleObj>
                  </mc:Choice>
                  <mc:Fallback>
                    <p:oleObj name="Equation" r:id="rId20" imgW="165100" imgH="165100" progId="Equation.3">
                      <p:embed/>
                      <p:pic>
                        <p:nvPicPr>
                          <p:cNvPr id="0" name="Object 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44" y="86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2782" name="Group 49"/>
          <p:cNvGrpSpPr/>
          <p:nvPr/>
        </p:nvGrpSpPr>
        <p:grpSpPr bwMode="auto">
          <a:xfrm>
            <a:off x="5484813" y="1752600"/>
            <a:ext cx="1755775" cy="2208213"/>
            <a:chOff x="3455" y="1104"/>
            <a:chExt cx="1106" cy="1391"/>
          </a:xfrm>
        </p:grpSpPr>
        <p:grpSp>
          <p:nvGrpSpPr>
            <p:cNvPr id="32786" name="Group 50"/>
            <p:cNvGrpSpPr/>
            <p:nvPr/>
          </p:nvGrpSpPr>
          <p:grpSpPr bwMode="auto">
            <a:xfrm rot="5367018">
              <a:off x="3271" y="1291"/>
              <a:ext cx="1055" cy="681"/>
              <a:chOff x="3648" y="2208"/>
              <a:chExt cx="1141" cy="968"/>
            </a:xfrm>
          </p:grpSpPr>
          <p:sp>
            <p:nvSpPr>
              <p:cNvPr id="32793" name="Freeform 51"/>
              <p:cNvSpPr/>
              <p:nvPr/>
            </p:nvSpPr>
            <p:spPr bwMode="auto">
              <a:xfrm>
                <a:off x="4512" y="3120"/>
                <a:ext cx="277" cy="48"/>
              </a:xfrm>
              <a:custGeom>
                <a:avLst/>
                <a:gdLst>
                  <a:gd name="T0" fmla="*/ 0 w 240"/>
                  <a:gd name="T1" fmla="*/ 48 h 48"/>
                  <a:gd name="T2" fmla="*/ 716 w 240"/>
                  <a:gd name="T3" fmla="*/ 0 h 48"/>
                  <a:gd name="T4" fmla="*/ 1791 w 240"/>
                  <a:gd name="T5" fmla="*/ 48 h 48"/>
                  <a:gd name="T6" fmla="*/ 0 60000 65536"/>
                  <a:gd name="T7" fmla="*/ 0 60000 65536"/>
                  <a:gd name="T8" fmla="*/ 0 60000 65536"/>
                </a:gdLst>
                <a:ahLst/>
                <a:cxnLst>
                  <a:cxn ang="T6">
                    <a:pos x="T0" y="T1"/>
                  </a:cxn>
                  <a:cxn ang="T7">
                    <a:pos x="T2" y="T3"/>
                  </a:cxn>
                  <a:cxn ang="T8">
                    <a:pos x="T4" y="T5"/>
                  </a:cxn>
                </a:cxnLst>
                <a:rect l="0" t="0" r="r" b="b"/>
                <a:pathLst>
                  <a:path w="240" h="48">
                    <a:moveTo>
                      <a:pt x="0" y="48"/>
                    </a:moveTo>
                    <a:cubicBezTo>
                      <a:pt x="28" y="24"/>
                      <a:pt x="56" y="0"/>
                      <a:pt x="96" y="0"/>
                    </a:cubicBezTo>
                    <a:cubicBezTo>
                      <a:pt x="136" y="0"/>
                      <a:pt x="216" y="40"/>
                      <a:pt x="240" y="48"/>
                    </a:cubicBezTo>
                  </a:path>
                </a:pathLst>
              </a:custGeom>
              <a:noFill/>
              <a:ln w="19050" cmpd="sng">
                <a:solidFill>
                  <a:srgbClr val="0099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4" name="Freeform 52"/>
              <p:cNvSpPr/>
              <p:nvPr/>
            </p:nvSpPr>
            <p:spPr bwMode="auto">
              <a:xfrm>
                <a:off x="3648" y="3120"/>
                <a:ext cx="277" cy="48"/>
              </a:xfrm>
              <a:custGeom>
                <a:avLst/>
                <a:gdLst>
                  <a:gd name="T0" fmla="*/ 1791 w 240"/>
                  <a:gd name="T1" fmla="*/ 48 h 48"/>
                  <a:gd name="T2" fmla="*/ 1069 w 240"/>
                  <a:gd name="T3" fmla="*/ 0 h 48"/>
                  <a:gd name="T4" fmla="*/ 0 w 240"/>
                  <a:gd name="T5" fmla="*/ 48 h 48"/>
                  <a:gd name="T6" fmla="*/ 0 60000 65536"/>
                  <a:gd name="T7" fmla="*/ 0 60000 65536"/>
                  <a:gd name="T8" fmla="*/ 0 60000 65536"/>
                </a:gdLst>
                <a:ahLst/>
                <a:cxnLst>
                  <a:cxn ang="T6">
                    <a:pos x="T0" y="T1"/>
                  </a:cxn>
                  <a:cxn ang="T7">
                    <a:pos x="T2" y="T3"/>
                  </a:cxn>
                  <a:cxn ang="T8">
                    <a:pos x="T4" y="T5"/>
                  </a:cxn>
                </a:cxnLst>
                <a:rect l="0" t="0" r="r" b="b"/>
                <a:pathLst>
                  <a:path w="240" h="48">
                    <a:moveTo>
                      <a:pt x="240" y="48"/>
                    </a:moveTo>
                    <a:cubicBezTo>
                      <a:pt x="212" y="24"/>
                      <a:pt x="184" y="0"/>
                      <a:pt x="144" y="0"/>
                    </a:cubicBezTo>
                    <a:cubicBezTo>
                      <a:pt x="104" y="0"/>
                      <a:pt x="24" y="40"/>
                      <a:pt x="0" y="48"/>
                    </a:cubicBezTo>
                  </a:path>
                </a:pathLst>
              </a:custGeom>
              <a:noFill/>
              <a:ln w="19050" cmpd="sng">
                <a:solidFill>
                  <a:srgbClr val="0099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5" name="Freeform 53"/>
              <p:cNvSpPr/>
              <p:nvPr/>
            </p:nvSpPr>
            <p:spPr bwMode="auto">
              <a:xfrm>
                <a:off x="3936" y="2208"/>
                <a:ext cx="576" cy="968"/>
              </a:xfrm>
              <a:custGeom>
                <a:avLst/>
                <a:gdLst>
                  <a:gd name="T0" fmla="*/ 0 w 480"/>
                  <a:gd name="T1" fmla="*/ 968 h 968"/>
                  <a:gd name="T2" fmla="*/ 1234 w 480"/>
                  <a:gd name="T3" fmla="*/ 680 h 968"/>
                  <a:gd name="T4" fmla="*/ 3088 w 480"/>
                  <a:gd name="T5" fmla="*/ 8 h 968"/>
                  <a:gd name="T6" fmla="*/ 4927 w 480"/>
                  <a:gd name="T7" fmla="*/ 728 h 968"/>
                  <a:gd name="T8" fmla="*/ 6162 w 480"/>
                  <a:gd name="T9" fmla="*/ 968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968">
                    <a:moveTo>
                      <a:pt x="0" y="968"/>
                    </a:moveTo>
                    <a:cubicBezTo>
                      <a:pt x="28" y="904"/>
                      <a:pt x="56" y="840"/>
                      <a:pt x="96" y="680"/>
                    </a:cubicBezTo>
                    <a:cubicBezTo>
                      <a:pt x="136" y="520"/>
                      <a:pt x="192" y="0"/>
                      <a:pt x="240" y="8"/>
                    </a:cubicBezTo>
                    <a:cubicBezTo>
                      <a:pt x="288" y="16"/>
                      <a:pt x="344" y="568"/>
                      <a:pt x="384" y="728"/>
                    </a:cubicBezTo>
                    <a:cubicBezTo>
                      <a:pt x="424" y="888"/>
                      <a:pt x="464" y="928"/>
                      <a:pt x="480" y="968"/>
                    </a:cubicBezTo>
                  </a:path>
                </a:pathLst>
              </a:custGeom>
              <a:noFill/>
              <a:ln w="19050" cmpd="sng">
                <a:solidFill>
                  <a:srgbClr val="0099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87" name="Line 54"/>
            <p:cNvSpPr>
              <a:spLocks noChangeShapeType="1"/>
            </p:cNvSpPr>
            <p:nvPr/>
          </p:nvSpPr>
          <p:spPr bwMode="auto">
            <a:xfrm>
              <a:off x="3457" y="1632"/>
              <a:ext cx="1104"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88" name="Group 55"/>
            <p:cNvGrpSpPr/>
            <p:nvPr/>
          </p:nvGrpSpPr>
          <p:grpSpPr bwMode="auto">
            <a:xfrm rot="5367018">
              <a:off x="3220" y="1578"/>
              <a:ext cx="1152" cy="681"/>
              <a:chOff x="3648" y="2208"/>
              <a:chExt cx="1141" cy="968"/>
            </a:xfrm>
          </p:grpSpPr>
          <p:sp>
            <p:nvSpPr>
              <p:cNvPr id="32790" name="Freeform 56"/>
              <p:cNvSpPr/>
              <p:nvPr/>
            </p:nvSpPr>
            <p:spPr bwMode="auto">
              <a:xfrm>
                <a:off x="4512" y="3120"/>
                <a:ext cx="277" cy="48"/>
              </a:xfrm>
              <a:custGeom>
                <a:avLst/>
                <a:gdLst>
                  <a:gd name="T0" fmla="*/ 0 w 240"/>
                  <a:gd name="T1" fmla="*/ 48 h 48"/>
                  <a:gd name="T2" fmla="*/ 716 w 240"/>
                  <a:gd name="T3" fmla="*/ 0 h 48"/>
                  <a:gd name="T4" fmla="*/ 1791 w 240"/>
                  <a:gd name="T5" fmla="*/ 48 h 48"/>
                  <a:gd name="T6" fmla="*/ 0 60000 65536"/>
                  <a:gd name="T7" fmla="*/ 0 60000 65536"/>
                  <a:gd name="T8" fmla="*/ 0 60000 65536"/>
                </a:gdLst>
                <a:ahLst/>
                <a:cxnLst>
                  <a:cxn ang="T6">
                    <a:pos x="T0" y="T1"/>
                  </a:cxn>
                  <a:cxn ang="T7">
                    <a:pos x="T2" y="T3"/>
                  </a:cxn>
                  <a:cxn ang="T8">
                    <a:pos x="T4" y="T5"/>
                  </a:cxn>
                </a:cxnLst>
                <a:rect l="0" t="0" r="r" b="b"/>
                <a:pathLst>
                  <a:path w="240" h="48">
                    <a:moveTo>
                      <a:pt x="0" y="48"/>
                    </a:moveTo>
                    <a:cubicBezTo>
                      <a:pt x="28" y="24"/>
                      <a:pt x="56" y="0"/>
                      <a:pt x="96" y="0"/>
                    </a:cubicBezTo>
                    <a:cubicBezTo>
                      <a:pt x="136" y="0"/>
                      <a:pt x="216" y="40"/>
                      <a:pt x="240" y="48"/>
                    </a:cubicBez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1" name="Freeform 57"/>
              <p:cNvSpPr/>
              <p:nvPr/>
            </p:nvSpPr>
            <p:spPr bwMode="auto">
              <a:xfrm>
                <a:off x="3648" y="3120"/>
                <a:ext cx="277" cy="48"/>
              </a:xfrm>
              <a:custGeom>
                <a:avLst/>
                <a:gdLst>
                  <a:gd name="T0" fmla="*/ 1791 w 240"/>
                  <a:gd name="T1" fmla="*/ 48 h 48"/>
                  <a:gd name="T2" fmla="*/ 1069 w 240"/>
                  <a:gd name="T3" fmla="*/ 0 h 48"/>
                  <a:gd name="T4" fmla="*/ 0 w 240"/>
                  <a:gd name="T5" fmla="*/ 48 h 48"/>
                  <a:gd name="T6" fmla="*/ 0 60000 65536"/>
                  <a:gd name="T7" fmla="*/ 0 60000 65536"/>
                  <a:gd name="T8" fmla="*/ 0 60000 65536"/>
                </a:gdLst>
                <a:ahLst/>
                <a:cxnLst>
                  <a:cxn ang="T6">
                    <a:pos x="T0" y="T1"/>
                  </a:cxn>
                  <a:cxn ang="T7">
                    <a:pos x="T2" y="T3"/>
                  </a:cxn>
                  <a:cxn ang="T8">
                    <a:pos x="T4" y="T5"/>
                  </a:cxn>
                </a:cxnLst>
                <a:rect l="0" t="0" r="r" b="b"/>
                <a:pathLst>
                  <a:path w="240" h="48">
                    <a:moveTo>
                      <a:pt x="240" y="48"/>
                    </a:moveTo>
                    <a:cubicBezTo>
                      <a:pt x="212" y="24"/>
                      <a:pt x="184" y="0"/>
                      <a:pt x="144" y="0"/>
                    </a:cubicBezTo>
                    <a:cubicBezTo>
                      <a:pt x="104" y="0"/>
                      <a:pt x="24" y="40"/>
                      <a:pt x="0" y="48"/>
                    </a:cubicBez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Freeform 58"/>
              <p:cNvSpPr/>
              <p:nvPr/>
            </p:nvSpPr>
            <p:spPr bwMode="auto">
              <a:xfrm>
                <a:off x="3936" y="2208"/>
                <a:ext cx="576" cy="968"/>
              </a:xfrm>
              <a:custGeom>
                <a:avLst/>
                <a:gdLst>
                  <a:gd name="T0" fmla="*/ 0 w 480"/>
                  <a:gd name="T1" fmla="*/ 968 h 968"/>
                  <a:gd name="T2" fmla="*/ 1234 w 480"/>
                  <a:gd name="T3" fmla="*/ 680 h 968"/>
                  <a:gd name="T4" fmla="*/ 3088 w 480"/>
                  <a:gd name="T5" fmla="*/ 8 h 968"/>
                  <a:gd name="T6" fmla="*/ 4927 w 480"/>
                  <a:gd name="T7" fmla="*/ 728 h 968"/>
                  <a:gd name="T8" fmla="*/ 6162 w 480"/>
                  <a:gd name="T9" fmla="*/ 968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968">
                    <a:moveTo>
                      <a:pt x="0" y="968"/>
                    </a:moveTo>
                    <a:cubicBezTo>
                      <a:pt x="28" y="904"/>
                      <a:pt x="56" y="840"/>
                      <a:pt x="96" y="680"/>
                    </a:cubicBezTo>
                    <a:cubicBezTo>
                      <a:pt x="136" y="520"/>
                      <a:pt x="192" y="0"/>
                      <a:pt x="240" y="8"/>
                    </a:cubicBezTo>
                    <a:cubicBezTo>
                      <a:pt x="288" y="16"/>
                      <a:pt x="344" y="568"/>
                      <a:pt x="384" y="728"/>
                    </a:cubicBezTo>
                    <a:cubicBezTo>
                      <a:pt x="424" y="888"/>
                      <a:pt x="464" y="928"/>
                      <a:pt x="480" y="968"/>
                    </a:cubicBezTo>
                  </a:path>
                </a:pathLst>
              </a:custGeom>
              <a:noFill/>
              <a:ln w="19050" cmpd="sng">
                <a:solidFill>
                  <a:srgbClr val="0000FF"/>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89" name="Line 59"/>
            <p:cNvSpPr>
              <a:spLocks noChangeShapeType="1"/>
            </p:cNvSpPr>
            <p:nvPr/>
          </p:nvSpPr>
          <p:spPr bwMode="auto">
            <a:xfrm>
              <a:off x="3456" y="1920"/>
              <a:ext cx="1105" cy="0"/>
            </a:xfrm>
            <a:prstGeom prst="line">
              <a:avLst/>
            </a:prstGeom>
            <a:noFill/>
            <a:ln w="12700">
              <a:solidFill>
                <a:schemeClr val="tx1"/>
              </a:solidFill>
              <a:prstDash val="dash"/>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83" name="Rectangle 73"/>
          <p:cNvSpPr>
            <a:spLocks noChangeArrowheads="1"/>
          </p:cNvSpPr>
          <p:nvPr/>
        </p:nvSpPr>
        <p:spPr bwMode="auto">
          <a:xfrm>
            <a:off x="6096000" y="1295400"/>
            <a:ext cx="2379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rPr>
              <a:t>爱里斑的半径</a:t>
            </a:r>
            <a:r>
              <a:rPr kumimoji="1" lang="zh-CN" altLang="en-US" sz="2800" b="1">
                <a:solidFill>
                  <a:srgbClr val="000000"/>
                </a:solidFill>
              </a:rPr>
              <a:t>。</a:t>
            </a:r>
            <a:endParaRPr kumimoji="1" lang="zh-CN" altLang="en-US" sz="2800" b="1">
              <a:solidFill>
                <a:srgbClr val="000000"/>
              </a:solidFill>
            </a:endParaRPr>
          </a:p>
        </p:txBody>
      </p:sp>
      <p:sp>
        <p:nvSpPr>
          <p:cNvPr id="32784" name="Arc 85"/>
          <p:cNvSpPr/>
          <p:nvPr/>
        </p:nvSpPr>
        <p:spPr bwMode="auto">
          <a:xfrm flipH="1">
            <a:off x="2057400" y="2667000"/>
            <a:ext cx="76200" cy="304800"/>
          </a:xfrm>
          <a:custGeom>
            <a:avLst/>
            <a:gdLst>
              <a:gd name="T0" fmla="*/ 2147483646 w 25007"/>
              <a:gd name="T1" fmla="*/ 0 h 43200"/>
              <a:gd name="T2" fmla="*/ 0 w 25007"/>
              <a:gd name="T3" fmla="*/ 2147483646 h 43200"/>
              <a:gd name="T4" fmla="*/ 2147483646 w 25007"/>
              <a:gd name="T5" fmla="*/ 2147483646 h 43200"/>
              <a:gd name="T6" fmla="*/ 0 60000 65536"/>
              <a:gd name="T7" fmla="*/ 0 60000 65536"/>
              <a:gd name="T8" fmla="*/ 0 60000 65536"/>
            </a:gdLst>
            <a:ahLst/>
            <a:cxnLst>
              <a:cxn ang="T6">
                <a:pos x="T0" y="T1"/>
              </a:cxn>
              <a:cxn ang="T7">
                <a:pos x="T2" y="T3"/>
              </a:cxn>
              <a:cxn ang="T8">
                <a:pos x="T4" y="T5"/>
              </a:cxn>
            </a:cxnLst>
            <a:rect l="0" t="0" r="r" b="b"/>
            <a:pathLst>
              <a:path w="25007" h="43200" fill="none" extrusionOk="0">
                <a:moveTo>
                  <a:pt x="3406" y="0"/>
                </a:moveTo>
                <a:cubicBezTo>
                  <a:pt x="15336" y="0"/>
                  <a:pt x="25007" y="9670"/>
                  <a:pt x="25007" y="21600"/>
                </a:cubicBezTo>
                <a:cubicBezTo>
                  <a:pt x="25007" y="33529"/>
                  <a:pt x="15336" y="43200"/>
                  <a:pt x="3407" y="43200"/>
                </a:cubicBezTo>
                <a:cubicBezTo>
                  <a:pt x="2265" y="43200"/>
                  <a:pt x="1126" y="43109"/>
                  <a:pt x="0" y="42929"/>
                </a:cubicBezTo>
              </a:path>
              <a:path w="25007" h="43200" stroke="0" extrusionOk="0">
                <a:moveTo>
                  <a:pt x="3406" y="0"/>
                </a:moveTo>
                <a:cubicBezTo>
                  <a:pt x="15336" y="0"/>
                  <a:pt x="25007" y="9670"/>
                  <a:pt x="25007" y="21600"/>
                </a:cubicBezTo>
                <a:cubicBezTo>
                  <a:pt x="25007" y="33529"/>
                  <a:pt x="15336" y="43200"/>
                  <a:pt x="3407" y="43200"/>
                </a:cubicBezTo>
                <a:cubicBezTo>
                  <a:pt x="2265" y="43200"/>
                  <a:pt x="1126" y="43109"/>
                  <a:pt x="0" y="42929"/>
                </a:cubicBezTo>
                <a:lnTo>
                  <a:pt x="3407" y="21600"/>
                </a:lnTo>
                <a:lnTo>
                  <a:pt x="3406" y="0"/>
                </a:lnTo>
                <a:close/>
              </a:path>
            </a:pathLst>
          </a:custGeom>
          <a:noFill/>
          <a:ln w="28575">
            <a:solidFill>
              <a:srgbClr val="FF0000"/>
            </a:solidFill>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785" name="Object 86"/>
          <p:cNvGraphicFramePr>
            <a:graphicFrameLocks noChangeAspect="1"/>
          </p:cNvGraphicFramePr>
          <p:nvPr/>
        </p:nvGraphicFramePr>
        <p:xfrm>
          <a:off x="1828800" y="3048000"/>
          <a:ext cx="609600" cy="577850"/>
        </p:xfrm>
        <a:graphic>
          <a:graphicData uri="http://schemas.openxmlformats.org/presentationml/2006/ole">
            <mc:AlternateContent xmlns:mc="http://schemas.openxmlformats.org/markup-compatibility/2006">
              <mc:Choice xmlns:v="urn:schemas-microsoft-com:vml" Requires="v">
                <p:oleObj spid="_x0000_s32849" name="Equation" r:id="rId22" imgW="102870" imgH="96520" progId="Equation.DSMT4">
                  <p:embed/>
                </p:oleObj>
              </mc:Choice>
              <mc:Fallback>
                <p:oleObj name="Equation" r:id="rId22" imgW="102870" imgH="96520" progId="Equation.DSMT4">
                  <p:embed/>
                  <p:pic>
                    <p:nvPicPr>
                      <p:cNvPr id="0" name="Object 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8800" y="3048000"/>
                        <a:ext cx="6096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85800" y="3733800"/>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800" b="1">
                <a:solidFill>
                  <a:srgbClr val="000000"/>
                </a:solidFill>
                <a:latin typeface="方正书宋简体" charset="-122"/>
              </a:rPr>
              <a:t>望远镜最小分辨角</a:t>
            </a:r>
            <a:endParaRPr kumimoji="1" lang="zh-CN" altLang="en-US" sz="2800">
              <a:solidFill>
                <a:srgbClr val="000000"/>
              </a:solidFill>
              <a:latin typeface="Times New Roman" panose="02020603050405020304" pitchFamily="18" charset="0"/>
            </a:endParaRPr>
          </a:p>
        </p:txBody>
      </p:sp>
      <p:sp>
        <p:nvSpPr>
          <p:cNvPr id="33795" name="Text Box 4"/>
          <p:cNvSpPr txBox="1">
            <a:spLocks noChangeArrowheads="1"/>
          </p:cNvSpPr>
          <p:nvPr/>
        </p:nvSpPr>
        <p:spPr bwMode="auto">
          <a:xfrm>
            <a:off x="685800" y="45720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00"/>
                </a:solidFill>
                <a:latin typeface="方正书宋简体" charset="-122"/>
              </a:rPr>
              <a:t>望远镜分辨本领</a:t>
            </a:r>
            <a:endParaRPr kumimoji="1" lang="zh-CN" altLang="en-US" sz="2800" b="1">
              <a:solidFill>
                <a:srgbClr val="000000"/>
              </a:solidFill>
              <a:latin typeface="方正书宋简体" charset="-122"/>
            </a:endParaRPr>
          </a:p>
        </p:txBody>
      </p:sp>
      <p:grpSp>
        <p:nvGrpSpPr>
          <p:cNvPr id="33796" name="Group 63"/>
          <p:cNvGrpSpPr/>
          <p:nvPr/>
        </p:nvGrpSpPr>
        <p:grpSpPr bwMode="auto">
          <a:xfrm>
            <a:off x="381000" y="5257800"/>
            <a:ext cx="8763000" cy="1117600"/>
            <a:chOff x="240" y="3168"/>
            <a:chExt cx="5520" cy="704"/>
          </a:xfrm>
        </p:grpSpPr>
        <p:sp>
          <p:nvSpPr>
            <p:cNvPr id="33839" name="Text Box 8"/>
            <p:cNvSpPr txBox="1">
              <a:spLocks noChangeArrowheads="1"/>
            </p:cNvSpPr>
            <p:nvPr/>
          </p:nvSpPr>
          <p:spPr bwMode="auto">
            <a:xfrm>
              <a:off x="240" y="3168"/>
              <a:ext cx="5520"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zh-CN" altLang="en-US" sz="2800" b="1">
                  <a:solidFill>
                    <a:srgbClr val="000000"/>
                  </a:solidFill>
                  <a:latin typeface="宋体" panose="02010600030101010101" pitchFamily="2" charset="-122"/>
                </a:rPr>
                <a:t>对被观察物，  不可选择，为提高望远镜分辨本领，可</a:t>
              </a:r>
              <a:r>
                <a:rPr kumimoji="1" lang="zh-CN" altLang="en-US" sz="2800" b="1"/>
                <a:t>增大</a:t>
              </a:r>
              <a:r>
                <a:rPr kumimoji="1" lang="zh-CN" altLang="en-US" sz="2800" b="1">
                  <a:solidFill>
                    <a:srgbClr val="000000"/>
                  </a:solidFill>
                </a:rPr>
                <a:t>望远镜</a:t>
              </a:r>
              <a:r>
                <a:rPr kumimoji="1" lang="zh-CN" altLang="en-US" sz="2800" b="1"/>
                <a:t>孔径。</a:t>
              </a:r>
              <a:endParaRPr kumimoji="1" lang="zh-CN" altLang="en-US" sz="2800" b="1"/>
            </a:p>
          </p:txBody>
        </p:sp>
        <p:graphicFrame>
          <p:nvGraphicFramePr>
            <p:cNvPr id="33840" name="Object 9"/>
            <p:cNvGraphicFramePr>
              <a:graphicFrameLocks noChangeAspect="1"/>
            </p:cNvGraphicFramePr>
            <p:nvPr/>
          </p:nvGraphicFramePr>
          <p:xfrm>
            <a:off x="1680" y="3264"/>
            <a:ext cx="176" cy="215"/>
          </p:xfrm>
          <a:graphic>
            <a:graphicData uri="http://schemas.openxmlformats.org/presentationml/2006/ole">
              <mc:AlternateContent xmlns:mc="http://schemas.openxmlformats.org/markup-compatibility/2006">
                <mc:Choice xmlns:v="urn:schemas-microsoft-com:vml" Requires="v">
                  <p:oleObj spid="_x0000_s33844" name="公式" r:id="rId1" imgW="135255" imgH="193040" progId="Equation.3">
                    <p:embed/>
                  </p:oleObj>
                </mc:Choice>
                <mc:Fallback>
                  <p:oleObj name="公式" r:id="rId1" imgW="135255" imgH="193040"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 y="3264"/>
                          <a:ext cx="17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797" name="Group 11"/>
          <p:cNvGrpSpPr/>
          <p:nvPr/>
        </p:nvGrpSpPr>
        <p:grpSpPr bwMode="auto">
          <a:xfrm>
            <a:off x="3624263" y="1536700"/>
            <a:ext cx="5200650" cy="1955800"/>
            <a:chOff x="1152" y="355"/>
            <a:chExt cx="3276" cy="1232"/>
          </a:xfrm>
        </p:grpSpPr>
        <p:sp>
          <p:nvSpPr>
            <p:cNvPr id="33803" name="Oval 12"/>
            <p:cNvSpPr>
              <a:spLocks noChangeArrowheads="1"/>
            </p:cNvSpPr>
            <p:nvPr/>
          </p:nvSpPr>
          <p:spPr bwMode="auto">
            <a:xfrm>
              <a:off x="2442" y="844"/>
              <a:ext cx="72" cy="449"/>
            </a:xfrm>
            <a:prstGeom prst="ellipse">
              <a:avLst/>
            </a:prstGeom>
            <a:solidFill>
              <a:srgbClr val="FFFFFF"/>
            </a:solidFill>
            <a:ln w="28575">
              <a:solidFill>
                <a:srgbClr val="0000FF"/>
              </a:solidFill>
              <a:round/>
              <a:headEnd type="none" w="med" len="sm"/>
              <a:tailEnd type="none" w="med"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3804" name="Line 13"/>
            <p:cNvSpPr>
              <a:spLocks noChangeShapeType="1"/>
            </p:cNvSpPr>
            <p:nvPr/>
          </p:nvSpPr>
          <p:spPr bwMode="auto">
            <a:xfrm flipV="1">
              <a:off x="2478" y="550"/>
              <a:ext cx="0" cy="287"/>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05" name="Line 14"/>
            <p:cNvSpPr>
              <a:spLocks noChangeShapeType="1"/>
            </p:cNvSpPr>
            <p:nvPr/>
          </p:nvSpPr>
          <p:spPr bwMode="auto">
            <a:xfrm flipV="1">
              <a:off x="2472" y="1286"/>
              <a:ext cx="0" cy="287"/>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06" name="Freeform 15"/>
            <p:cNvSpPr/>
            <p:nvPr/>
          </p:nvSpPr>
          <p:spPr bwMode="auto">
            <a:xfrm>
              <a:off x="3582" y="603"/>
              <a:ext cx="529" cy="310"/>
            </a:xfrm>
            <a:custGeom>
              <a:avLst/>
              <a:gdLst>
                <a:gd name="T0" fmla="*/ 0 w 902"/>
                <a:gd name="T1" fmla="*/ 0 h 1020"/>
                <a:gd name="T2" fmla="*/ 1 w 902"/>
                <a:gd name="T3" fmla="*/ 0 h 1020"/>
                <a:gd name="T4" fmla="*/ 1 w 902"/>
                <a:gd name="T5" fmla="*/ 0 h 1020"/>
                <a:gd name="T6" fmla="*/ 0 60000 65536"/>
                <a:gd name="T7" fmla="*/ 0 60000 65536"/>
                <a:gd name="T8" fmla="*/ 0 60000 65536"/>
              </a:gdLst>
              <a:ahLst/>
              <a:cxnLst>
                <a:cxn ang="T6">
                  <a:pos x="T0" y="T1"/>
                </a:cxn>
                <a:cxn ang="T7">
                  <a:pos x="T2" y="T3"/>
                </a:cxn>
                <a:cxn ang="T8">
                  <a:pos x="T4" y="T5"/>
                </a:cxn>
              </a:cxnLst>
              <a:rect l="0" t="0" r="r" b="b"/>
              <a:pathLst>
                <a:path w="902" h="1020">
                  <a:moveTo>
                    <a:pt x="0" y="0"/>
                  </a:moveTo>
                  <a:cubicBezTo>
                    <a:pt x="449" y="162"/>
                    <a:pt x="898" y="325"/>
                    <a:pt x="900" y="495"/>
                  </a:cubicBezTo>
                  <a:cubicBezTo>
                    <a:pt x="902" y="665"/>
                    <a:pt x="458" y="842"/>
                    <a:pt x="15" y="1020"/>
                  </a:cubicBezTo>
                </a:path>
              </a:pathLst>
            </a:custGeom>
            <a:noFill/>
            <a:ln w="1905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07" name="Line 16"/>
            <p:cNvSpPr>
              <a:spLocks noChangeShapeType="1"/>
            </p:cNvSpPr>
            <p:nvPr/>
          </p:nvSpPr>
          <p:spPr bwMode="auto">
            <a:xfrm>
              <a:off x="3396" y="902"/>
              <a:ext cx="936" cy="0"/>
            </a:xfrm>
            <a:prstGeom prst="line">
              <a:avLst/>
            </a:prstGeom>
            <a:noFill/>
            <a:ln w="12700">
              <a:solidFill>
                <a:srgbClr val="000000"/>
              </a:solidFill>
              <a:round/>
              <a:headEnd type="none" w="med"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08" name="Line 17"/>
            <p:cNvSpPr>
              <a:spLocks noChangeShapeType="1"/>
            </p:cNvSpPr>
            <p:nvPr/>
          </p:nvSpPr>
          <p:spPr bwMode="auto">
            <a:xfrm>
              <a:off x="3396" y="762"/>
              <a:ext cx="708" cy="0"/>
            </a:xfrm>
            <a:prstGeom prst="line">
              <a:avLst/>
            </a:prstGeom>
            <a:noFill/>
            <a:ln w="12700">
              <a:solidFill>
                <a:srgbClr val="000000"/>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09" name="Line 18"/>
            <p:cNvSpPr>
              <a:spLocks noChangeShapeType="1"/>
            </p:cNvSpPr>
            <p:nvPr/>
          </p:nvSpPr>
          <p:spPr bwMode="auto">
            <a:xfrm>
              <a:off x="3408" y="1056"/>
              <a:ext cx="690" cy="0"/>
            </a:xfrm>
            <a:prstGeom prst="line">
              <a:avLst/>
            </a:prstGeom>
            <a:noFill/>
            <a:ln w="12700">
              <a:solidFill>
                <a:srgbClr val="000000"/>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3810" name="Group 19"/>
            <p:cNvGrpSpPr/>
            <p:nvPr/>
          </p:nvGrpSpPr>
          <p:grpSpPr bwMode="auto">
            <a:xfrm>
              <a:off x="3408" y="771"/>
              <a:ext cx="709" cy="576"/>
              <a:chOff x="3072" y="624"/>
              <a:chExt cx="709" cy="576"/>
            </a:xfrm>
          </p:grpSpPr>
          <p:sp>
            <p:nvSpPr>
              <p:cNvPr id="33836" name="Freeform 20"/>
              <p:cNvSpPr/>
              <p:nvPr/>
            </p:nvSpPr>
            <p:spPr bwMode="auto">
              <a:xfrm>
                <a:off x="3252" y="758"/>
                <a:ext cx="529" cy="310"/>
              </a:xfrm>
              <a:custGeom>
                <a:avLst/>
                <a:gdLst>
                  <a:gd name="T0" fmla="*/ 0 w 902"/>
                  <a:gd name="T1" fmla="*/ 0 h 1020"/>
                  <a:gd name="T2" fmla="*/ 1 w 902"/>
                  <a:gd name="T3" fmla="*/ 0 h 1020"/>
                  <a:gd name="T4" fmla="*/ 1 w 902"/>
                  <a:gd name="T5" fmla="*/ 0 h 1020"/>
                  <a:gd name="T6" fmla="*/ 0 60000 65536"/>
                  <a:gd name="T7" fmla="*/ 0 60000 65536"/>
                  <a:gd name="T8" fmla="*/ 0 60000 65536"/>
                </a:gdLst>
                <a:ahLst/>
                <a:cxnLst>
                  <a:cxn ang="T6">
                    <a:pos x="T0" y="T1"/>
                  </a:cxn>
                  <a:cxn ang="T7">
                    <a:pos x="T2" y="T3"/>
                  </a:cxn>
                  <a:cxn ang="T8">
                    <a:pos x="T4" y="T5"/>
                  </a:cxn>
                </a:cxnLst>
                <a:rect l="0" t="0" r="r" b="b"/>
                <a:pathLst>
                  <a:path w="902" h="1020">
                    <a:moveTo>
                      <a:pt x="0" y="0"/>
                    </a:moveTo>
                    <a:cubicBezTo>
                      <a:pt x="449" y="162"/>
                      <a:pt x="898" y="325"/>
                      <a:pt x="900" y="495"/>
                    </a:cubicBezTo>
                    <a:cubicBezTo>
                      <a:pt x="902" y="665"/>
                      <a:pt x="458" y="842"/>
                      <a:pt x="15" y="102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7" name="Freeform 21"/>
              <p:cNvSpPr/>
              <p:nvPr/>
            </p:nvSpPr>
            <p:spPr bwMode="auto">
              <a:xfrm>
                <a:off x="3072" y="1056"/>
                <a:ext cx="228" cy="144"/>
              </a:xfrm>
              <a:custGeom>
                <a:avLst/>
                <a:gdLst>
                  <a:gd name="T0" fmla="*/ 0 w 450"/>
                  <a:gd name="T1" fmla="*/ 1 h 270"/>
                  <a:gd name="T2" fmla="*/ 1 w 450"/>
                  <a:gd name="T3" fmla="*/ 1 h 270"/>
                  <a:gd name="T4" fmla="*/ 1 w 450"/>
                  <a:gd name="T5" fmla="*/ 0 h 270"/>
                  <a:gd name="T6" fmla="*/ 0 60000 65536"/>
                  <a:gd name="T7" fmla="*/ 0 60000 65536"/>
                  <a:gd name="T8" fmla="*/ 0 60000 65536"/>
                </a:gdLst>
                <a:ahLst/>
                <a:cxnLst>
                  <a:cxn ang="T6">
                    <a:pos x="T0" y="T1"/>
                  </a:cxn>
                  <a:cxn ang="T7">
                    <a:pos x="T2" y="T3"/>
                  </a:cxn>
                  <a:cxn ang="T8">
                    <a:pos x="T4" y="T5"/>
                  </a:cxn>
                </a:cxnLst>
                <a:rect l="0" t="0" r="r" b="b"/>
                <a:pathLst>
                  <a:path w="450" h="270">
                    <a:moveTo>
                      <a:pt x="0" y="270"/>
                    </a:moveTo>
                    <a:cubicBezTo>
                      <a:pt x="37" y="210"/>
                      <a:pt x="75" y="150"/>
                      <a:pt x="150" y="105"/>
                    </a:cubicBezTo>
                    <a:cubicBezTo>
                      <a:pt x="225" y="60"/>
                      <a:pt x="337" y="30"/>
                      <a:pt x="450" y="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8" name="Freeform 22"/>
              <p:cNvSpPr/>
              <p:nvPr/>
            </p:nvSpPr>
            <p:spPr bwMode="auto">
              <a:xfrm>
                <a:off x="3072" y="624"/>
                <a:ext cx="228" cy="139"/>
              </a:xfrm>
              <a:custGeom>
                <a:avLst/>
                <a:gdLst>
                  <a:gd name="T0" fmla="*/ 0 w 435"/>
                  <a:gd name="T1" fmla="*/ 0 h 300"/>
                  <a:gd name="T2" fmla="*/ 1 w 435"/>
                  <a:gd name="T3" fmla="*/ 0 h 300"/>
                  <a:gd name="T4" fmla="*/ 1 w 435"/>
                  <a:gd name="T5" fmla="*/ 0 h 300"/>
                  <a:gd name="T6" fmla="*/ 1 w 435"/>
                  <a:gd name="T7" fmla="*/ 0 h 3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5" h="300">
                    <a:moveTo>
                      <a:pt x="0" y="0"/>
                    </a:moveTo>
                    <a:cubicBezTo>
                      <a:pt x="1" y="40"/>
                      <a:pt x="3" y="80"/>
                      <a:pt x="45" y="120"/>
                    </a:cubicBezTo>
                    <a:cubicBezTo>
                      <a:pt x="87" y="160"/>
                      <a:pt x="190" y="210"/>
                      <a:pt x="255" y="240"/>
                    </a:cubicBezTo>
                    <a:cubicBezTo>
                      <a:pt x="320" y="270"/>
                      <a:pt x="377" y="285"/>
                      <a:pt x="435" y="30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3811" name="Line 23"/>
            <p:cNvSpPr>
              <a:spLocks noChangeShapeType="1"/>
            </p:cNvSpPr>
            <p:nvPr/>
          </p:nvSpPr>
          <p:spPr bwMode="auto">
            <a:xfrm>
              <a:off x="3402" y="355"/>
              <a:ext cx="0" cy="1229"/>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2" name="Text Box 24"/>
            <p:cNvSpPr txBox="1">
              <a:spLocks noChangeArrowheads="1"/>
            </p:cNvSpPr>
            <p:nvPr/>
          </p:nvSpPr>
          <p:spPr bwMode="auto">
            <a:xfrm>
              <a:off x="4224" y="915"/>
              <a:ext cx="20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I</a:t>
              </a:r>
              <a:endParaRPr kumimoji="1" lang="en-US" altLang="zh-CN" sz="2400" b="1" i="1">
                <a:solidFill>
                  <a:srgbClr val="000000"/>
                </a:solidFill>
                <a:latin typeface="Times New Roman" panose="02020603050405020304" pitchFamily="18" charset="0"/>
              </a:endParaRPr>
            </a:p>
          </p:txBody>
        </p:sp>
        <p:sp>
          <p:nvSpPr>
            <p:cNvPr id="33813" name="Line 25"/>
            <p:cNvSpPr>
              <a:spLocks noChangeShapeType="1"/>
            </p:cNvSpPr>
            <p:nvPr/>
          </p:nvSpPr>
          <p:spPr bwMode="auto">
            <a:xfrm flipV="1">
              <a:off x="1728" y="1179"/>
              <a:ext cx="216" cy="69"/>
            </a:xfrm>
            <a:prstGeom prst="line">
              <a:avLst/>
            </a:prstGeom>
            <a:noFill/>
            <a:ln w="12700">
              <a:solidFill>
                <a:srgbClr val="FF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4" name="Line 26"/>
            <p:cNvSpPr>
              <a:spLocks noChangeShapeType="1"/>
            </p:cNvSpPr>
            <p:nvPr/>
          </p:nvSpPr>
          <p:spPr bwMode="auto">
            <a:xfrm flipV="1">
              <a:off x="1728" y="1008"/>
              <a:ext cx="198" cy="0"/>
            </a:xfrm>
            <a:prstGeom prst="line">
              <a:avLst/>
            </a:prstGeom>
            <a:noFill/>
            <a:ln w="12700">
              <a:solidFill>
                <a:srgbClr val="FF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5" name="Line 27"/>
            <p:cNvSpPr>
              <a:spLocks noChangeShapeType="1"/>
            </p:cNvSpPr>
            <p:nvPr/>
          </p:nvSpPr>
          <p:spPr bwMode="auto">
            <a:xfrm>
              <a:off x="2274" y="837"/>
              <a:ext cx="210" cy="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6" name="Line 28"/>
            <p:cNvSpPr>
              <a:spLocks noChangeShapeType="1"/>
            </p:cNvSpPr>
            <p:nvPr/>
          </p:nvSpPr>
          <p:spPr bwMode="auto">
            <a:xfrm>
              <a:off x="2274" y="1293"/>
              <a:ext cx="210" cy="0"/>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7" name="Line 29"/>
            <p:cNvSpPr>
              <a:spLocks noChangeShapeType="1"/>
            </p:cNvSpPr>
            <p:nvPr/>
          </p:nvSpPr>
          <p:spPr bwMode="auto">
            <a:xfrm>
              <a:off x="2358" y="609"/>
              <a:ext cx="0" cy="228"/>
            </a:xfrm>
            <a:prstGeom prst="line">
              <a:avLst/>
            </a:prstGeom>
            <a:noFill/>
            <a:ln w="12700">
              <a:solidFill>
                <a:srgbClr val="0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8" name="Line 30"/>
            <p:cNvSpPr>
              <a:spLocks noChangeShapeType="1"/>
            </p:cNvSpPr>
            <p:nvPr/>
          </p:nvSpPr>
          <p:spPr bwMode="auto">
            <a:xfrm flipV="1">
              <a:off x="2358" y="1293"/>
              <a:ext cx="0" cy="243"/>
            </a:xfrm>
            <a:prstGeom prst="line">
              <a:avLst/>
            </a:prstGeom>
            <a:noFill/>
            <a:ln w="12700">
              <a:solidFill>
                <a:srgbClr val="0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19" name="Text Box 31"/>
            <p:cNvSpPr txBox="1">
              <a:spLocks noChangeArrowheads="1"/>
            </p:cNvSpPr>
            <p:nvPr/>
          </p:nvSpPr>
          <p:spPr bwMode="auto">
            <a:xfrm>
              <a:off x="2094" y="601"/>
              <a:ext cx="210"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D</a:t>
              </a:r>
              <a:endParaRPr kumimoji="1" lang="en-US" altLang="zh-CN" sz="2400" b="1">
                <a:solidFill>
                  <a:srgbClr val="000000"/>
                </a:solidFill>
                <a:latin typeface="Times New Roman" panose="02020603050405020304" pitchFamily="18" charset="0"/>
              </a:endParaRPr>
            </a:p>
          </p:txBody>
        </p:sp>
        <p:sp>
          <p:nvSpPr>
            <p:cNvPr id="33820" name="Text Box 32"/>
            <p:cNvSpPr txBox="1">
              <a:spLocks noChangeArrowheads="1"/>
            </p:cNvSpPr>
            <p:nvPr/>
          </p:nvSpPr>
          <p:spPr bwMode="auto">
            <a:xfrm>
              <a:off x="1392" y="1278"/>
              <a:ext cx="264"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0000"/>
                  </a:solidFill>
                  <a:latin typeface="Times New Roman" panose="02020603050405020304" pitchFamily="18" charset="0"/>
                </a:rPr>
                <a:t>*</a:t>
              </a:r>
              <a:endParaRPr kumimoji="1" lang="en-US" altLang="zh-CN" sz="2400" b="1">
                <a:solidFill>
                  <a:srgbClr val="000000"/>
                </a:solidFill>
                <a:latin typeface="Times New Roman" panose="02020603050405020304" pitchFamily="18" charset="0"/>
              </a:endParaRPr>
            </a:p>
          </p:txBody>
        </p:sp>
        <p:sp>
          <p:nvSpPr>
            <p:cNvPr id="33821" name="Text Box 33"/>
            <p:cNvSpPr txBox="1">
              <a:spLocks noChangeArrowheads="1"/>
            </p:cNvSpPr>
            <p:nvPr/>
          </p:nvSpPr>
          <p:spPr bwMode="auto">
            <a:xfrm>
              <a:off x="1416" y="939"/>
              <a:ext cx="264"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0000"/>
                  </a:solidFill>
                  <a:latin typeface="Times New Roman" panose="02020603050405020304" pitchFamily="18" charset="0"/>
                </a:rPr>
                <a:t>*</a:t>
              </a:r>
              <a:endParaRPr kumimoji="1" lang="en-US" altLang="zh-CN" sz="2400" b="1">
                <a:solidFill>
                  <a:srgbClr val="000000"/>
                </a:solidFill>
                <a:latin typeface="Times New Roman" panose="02020603050405020304" pitchFamily="18" charset="0"/>
              </a:endParaRPr>
            </a:p>
          </p:txBody>
        </p:sp>
        <p:sp>
          <p:nvSpPr>
            <p:cNvPr id="33822" name="Text Box 34"/>
            <p:cNvSpPr txBox="1">
              <a:spLocks noChangeArrowheads="1"/>
            </p:cNvSpPr>
            <p:nvPr/>
          </p:nvSpPr>
          <p:spPr bwMode="auto">
            <a:xfrm>
              <a:off x="1152" y="858"/>
              <a:ext cx="414"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S</a:t>
              </a:r>
              <a:r>
                <a:rPr kumimoji="1" lang="en-US" altLang="zh-CN" sz="2400" b="1" baseline="-25000">
                  <a:solidFill>
                    <a:srgbClr val="000000"/>
                  </a:solidFill>
                  <a:latin typeface="Times New Roman" panose="02020603050405020304" pitchFamily="18" charset="0"/>
                </a:rPr>
                <a:t>1</a:t>
              </a:r>
              <a:endParaRPr kumimoji="1" lang="en-US" altLang="zh-CN" sz="2400" b="1">
                <a:solidFill>
                  <a:srgbClr val="000000"/>
                </a:solidFill>
                <a:latin typeface="Times New Roman" panose="02020603050405020304" pitchFamily="18" charset="0"/>
              </a:endParaRPr>
            </a:p>
          </p:txBody>
        </p:sp>
        <p:sp>
          <p:nvSpPr>
            <p:cNvPr id="33823" name="Text Box 35"/>
            <p:cNvSpPr txBox="1">
              <a:spLocks noChangeArrowheads="1"/>
            </p:cNvSpPr>
            <p:nvPr/>
          </p:nvSpPr>
          <p:spPr bwMode="auto">
            <a:xfrm>
              <a:off x="1152" y="1248"/>
              <a:ext cx="42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S</a:t>
              </a:r>
              <a:r>
                <a:rPr kumimoji="1" lang="en-US" altLang="zh-CN" sz="2400" b="1" baseline="-25000">
                  <a:solidFill>
                    <a:srgbClr val="000000"/>
                  </a:solidFill>
                  <a:latin typeface="Times New Roman" panose="02020603050405020304" pitchFamily="18" charset="0"/>
                </a:rPr>
                <a:t>2</a:t>
              </a:r>
              <a:endParaRPr kumimoji="1" lang="en-US" altLang="zh-CN" sz="2400" b="1">
                <a:solidFill>
                  <a:srgbClr val="000000"/>
                </a:solidFill>
                <a:latin typeface="Times New Roman" panose="02020603050405020304" pitchFamily="18" charset="0"/>
              </a:endParaRPr>
            </a:p>
          </p:txBody>
        </p:sp>
        <p:sp>
          <p:nvSpPr>
            <p:cNvPr id="33824" name="Freeform 36"/>
            <p:cNvSpPr/>
            <p:nvPr/>
          </p:nvSpPr>
          <p:spPr bwMode="auto">
            <a:xfrm>
              <a:off x="2874" y="931"/>
              <a:ext cx="24" cy="125"/>
            </a:xfrm>
            <a:custGeom>
              <a:avLst/>
              <a:gdLst>
                <a:gd name="T0" fmla="*/ 0 w 60"/>
                <a:gd name="T1" fmla="*/ 0 h 255"/>
                <a:gd name="T2" fmla="*/ 0 w 60"/>
                <a:gd name="T3" fmla="*/ 0 h 255"/>
                <a:gd name="T4" fmla="*/ 0 w 60"/>
                <a:gd name="T5" fmla="*/ 0 h 255"/>
                <a:gd name="T6" fmla="*/ 0 60000 65536"/>
                <a:gd name="T7" fmla="*/ 0 60000 65536"/>
                <a:gd name="T8" fmla="*/ 0 60000 65536"/>
              </a:gdLst>
              <a:ahLst/>
              <a:cxnLst>
                <a:cxn ang="T6">
                  <a:pos x="T0" y="T1"/>
                </a:cxn>
                <a:cxn ang="T7">
                  <a:pos x="T2" y="T3"/>
                </a:cxn>
                <a:cxn ang="T8">
                  <a:pos x="T4" y="T5"/>
                </a:cxn>
              </a:cxnLst>
              <a:rect l="0" t="0" r="r" b="b"/>
              <a:pathLst>
                <a:path w="60" h="255">
                  <a:moveTo>
                    <a:pt x="0" y="0"/>
                  </a:moveTo>
                  <a:cubicBezTo>
                    <a:pt x="30" y="39"/>
                    <a:pt x="60" y="78"/>
                    <a:pt x="60" y="120"/>
                  </a:cubicBezTo>
                  <a:cubicBezTo>
                    <a:pt x="60" y="162"/>
                    <a:pt x="10" y="233"/>
                    <a:pt x="0" y="255"/>
                  </a:cubicBezTo>
                </a:path>
              </a:pathLst>
            </a:custGeom>
            <a:noFill/>
            <a:ln w="38100" cap="flat" cmpd="sng">
              <a:solidFill>
                <a:srgbClr val="000000"/>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25" name="Text Box 37"/>
            <p:cNvSpPr txBox="1">
              <a:spLocks noChangeArrowheads="1"/>
            </p:cNvSpPr>
            <p:nvPr/>
          </p:nvSpPr>
          <p:spPr bwMode="auto">
            <a:xfrm>
              <a:off x="2850" y="976"/>
              <a:ext cx="28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400" b="1">
                <a:solidFill>
                  <a:srgbClr val="000000"/>
                </a:solidFill>
                <a:latin typeface="Times New Roman" panose="02020603050405020304" pitchFamily="18" charset="0"/>
              </a:endParaRPr>
            </a:p>
          </p:txBody>
        </p:sp>
        <p:sp>
          <p:nvSpPr>
            <p:cNvPr id="33826" name="Line 38"/>
            <p:cNvSpPr>
              <a:spLocks noChangeShapeType="1"/>
            </p:cNvSpPr>
            <p:nvPr/>
          </p:nvSpPr>
          <p:spPr bwMode="auto">
            <a:xfrm flipV="1">
              <a:off x="1500" y="771"/>
              <a:ext cx="1920" cy="624"/>
            </a:xfrm>
            <a:prstGeom prst="line">
              <a:avLst/>
            </a:prstGeom>
            <a:noFill/>
            <a:ln w="28575">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27" name="Line 39"/>
            <p:cNvSpPr>
              <a:spLocks noChangeShapeType="1"/>
            </p:cNvSpPr>
            <p:nvPr/>
          </p:nvSpPr>
          <p:spPr bwMode="auto">
            <a:xfrm>
              <a:off x="1548" y="1059"/>
              <a:ext cx="1872" cy="0"/>
            </a:xfrm>
            <a:prstGeom prst="line">
              <a:avLst/>
            </a:prstGeom>
            <a:noFill/>
            <a:ln w="28575">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28" name="Text Box 40"/>
            <p:cNvSpPr txBox="1">
              <a:spLocks noChangeArrowheads="1"/>
            </p:cNvSpPr>
            <p:nvPr/>
          </p:nvSpPr>
          <p:spPr bwMode="auto">
            <a:xfrm>
              <a:off x="3168" y="947"/>
              <a:ext cx="180"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solidFill>
                    <a:srgbClr val="000000"/>
                  </a:solidFill>
                  <a:latin typeface="Times New Roman" panose="02020603050405020304" pitchFamily="18" charset="0"/>
                </a:rPr>
                <a:t>0</a:t>
              </a:r>
              <a:endParaRPr kumimoji="1" lang="en-US" altLang="zh-CN" sz="2400" b="1">
                <a:solidFill>
                  <a:srgbClr val="000000"/>
                </a:solidFill>
                <a:latin typeface="Times New Roman" panose="02020603050405020304" pitchFamily="18" charset="0"/>
              </a:endParaRPr>
            </a:p>
          </p:txBody>
        </p:sp>
        <p:sp>
          <p:nvSpPr>
            <p:cNvPr id="33829" name="Text Box 41"/>
            <p:cNvSpPr txBox="1">
              <a:spLocks noChangeArrowheads="1"/>
            </p:cNvSpPr>
            <p:nvPr/>
          </p:nvSpPr>
          <p:spPr bwMode="auto">
            <a:xfrm>
              <a:off x="2832" y="52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i="1">
                  <a:solidFill>
                    <a:srgbClr val="000000"/>
                  </a:solidFill>
                  <a:latin typeface="Times New Roman" panose="02020603050405020304" pitchFamily="18" charset="0"/>
                  <a:sym typeface="Symbol" panose="05050102010706020507" pitchFamily="18" charset="2"/>
                </a:rPr>
                <a:t></a:t>
              </a:r>
              <a:r>
                <a:rPr kumimoji="1" lang="en-US" altLang="zh-CN" sz="2400" b="1" i="1" baseline="-25000">
                  <a:solidFill>
                    <a:srgbClr val="000000"/>
                  </a:solidFill>
                  <a:latin typeface="Times New Roman" panose="02020603050405020304" pitchFamily="18" charset="0"/>
                  <a:sym typeface="Symbol" panose="05050102010706020507" pitchFamily="18" charset="2"/>
                </a:rPr>
                <a:t>0</a:t>
              </a:r>
              <a:endParaRPr kumimoji="1" lang="en-US" altLang="zh-CN" sz="2400" b="1">
                <a:solidFill>
                  <a:srgbClr val="000000"/>
                </a:solidFill>
                <a:latin typeface="Times New Roman" panose="02020603050405020304" pitchFamily="18" charset="0"/>
              </a:endParaRPr>
            </a:p>
          </p:txBody>
        </p:sp>
        <p:sp>
          <p:nvSpPr>
            <p:cNvPr id="33830" name="Line 42"/>
            <p:cNvSpPr>
              <a:spLocks noChangeShapeType="1"/>
            </p:cNvSpPr>
            <p:nvPr/>
          </p:nvSpPr>
          <p:spPr bwMode="auto">
            <a:xfrm flipV="1">
              <a:off x="2928" y="886"/>
              <a:ext cx="48" cy="19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3831" name="Line 43"/>
            <p:cNvSpPr>
              <a:spLocks noChangeShapeType="1"/>
            </p:cNvSpPr>
            <p:nvPr/>
          </p:nvSpPr>
          <p:spPr bwMode="auto">
            <a:xfrm flipV="1">
              <a:off x="2880" y="768"/>
              <a:ext cx="144" cy="24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33832" name="Group 44"/>
            <p:cNvGrpSpPr/>
            <p:nvPr/>
          </p:nvGrpSpPr>
          <p:grpSpPr bwMode="auto">
            <a:xfrm>
              <a:off x="3408" y="483"/>
              <a:ext cx="703" cy="576"/>
              <a:chOff x="3072" y="336"/>
              <a:chExt cx="703" cy="576"/>
            </a:xfrm>
          </p:grpSpPr>
          <p:sp>
            <p:nvSpPr>
              <p:cNvPr id="33833" name="Freeform 45"/>
              <p:cNvSpPr/>
              <p:nvPr/>
            </p:nvSpPr>
            <p:spPr bwMode="auto">
              <a:xfrm>
                <a:off x="3246" y="456"/>
                <a:ext cx="529" cy="310"/>
              </a:xfrm>
              <a:custGeom>
                <a:avLst/>
                <a:gdLst>
                  <a:gd name="T0" fmla="*/ 0 w 902"/>
                  <a:gd name="T1" fmla="*/ 0 h 1020"/>
                  <a:gd name="T2" fmla="*/ 1 w 902"/>
                  <a:gd name="T3" fmla="*/ 0 h 1020"/>
                  <a:gd name="T4" fmla="*/ 1 w 902"/>
                  <a:gd name="T5" fmla="*/ 0 h 1020"/>
                  <a:gd name="T6" fmla="*/ 0 60000 65536"/>
                  <a:gd name="T7" fmla="*/ 0 60000 65536"/>
                  <a:gd name="T8" fmla="*/ 0 60000 65536"/>
                </a:gdLst>
                <a:ahLst/>
                <a:cxnLst>
                  <a:cxn ang="T6">
                    <a:pos x="T0" y="T1"/>
                  </a:cxn>
                  <a:cxn ang="T7">
                    <a:pos x="T2" y="T3"/>
                  </a:cxn>
                  <a:cxn ang="T8">
                    <a:pos x="T4" y="T5"/>
                  </a:cxn>
                </a:cxnLst>
                <a:rect l="0" t="0" r="r" b="b"/>
                <a:pathLst>
                  <a:path w="902" h="1020">
                    <a:moveTo>
                      <a:pt x="0" y="0"/>
                    </a:moveTo>
                    <a:cubicBezTo>
                      <a:pt x="449" y="162"/>
                      <a:pt x="898" y="325"/>
                      <a:pt x="900" y="495"/>
                    </a:cubicBezTo>
                    <a:cubicBezTo>
                      <a:pt x="902" y="665"/>
                      <a:pt x="458" y="842"/>
                      <a:pt x="15" y="102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4" name="Freeform 46"/>
              <p:cNvSpPr/>
              <p:nvPr/>
            </p:nvSpPr>
            <p:spPr bwMode="auto">
              <a:xfrm>
                <a:off x="3072" y="768"/>
                <a:ext cx="228" cy="144"/>
              </a:xfrm>
              <a:custGeom>
                <a:avLst/>
                <a:gdLst>
                  <a:gd name="T0" fmla="*/ 0 w 450"/>
                  <a:gd name="T1" fmla="*/ 1 h 270"/>
                  <a:gd name="T2" fmla="*/ 1 w 450"/>
                  <a:gd name="T3" fmla="*/ 1 h 270"/>
                  <a:gd name="T4" fmla="*/ 1 w 450"/>
                  <a:gd name="T5" fmla="*/ 0 h 270"/>
                  <a:gd name="T6" fmla="*/ 0 60000 65536"/>
                  <a:gd name="T7" fmla="*/ 0 60000 65536"/>
                  <a:gd name="T8" fmla="*/ 0 60000 65536"/>
                </a:gdLst>
                <a:ahLst/>
                <a:cxnLst>
                  <a:cxn ang="T6">
                    <a:pos x="T0" y="T1"/>
                  </a:cxn>
                  <a:cxn ang="T7">
                    <a:pos x="T2" y="T3"/>
                  </a:cxn>
                  <a:cxn ang="T8">
                    <a:pos x="T4" y="T5"/>
                  </a:cxn>
                </a:cxnLst>
                <a:rect l="0" t="0" r="r" b="b"/>
                <a:pathLst>
                  <a:path w="450" h="270">
                    <a:moveTo>
                      <a:pt x="0" y="270"/>
                    </a:moveTo>
                    <a:cubicBezTo>
                      <a:pt x="37" y="210"/>
                      <a:pt x="75" y="150"/>
                      <a:pt x="150" y="105"/>
                    </a:cubicBezTo>
                    <a:cubicBezTo>
                      <a:pt x="225" y="60"/>
                      <a:pt x="337" y="30"/>
                      <a:pt x="450" y="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835" name="Freeform 47"/>
              <p:cNvSpPr/>
              <p:nvPr/>
            </p:nvSpPr>
            <p:spPr bwMode="auto">
              <a:xfrm>
                <a:off x="3072" y="336"/>
                <a:ext cx="228" cy="139"/>
              </a:xfrm>
              <a:custGeom>
                <a:avLst/>
                <a:gdLst>
                  <a:gd name="T0" fmla="*/ 0 w 435"/>
                  <a:gd name="T1" fmla="*/ 0 h 300"/>
                  <a:gd name="T2" fmla="*/ 1 w 435"/>
                  <a:gd name="T3" fmla="*/ 0 h 300"/>
                  <a:gd name="T4" fmla="*/ 1 w 435"/>
                  <a:gd name="T5" fmla="*/ 0 h 300"/>
                  <a:gd name="T6" fmla="*/ 1 w 435"/>
                  <a:gd name="T7" fmla="*/ 0 h 3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5" h="300">
                    <a:moveTo>
                      <a:pt x="0" y="0"/>
                    </a:moveTo>
                    <a:cubicBezTo>
                      <a:pt x="1" y="40"/>
                      <a:pt x="3" y="80"/>
                      <a:pt x="45" y="120"/>
                    </a:cubicBezTo>
                    <a:cubicBezTo>
                      <a:pt x="87" y="160"/>
                      <a:pt x="190" y="210"/>
                      <a:pt x="255" y="240"/>
                    </a:cubicBezTo>
                    <a:cubicBezTo>
                      <a:pt x="320" y="270"/>
                      <a:pt x="377" y="285"/>
                      <a:pt x="435" y="300"/>
                    </a:cubicBezTo>
                  </a:path>
                </a:pathLst>
              </a:custGeom>
              <a:noFill/>
              <a:ln w="38100" cap="flat" cmpd="sng">
                <a:solidFill>
                  <a:srgbClr val="FF0000"/>
                </a:solidFill>
                <a:prstDash val="solid"/>
                <a:round/>
                <a:headEnd type="none" w="med" len="sm"/>
                <a:tailEnd type="none" w="med"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33798" name="Text Box 48"/>
          <p:cNvSpPr txBox="1">
            <a:spLocks noChangeArrowheads="1"/>
          </p:cNvSpPr>
          <p:nvPr/>
        </p:nvSpPr>
        <p:spPr bwMode="auto">
          <a:xfrm>
            <a:off x="457200" y="23002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方正书宋简体" charset="-122"/>
              </a:rPr>
              <a:t>实例：望远镜</a:t>
            </a:r>
            <a:endParaRPr kumimoji="1" lang="zh-CN" altLang="en-US" sz="2800" b="1">
              <a:solidFill>
                <a:srgbClr val="0000FF"/>
              </a:solidFill>
              <a:latin typeface="方正书宋简体" charset="-122"/>
            </a:endParaRPr>
          </a:p>
        </p:txBody>
      </p:sp>
      <p:sp>
        <p:nvSpPr>
          <p:cNvPr id="33799" name="Text Box 60"/>
          <p:cNvSpPr txBox="1">
            <a:spLocks noChangeArrowheads="1"/>
          </p:cNvSpPr>
          <p:nvPr/>
        </p:nvSpPr>
        <p:spPr bwMode="auto">
          <a:xfrm>
            <a:off x="228600" y="842963"/>
            <a:ext cx="727233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None/>
            </a:pPr>
            <a:r>
              <a:rPr kumimoji="1" lang="zh-CN" altLang="en-US" sz="2800" b="1">
                <a:latin typeface="Times New Roman" panose="02020603050405020304" pitchFamily="18" charset="0"/>
              </a:rPr>
              <a:t>提高仪器分辨本领的两种方法：</a:t>
            </a:r>
            <a:endParaRPr kumimoji="1" lang="zh-CN" altLang="en-US" sz="2800" b="1">
              <a:latin typeface="Times New Roman" panose="02020603050405020304" pitchFamily="18" charset="0"/>
            </a:endParaRPr>
          </a:p>
        </p:txBody>
      </p:sp>
      <p:graphicFrame>
        <p:nvGraphicFramePr>
          <p:cNvPr id="33800" name="Object 61"/>
          <p:cNvGraphicFramePr>
            <a:graphicFrameLocks noChangeAspect="1"/>
          </p:cNvGraphicFramePr>
          <p:nvPr/>
        </p:nvGraphicFramePr>
        <p:xfrm>
          <a:off x="4191000" y="3429000"/>
          <a:ext cx="2111375" cy="1073150"/>
        </p:xfrm>
        <a:graphic>
          <a:graphicData uri="http://schemas.openxmlformats.org/presentationml/2006/ole">
            <mc:AlternateContent xmlns:mc="http://schemas.openxmlformats.org/markup-compatibility/2006">
              <mc:Choice xmlns:v="urn:schemas-microsoft-com:vml" Requires="v">
                <p:oleObj spid="_x0000_s33845" name="公式" r:id="rId3" imgW="774065" imgH="393700" progId="Equation.3">
                  <p:embed/>
                </p:oleObj>
              </mc:Choice>
              <mc:Fallback>
                <p:oleObj name="公式" r:id="rId3" imgW="774065" imgH="393700"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429000"/>
                        <a:ext cx="211137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62"/>
          <p:cNvGraphicFramePr>
            <a:graphicFrameLocks noChangeAspect="1"/>
          </p:cNvGraphicFramePr>
          <p:nvPr/>
        </p:nvGraphicFramePr>
        <p:xfrm>
          <a:off x="4038600" y="4267200"/>
          <a:ext cx="2185988" cy="1216025"/>
        </p:xfrm>
        <a:graphic>
          <a:graphicData uri="http://schemas.openxmlformats.org/presentationml/2006/ole">
            <mc:AlternateContent xmlns:mc="http://schemas.openxmlformats.org/markup-compatibility/2006">
              <mc:Choice xmlns:v="urn:schemas-microsoft-com:vml" Requires="v">
                <p:oleObj spid="_x0000_s33846" name="公式" r:id="rId5" imgW="799465" imgH="444500" progId="Equation.3">
                  <p:embed/>
                </p:oleObj>
              </mc:Choice>
              <mc:Fallback>
                <p:oleObj name="公式" r:id="rId5" imgW="799465" imgH="4445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267200"/>
                        <a:ext cx="2185988" cy="121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2" name="Rectangle 64"/>
          <p:cNvSpPr>
            <a:spLocks noChangeArrowheads="1"/>
          </p:cNvSpPr>
          <p:nvPr/>
        </p:nvSpPr>
        <p:spPr bwMode="auto">
          <a:xfrm>
            <a:off x="5257800" y="1004888"/>
            <a:ext cx="3756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rPr>
              <a:t>增大孔径，减小波长。</a:t>
            </a:r>
            <a:endParaRPr kumimoji="1" lang="zh-CN" altLang="en-US" sz="2800" b="1">
              <a:solidFill>
                <a:srgbClr val="FF33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723900" y="3052763"/>
            <a:ext cx="3314700" cy="0"/>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147" name="Group 3"/>
          <p:cNvGrpSpPr/>
          <p:nvPr/>
        </p:nvGrpSpPr>
        <p:grpSpPr bwMode="auto">
          <a:xfrm>
            <a:off x="3717925" y="2697163"/>
            <a:ext cx="546100" cy="736600"/>
            <a:chOff x="2224" y="2398"/>
            <a:chExt cx="344" cy="464"/>
          </a:xfrm>
        </p:grpSpPr>
        <p:sp>
          <p:nvSpPr>
            <p:cNvPr id="6231" name="Oval 4"/>
            <p:cNvSpPr>
              <a:spLocks noChangeArrowheads="1"/>
            </p:cNvSpPr>
            <p:nvPr/>
          </p:nvSpPr>
          <p:spPr bwMode="auto">
            <a:xfrm>
              <a:off x="2352" y="2550"/>
              <a:ext cx="96" cy="144"/>
            </a:xfrm>
            <a:prstGeom prst="ellipse">
              <a:avLst/>
            </a:prstGeom>
            <a:noFill/>
            <a:ln w="254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32" name="Oval 5"/>
            <p:cNvSpPr>
              <a:spLocks noChangeArrowheads="1"/>
            </p:cNvSpPr>
            <p:nvPr/>
          </p:nvSpPr>
          <p:spPr bwMode="auto">
            <a:xfrm>
              <a:off x="2288" y="2462"/>
              <a:ext cx="216" cy="328"/>
            </a:xfrm>
            <a:prstGeom prst="ellipse">
              <a:avLst/>
            </a:prstGeom>
            <a:noFill/>
            <a:ln w="254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33" name="Oval 6"/>
            <p:cNvSpPr>
              <a:spLocks noChangeArrowheads="1"/>
            </p:cNvSpPr>
            <p:nvPr/>
          </p:nvSpPr>
          <p:spPr bwMode="auto">
            <a:xfrm>
              <a:off x="2224" y="2398"/>
              <a:ext cx="344" cy="464"/>
            </a:xfrm>
            <a:prstGeom prst="ellipse">
              <a:avLst/>
            </a:prstGeom>
            <a:noFill/>
            <a:ln w="254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6148" name="Group 7"/>
          <p:cNvGrpSpPr/>
          <p:nvPr/>
        </p:nvGrpSpPr>
        <p:grpSpPr bwMode="auto">
          <a:xfrm>
            <a:off x="527050" y="2665413"/>
            <a:ext cx="368300" cy="666750"/>
            <a:chOff x="192" y="2352"/>
            <a:chExt cx="232" cy="420"/>
          </a:xfrm>
        </p:grpSpPr>
        <p:sp>
          <p:nvSpPr>
            <p:cNvPr id="6229" name="Rectangle 8"/>
            <p:cNvSpPr>
              <a:spLocks noChangeArrowheads="1"/>
            </p:cNvSpPr>
            <p:nvPr/>
          </p:nvSpPr>
          <p:spPr bwMode="auto">
            <a:xfrm>
              <a:off x="192" y="2524"/>
              <a:ext cx="19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a:solidFill>
                    <a:srgbClr val="0000FF"/>
                  </a:solidFill>
                  <a:latin typeface="Times New Roman" panose="02020603050405020304" pitchFamily="18" charset="0"/>
                </a:rPr>
                <a:t>*</a:t>
              </a:r>
              <a:endParaRPr kumimoji="1" lang="en-US" altLang="zh-CN" sz="1800">
                <a:latin typeface="Times New Roman" panose="02020603050405020304" pitchFamily="18" charset="0"/>
              </a:endParaRPr>
            </a:p>
          </p:txBody>
        </p:sp>
        <p:sp>
          <p:nvSpPr>
            <p:cNvPr id="6230" name="Rectangle 9"/>
            <p:cNvSpPr>
              <a:spLocks noChangeArrowheads="1"/>
            </p:cNvSpPr>
            <p:nvPr/>
          </p:nvSpPr>
          <p:spPr bwMode="auto">
            <a:xfrm>
              <a:off x="216" y="2352"/>
              <a:ext cx="20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i="1">
                  <a:solidFill>
                    <a:srgbClr val="0000FF"/>
                  </a:solidFill>
                  <a:latin typeface="Times New Roman" panose="02020603050405020304" pitchFamily="18" charset="0"/>
                </a:rPr>
                <a:t>S</a:t>
              </a:r>
              <a:endParaRPr kumimoji="1" lang="en-US" altLang="zh-CN" sz="1800">
                <a:solidFill>
                  <a:srgbClr val="0000FF"/>
                </a:solidFill>
                <a:latin typeface="Times New Roman" panose="02020603050405020304" pitchFamily="18" charset="0"/>
              </a:endParaRPr>
            </a:p>
          </p:txBody>
        </p:sp>
      </p:grpSp>
      <p:grpSp>
        <p:nvGrpSpPr>
          <p:cNvPr id="6149" name="Group 10"/>
          <p:cNvGrpSpPr/>
          <p:nvPr/>
        </p:nvGrpSpPr>
        <p:grpSpPr bwMode="auto">
          <a:xfrm>
            <a:off x="1508125" y="1660525"/>
            <a:ext cx="2933700" cy="2590800"/>
            <a:chOff x="888" y="1728"/>
            <a:chExt cx="1848" cy="1632"/>
          </a:xfrm>
        </p:grpSpPr>
        <p:sp>
          <p:nvSpPr>
            <p:cNvPr id="6213" name="Line 11"/>
            <p:cNvSpPr>
              <a:spLocks noChangeShapeType="1"/>
            </p:cNvSpPr>
            <p:nvPr/>
          </p:nvSpPr>
          <p:spPr bwMode="auto">
            <a:xfrm>
              <a:off x="1038" y="1986"/>
              <a:ext cx="0" cy="998"/>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4" name="Line 12"/>
            <p:cNvSpPr>
              <a:spLocks noChangeShapeType="1"/>
            </p:cNvSpPr>
            <p:nvPr/>
          </p:nvSpPr>
          <p:spPr bwMode="auto">
            <a:xfrm>
              <a:off x="1536" y="2300"/>
              <a:ext cx="0" cy="998"/>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5" name="Line 13"/>
            <p:cNvSpPr>
              <a:spLocks noChangeShapeType="1"/>
            </p:cNvSpPr>
            <p:nvPr/>
          </p:nvSpPr>
          <p:spPr bwMode="auto">
            <a:xfrm>
              <a:off x="1032" y="1980"/>
              <a:ext cx="504" cy="321"/>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6" name="Line 14"/>
            <p:cNvSpPr>
              <a:spLocks noChangeShapeType="1"/>
            </p:cNvSpPr>
            <p:nvPr/>
          </p:nvSpPr>
          <p:spPr bwMode="auto">
            <a:xfrm>
              <a:off x="1032" y="2972"/>
              <a:ext cx="504" cy="320"/>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7" name="Line 15"/>
            <p:cNvSpPr>
              <a:spLocks noChangeShapeType="1"/>
            </p:cNvSpPr>
            <p:nvPr/>
          </p:nvSpPr>
          <p:spPr bwMode="auto">
            <a:xfrm>
              <a:off x="2160" y="2041"/>
              <a:ext cx="0" cy="999"/>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8" name="Line 16"/>
            <p:cNvSpPr>
              <a:spLocks noChangeShapeType="1"/>
            </p:cNvSpPr>
            <p:nvPr/>
          </p:nvSpPr>
          <p:spPr bwMode="auto">
            <a:xfrm>
              <a:off x="2664" y="2362"/>
              <a:ext cx="0" cy="998"/>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9" name="Line 17"/>
            <p:cNvSpPr>
              <a:spLocks noChangeShapeType="1"/>
            </p:cNvSpPr>
            <p:nvPr/>
          </p:nvSpPr>
          <p:spPr bwMode="auto">
            <a:xfrm>
              <a:off x="2160" y="2042"/>
              <a:ext cx="504" cy="320"/>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20" name="Line 18"/>
            <p:cNvSpPr>
              <a:spLocks noChangeShapeType="1"/>
            </p:cNvSpPr>
            <p:nvPr/>
          </p:nvSpPr>
          <p:spPr bwMode="auto">
            <a:xfrm>
              <a:off x="2160" y="3033"/>
              <a:ext cx="504" cy="321"/>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21" name="Rectangle 19"/>
            <p:cNvSpPr>
              <a:spLocks noChangeArrowheads="1"/>
            </p:cNvSpPr>
            <p:nvPr/>
          </p:nvSpPr>
          <p:spPr bwMode="auto">
            <a:xfrm>
              <a:off x="888" y="1728"/>
              <a:ext cx="744"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rPr>
                <a:t>衍射屏</a:t>
              </a:r>
              <a:endParaRPr kumimoji="1" lang="zh-CN" altLang="en-US" sz="2400">
                <a:solidFill>
                  <a:srgbClr val="000000"/>
                </a:solidFill>
                <a:latin typeface="Times New Roman" panose="02020603050405020304" pitchFamily="18" charset="0"/>
              </a:endParaRPr>
            </a:p>
          </p:txBody>
        </p:sp>
        <p:sp>
          <p:nvSpPr>
            <p:cNvPr id="6222" name="Rectangle 20"/>
            <p:cNvSpPr>
              <a:spLocks noChangeArrowheads="1"/>
            </p:cNvSpPr>
            <p:nvPr/>
          </p:nvSpPr>
          <p:spPr bwMode="auto">
            <a:xfrm>
              <a:off x="2008" y="1776"/>
              <a:ext cx="72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rPr>
                <a:t>观察屏</a:t>
              </a:r>
              <a:endParaRPr kumimoji="1" lang="zh-CN" altLang="en-US" sz="2400">
                <a:solidFill>
                  <a:srgbClr val="000000"/>
                </a:solidFill>
                <a:latin typeface="Times New Roman" panose="02020603050405020304" pitchFamily="18" charset="0"/>
              </a:endParaRPr>
            </a:p>
          </p:txBody>
        </p:sp>
        <p:grpSp>
          <p:nvGrpSpPr>
            <p:cNvPr id="6223" name="Group 21"/>
            <p:cNvGrpSpPr/>
            <p:nvPr/>
          </p:nvGrpSpPr>
          <p:grpSpPr bwMode="auto">
            <a:xfrm>
              <a:off x="1232" y="2552"/>
              <a:ext cx="176" cy="206"/>
              <a:chOff x="1232" y="2552"/>
              <a:chExt cx="176" cy="206"/>
            </a:xfrm>
          </p:grpSpPr>
          <p:sp>
            <p:nvSpPr>
              <p:cNvPr id="6225" name="Oval 22"/>
              <p:cNvSpPr>
                <a:spLocks noChangeArrowheads="1"/>
              </p:cNvSpPr>
              <p:nvPr/>
            </p:nvSpPr>
            <p:spPr bwMode="auto">
              <a:xfrm>
                <a:off x="1232" y="2558"/>
                <a:ext cx="88" cy="128"/>
              </a:xfrm>
              <a:prstGeom prst="ellipse">
                <a:avLst/>
              </a:pr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6226" name="Line 23"/>
              <p:cNvSpPr>
                <a:spLocks noChangeShapeType="1"/>
              </p:cNvSpPr>
              <p:nvPr/>
            </p:nvSpPr>
            <p:spPr bwMode="auto">
              <a:xfrm>
                <a:off x="1280" y="2552"/>
                <a:ext cx="128" cy="72"/>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27" name="Line 24"/>
              <p:cNvSpPr>
                <a:spLocks noChangeShapeType="1"/>
              </p:cNvSpPr>
              <p:nvPr/>
            </p:nvSpPr>
            <p:spPr bwMode="auto">
              <a:xfrm>
                <a:off x="1256" y="2686"/>
                <a:ext cx="128" cy="72"/>
              </a:xfrm>
              <a:prstGeom prst="line">
                <a:avLst/>
              </a:prstGeom>
              <a:noFill/>
              <a:ln w="127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28" name="Line 25"/>
              <p:cNvSpPr>
                <a:spLocks noChangeShapeType="1"/>
              </p:cNvSpPr>
              <p:nvPr/>
            </p:nvSpPr>
            <p:spPr bwMode="auto">
              <a:xfrm>
                <a:off x="1360" y="2594"/>
                <a:ext cx="0" cy="146"/>
              </a:xfrm>
              <a:prstGeom prst="line">
                <a:avLst/>
              </a:prstGeom>
              <a:noFill/>
              <a:ln w="9525">
                <a:solidFill>
                  <a:srgbClr val="0000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224" name="Rectangle 26"/>
            <p:cNvSpPr>
              <a:spLocks noChangeArrowheads="1"/>
            </p:cNvSpPr>
            <p:nvPr/>
          </p:nvSpPr>
          <p:spPr bwMode="auto">
            <a:xfrm>
              <a:off x="1400" y="2597"/>
              <a:ext cx="21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a</a:t>
              </a:r>
              <a:endParaRPr kumimoji="1" lang="en-US" altLang="zh-CN" sz="2400" i="1">
                <a:solidFill>
                  <a:srgbClr val="000000"/>
                </a:solidFill>
                <a:latin typeface="Times New Roman" panose="02020603050405020304" pitchFamily="18" charset="0"/>
              </a:endParaRPr>
            </a:p>
          </p:txBody>
        </p:sp>
      </p:grpSp>
      <p:sp>
        <p:nvSpPr>
          <p:cNvPr id="6150" name="Rectangle 27"/>
          <p:cNvSpPr>
            <a:spLocks noChangeArrowheads="1"/>
          </p:cNvSpPr>
          <p:nvPr/>
        </p:nvSpPr>
        <p:spPr bwMode="auto">
          <a:xfrm>
            <a:off x="1139825" y="2592388"/>
            <a:ext cx="355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i="1">
                <a:solidFill>
                  <a:srgbClr val="0000FF"/>
                </a:solidFill>
                <a:latin typeface="Times New Roman" panose="02020603050405020304" pitchFamily="18" charset="0"/>
                <a:sym typeface="Symbol" panose="05050102010706020507" pitchFamily="18" charset="2"/>
              </a:rPr>
              <a:t></a:t>
            </a:r>
            <a:endParaRPr kumimoji="1" lang="en-US" altLang="zh-CN" sz="1800" i="1">
              <a:latin typeface="Times New Roman" panose="02020603050405020304" pitchFamily="18" charset="0"/>
            </a:endParaRPr>
          </a:p>
        </p:txBody>
      </p:sp>
      <p:sp>
        <p:nvSpPr>
          <p:cNvPr id="6151" name="Rectangle 28"/>
          <p:cNvSpPr>
            <a:spLocks noChangeArrowheads="1"/>
          </p:cNvSpPr>
          <p:nvPr/>
        </p:nvSpPr>
        <p:spPr bwMode="auto">
          <a:xfrm>
            <a:off x="365125" y="3425825"/>
            <a:ext cx="135255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sym typeface="Symbol" panose="05050102010706020507" pitchFamily="18" charset="2"/>
              </a:rPr>
              <a:t></a:t>
            </a:r>
            <a:r>
              <a:rPr kumimoji="1" lang="en-US" altLang="zh-CN" sz="2000" b="1" i="1">
                <a:solidFill>
                  <a:srgbClr val="000000"/>
                </a:solidFill>
                <a:latin typeface="Times New Roman" panose="02020603050405020304" pitchFamily="18" charset="0"/>
              </a:rPr>
              <a:t> </a:t>
            </a:r>
            <a:r>
              <a:rPr kumimoji="1" lang="en-US" altLang="zh-CN" sz="2000" b="1" i="1">
                <a:solidFill>
                  <a:srgbClr val="000000"/>
                </a:solidFill>
                <a:latin typeface="Times New Roman" panose="02020603050405020304" pitchFamily="18" charset="0"/>
                <a:sym typeface="Symbol" panose="05050102010706020507" pitchFamily="18" charset="2"/>
              </a:rPr>
              <a:t></a:t>
            </a:r>
            <a:r>
              <a:rPr kumimoji="1" lang="en-US" altLang="zh-CN" sz="2000" b="1" i="1">
                <a:solidFill>
                  <a:srgbClr val="000000"/>
                </a:solidFill>
                <a:latin typeface="Times New Roman" panose="02020603050405020304" pitchFamily="18" charset="0"/>
              </a:rPr>
              <a:t> 10 </a:t>
            </a:r>
            <a:r>
              <a:rPr kumimoji="1" lang="en-US" altLang="zh-CN" sz="2000" b="1" i="1" baseline="30000">
                <a:solidFill>
                  <a:srgbClr val="000000"/>
                </a:solidFill>
                <a:latin typeface="Times New Roman" panose="02020603050405020304" pitchFamily="18" charset="0"/>
              </a:rPr>
              <a:t>- 3 </a:t>
            </a:r>
            <a:r>
              <a:rPr kumimoji="1" lang="en-US" altLang="zh-CN" sz="2000" b="1" i="1">
                <a:solidFill>
                  <a:srgbClr val="000000"/>
                </a:solidFill>
                <a:latin typeface="Times New Roman" panose="02020603050405020304" pitchFamily="18" charset="0"/>
              </a:rPr>
              <a:t>a</a:t>
            </a:r>
            <a:endParaRPr kumimoji="1" lang="en-US" altLang="zh-CN" sz="2000" i="1">
              <a:solidFill>
                <a:srgbClr val="000000"/>
              </a:solidFill>
              <a:latin typeface="Times New Roman" panose="02020603050405020304" pitchFamily="18" charset="0"/>
            </a:endParaRPr>
          </a:p>
        </p:txBody>
      </p:sp>
      <p:grpSp>
        <p:nvGrpSpPr>
          <p:cNvPr id="6152" name="Group 29"/>
          <p:cNvGrpSpPr/>
          <p:nvPr/>
        </p:nvGrpSpPr>
        <p:grpSpPr bwMode="auto">
          <a:xfrm>
            <a:off x="636588" y="2984500"/>
            <a:ext cx="1476375" cy="203200"/>
            <a:chOff x="240" y="2736"/>
            <a:chExt cx="930" cy="128"/>
          </a:xfrm>
        </p:grpSpPr>
        <p:sp>
          <p:nvSpPr>
            <p:cNvPr id="6210" name="Line 30"/>
            <p:cNvSpPr>
              <a:spLocks noChangeShapeType="1"/>
            </p:cNvSpPr>
            <p:nvPr/>
          </p:nvSpPr>
          <p:spPr bwMode="auto">
            <a:xfrm>
              <a:off x="282" y="2801"/>
              <a:ext cx="888" cy="0"/>
            </a:xfrm>
            <a:prstGeom prst="line">
              <a:avLst/>
            </a:prstGeom>
            <a:noFill/>
            <a:ln w="19050">
              <a:solidFill>
                <a:srgbClr val="0000FF"/>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1" name="Line 31"/>
            <p:cNvSpPr>
              <a:spLocks noChangeShapeType="1"/>
            </p:cNvSpPr>
            <p:nvPr/>
          </p:nvSpPr>
          <p:spPr bwMode="auto">
            <a:xfrm flipV="1">
              <a:off x="246" y="2736"/>
              <a:ext cx="924" cy="56"/>
            </a:xfrm>
            <a:prstGeom prst="line">
              <a:avLst/>
            </a:prstGeom>
            <a:noFill/>
            <a:ln w="19050">
              <a:solidFill>
                <a:srgbClr val="0000FF"/>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12" name="Line 32"/>
            <p:cNvSpPr>
              <a:spLocks noChangeShapeType="1"/>
            </p:cNvSpPr>
            <p:nvPr/>
          </p:nvSpPr>
          <p:spPr bwMode="auto">
            <a:xfrm>
              <a:off x="240" y="2790"/>
              <a:ext cx="930" cy="74"/>
            </a:xfrm>
            <a:prstGeom prst="line">
              <a:avLst/>
            </a:prstGeom>
            <a:noFill/>
            <a:ln w="19050">
              <a:solidFill>
                <a:srgbClr val="0000FF"/>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153" name="Text Box 33"/>
          <p:cNvSpPr txBox="1">
            <a:spLocks noChangeArrowheads="1"/>
          </p:cNvSpPr>
          <p:nvPr/>
        </p:nvSpPr>
        <p:spPr bwMode="auto">
          <a:xfrm>
            <a:off x="685800" y="5105400"/>
            <a:ext cx="7924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800" b="1">
                <a:solidFill>
                  <a:srgbClr val="000000"/>
                </a:solidFill>
                <a:latin typeface="宋体" panose="02010600030101010101" pitchFamily="2" charset="-122"/>
              </a:rPr>
              <a:t>1</a:t>
            </a:r>
            <a:r>
              <a:rPr kumimoji="1" lang="zh-CN" altLang="en-US" sz="2800" b="1">
                <a:solidFill>
                  <a:srgbClr val="000000"/>
                </a:solidFill>
                <a:latin typeface="宋体" panose="02010600030101010101" pitchFamily="2" charset="-122"/>
              </a:rPr>
              <a:t>、概念</a:t>
            </a:r>
            <a:r>
              <a:rPr kumimoji="1" lang="zh-CN" altLang="en-US" sz="2400" b="1">
                <a:solidFill>
                  <a:srgbClr val="000000"/>
                </a:solidFill>
                <a:latin typeface="楷体_GB2312" pitchFamily="49" charset="-122"/>
                <a:ea typeface="楷体_GB2312" pitchFamily="49" charset="-122"/>
              </a:rPr>
              <a:t>：</a:t>
            </a:r>
            <a:r>
              <a:rPr kumimoji="1" lang="zh-CN" altLang="en-US" sz="2800" b="1">
                <a:solidFill>
                  <a:srgbClr val="000000"/>
                </a:solidFill>
                <a:latin typeface="宋体" panose="02010600030101010101" pitchFamily="2" charset="-122"/>
              </a:rPr>
              <a:t>光在传播过程中</a:t>
            </a:r>
            <a:r>
              <a:rPr kumimoji="1" lang="en-US" altLang="zh-CN" sz="2800" b="1">
                <a:solidFill>
                  <a:srgbClr val="000000"/>
                </a:solidFill>
                <a:latin typeface="宋体" panose="02010600030101010101" pitchFamily="2" charset="-122"/>
              </a:rPr>
              <a:t>,</a:t>
            </a:r>
            <a:r>
              <a:rPr kumimoji="1" lang="zh-CN" altLang="en-US" sz="2800" b="1">
                <a:solidFill>
                  <a:srgbClr val="000000"/>
                </a:solidFill>
                <a:latin typeface="宋体" panose="02010600030101010101" pitchFamily="2" charset="-122"/>
              </a:rPr>
              <a:t>绕过障碍物的边缘而偏离直线传播的现象</a:t>
            </a:r>
            <a:r>
              <a:rPr kumimoji="1" lang="en-US" altLang="zh-CN" sz="2800" b="1">
                <a:solidFill>
                  <a:srgbClr val="000000"/>
                </a:solidFill>
                <a:latin typeface="宋体" panose="02010600030101010101" pitchFamily="2" charset="-122"/>
              </a:rPr>
              <a:t>,</a:t>
            </a:r>
            <a:r>
              <a:rPr kumimoji="1" lang="zh-CN" altLang="en-US" sz="2800" b="1">
                <a:solidFill>
                  <a:srgbClr val="000000"/>
                </a:solidFill>
                <a:latin typeface="宋体" panose="02010600030101010101" pitchFamily="2" charset="-122"/>
              </a:rPr>
              <a:t>称为</a:t>
            </a:r>
            <a:r>
              <a:rPr kumimoji="1" lang="zh-CN" altLang="en-US" sz="2800" b="1">
                <a:solidFill>
                  <a:srgbClr val="FF3300"/>
                </a:solidFill>
                <a:latin typeface="宋体" panose="02010600030101010101" pitchFamily="2" charset="-122"/>
              </a:rPr>
              <a:t>光的衍射现象</a:t>
            </a:r>
            <a:r>
              <a:rPr kumimoji="1" lang="zh-CN" altLang="en-US" sz="2800" b="1">
                <a:solidFill>
                  <a:srgbClr val="000000"/>
                </a:solidFill>
                <a:latin typeface="宋体" panose="02010600030101010101" pitchFamily="2" charset="-122"/>
              </a:rPr>
              <a:t>。</a:t>
            </a:r>
            <a:endParaRPr kumimoji="1" lang="zh-CN" altLang="en-US" sz="2800" b="1">
              <a:solidFill>
                <a:srgbClr val="000000"/>
              </a:solidFill>
              <a:latin typeface="宋体" panose="02010600030101010101" pitchFamily="2" charset="-122"/>
            </a:endParaRPr>
          </a:p>
        </p:txBody>
      </p:sp>
      <p:sp>
        <p:nvSpPr>
          <p:cNvPr id="6154" name="Line 34"/>
          <p:cNvSpPr>
            <a:spLocks noChangeShapeType="1"/>
          </p:cNvSpPr>
          <p:nvPr/>
        </p:nvSpPr>
        <p:spPr bwMode="auto">
          <a:xfrm>
            <a:off x="4905375" y="3184525"/>
            <a:ext cx="3314700" cy="1588"/>
          </a:xfrm>
          <a:prstGeom prst="line">
            <a:avLst/>
          </a:prstGeom>
          <a:noFill/>
          <a:ln w="12700">
            <a:solidFill>
              <a:srgbClr val="000000"/>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55" name="Rectangle 35"/>
          <p:cNvSpPr>
            <a:spLocks noChangeArrowheads="1"/>
          </p:cNvSpPr>
          <p:nvPr/>
        </p:nvSpPr>
        <p:spPr bwMode="auto">
          <a:xfrm>
            <a:off x="5000625" y="2574925"/>
            <a:ext cx="355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FF"/>
                </a:solidFill>
                <a:latin typeface="Times New Roman" panose="02020603050405020304" pitchFamily="18" charset="0"/>
                <a:sym typeface="Symbol" panose="05050102010706020507" pitchFamily="18" charset="2"/>
              </a:rPr>
              <a:t></a:t>
            </a:r>
            <a:endParaRPr kumimoji="1" lang="en-US" altLang="zh-CN" sz="2400" i="1">
              <a:latin typeface="Times New Roman" panose="02020603050405020304" pitchFamily="18" charset="0"/>
            </a:endParaRPr>
          </a:p>
        </p:txBody>
      </p:sp>
      <p:grpSp>
        <p:nvGrpSpPr>
          <p:cNvPr id="6156" name="Group 36"/>
          <p:cNvGrpSpPr/>
          <p:nvPr/>
        </p:nvGrpSpPr>
        <p:grpSpPr bwMode="auto">
          <a:xfrm>
            <a:off x="4746625" y="2727325"/>
            <a:ext cx="381000" cy="681038"/>
            <a:chOff x="3120" y="2416"/>
            <a:chExt cx="240" cy="429"/>
          </a:xfrm>
        </p:grpSpPr>
        <p:sp>
          <p:nvSpPr>
            <p:cNvPr id="6208" name="Rectangle 37"/>
            <p:cNvSpPr>
              <a:spLocks noChangeArrowheads="1"/>
            </p:cNvSpPr>
            <p:nvPr/>
          </p:nvSpPr>
          <p:spPr bwMode="auto">
            <a:xfrm>
              <a:off x="3168" y="2596"/>
              <a:ext cx="192"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600">
                  <a:solidFill>
                    <a:srgbClr val="0000FF"/>
                  </a:solidFill>
                  <a:latin typeface="Times New Roman" panose="02020603050405020304" pitchFamily="18" charset="0"/>
                </a:rPr>
                <a:t>*</a:t>
              </a:r>
              <a:endParaRPr kumimoji="1" lang="en-US" altLang="zh-CN" sz="1000">
                <a:latin typeface="Times New Roman" panose="02020603050405020304" pitchFamily="18" charset="0"/>
              </a:endParaRPr>
            </a:p>
          </p:txBody>
        </p:sp>
        <p:sp>
          <p:nvSpPr>
            <p:cNvPr id="6209" name="Rectangle 38"/>
            <p:cNvSpPr>
              <a:spLocks noChangeArrowheads="1"/>
            </p:cNvSpPr>
            <p:nvPr/>
          </p:nvSpPr>
          <p:spPr bwMode="auto">
            <a:xfrm>
              <a:off x="3120" y="2416"/>
              <a:ext cx="208"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FF"/>
                  </a:solidFill>
                  <a:latin typeface="Times New Roman" panose="02020603050405020304" pitchFamily="18" charset="0"/>
                </a:rPr>
                <a:t>S</a:t>
              </a:r>
              <a:endParaRPr kumimoji="1" lang="en-US" altLang="zh-CN" sz="1800" i="1">
                <a:solidFill>
                  <a:srgbClr val="0000FF"/>
                </a:solidFill>
                <a:latin typeface="Times New Roman" panose="02020603050405020304" pitchFamily="18" charset="0"/>
              </a:endParaRPr>
            </a:p>
          </p:txBody>
        </p:sp>
      </p:grpSp>
      <p:grpSp>
        <p:nvGrpSpPr>
          <p:cNvPr id="6157" name="Group 39"/>
          <p:cNvGrpSpPr/>
          <p:nvPr/>
        </p:nvGrpSpPr>
        <p:grpSpPr bwMode="auto">
          <a:xfrm>
            <a:off x="4886325" y="2778125"/>
            <a:ext cx="622300" cy="812800"/>
            <a:chOff x="3244" y="2432"/>
            <a:chExt cx="392" cy="512"/>
          </a:xfrm>
        </p:grpSpPr>
        <p:sp>
          <p:nvSpPr>
            <p:cNvPr id="6205" name="Line 40"/>
            <p:cNvSpPr>
              <a:spLocks noChangeShapeType="1"/>
            </p:cNvSpPr>
            <p:nvPr/>
          </p:nvSpPr>
          <p:spPr bwMode="auto">
            <a:xfrm>
              <a:off x="3260" y="2688"/>
              <a:ext cx="344"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6" name="Line 41"/>
            <p:cNvSpPr>
              <a:spLocks noChangeShapeType="1"/>
            </p:cNvSpPr>
            <p:nvPr/>
          </p:nvSpPr>
          <p:spPr bwMode="auto">
            <a:xfrm flipV="1">
              <a:off x="3244" y="2432"/>
              <a:ext cx="374" cy="256"/>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7" name="Line 42"/>
            <p:cNvSpPr>
              <a:spLocks noChangeShapeType="1"/>
            </p:cNvSpPr>
            <p:nvPr/>
          </p:nvSpPr>
          <p:spPr bwMode="auto">
            <a:xfrm>
              <a:off x="3244" y="2688"/>
              <a:ext cx="392" cy="256"/>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158" name="Group 43"/>
          <p:cNvGrpSpPr/>
          <p:nvPr/>
        </p:nvGrpSpPr>
        <p:grpSpPr bwMode="auto">
          <a:xfrm>
            <a:off x="5457825" y="2727325"/>
            <a:ext cx="889000" cy="873125"/>
            <a:chOff x="3604" y="2410"/>
            <a:chExt cx="560" cy="550"/>
          </a:xfrm>
        </p:grpSpPr>
        <p:sp>
          <p:nvSpPr>
            <p:cNvPr id="6200" name="Line 44"/>
            <p:cNvSpPr>
              <a:spLocks noChangeShapeType="1"/>
            </p:cNvSpPr>
            <p:nvPr/>
          </p:nvSpPr>
          <p:spPr bwMode="auto">
            <a:xfrm>
              <a:off x="3604" y="2688"/>
              <a:ext cx="560"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1" name="Line 45"/>
            <p:cNvSpPr>
              <a:spLocks noChangeShapeType="1"/>
            </p:cNvSpPr>
            <p:nvPr/>
          </p:nvSpPr>
          <p:spPr bwMode="auto">
            <a:xfrm>
              <a:off x="3716" y="2416"/>
              <a:ext cx="448"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2" name="Line 46"/>
            <p:cNvSpPr>
              <a:spLocks noChangeShapeType="1"/>
            </p:cNvSpPr>
            <p:nvPr/>
          </p:nvSpPr>
          <p:spPr bwMode="auto">
            <a:xfrm>
              <a:off x="3724" y="2960"/>
              <a:ext cx="440"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3" name="Line 47"/>
            <p:cNvSpPr>
              <a:spLocks noChangeShapeType="1"/>
            </p:cNvSpPr>
            <p:nvPr/>
          </p:nvSpPr>
          <p:spPr bwMode="auto">
            <a:xfrm>
              <a:off x="3620" y="2944"/>
              <a:ext cx="88" cy="16"/>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04" name="Line 48"/>
            <p:cNvSpPr>
              <a:spLocks noChangeShapeType="1"/>
            </p:cNvSpPr>
            <p:nvPr/>
          </p:nvSpPr>
          <p:spPr bwMode="auto">
            <a:xfrm flipV="1">
              <a:off x="3620" y="2410"/>
              <a:ext cx="104" cy="22"/>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159" name="Group 49"/>
          <p:cNvGrpSpPr/>
          <p:nvPr/>
        </p:nvGrpSpPr>
        <p:grpSpPr bwMode="auto">
          <a:xfrm>
            <a:off x="7797800" y="2498725"/>
            <a:ext cx="812800" cy="1347788"/>
            <a:chOff x="5090" y="2250"/>
            <a:chExt cx="512" cy="849"/>
          </a:xfrm>
        </p:grpSpPr>
        <p:sp>
          <p:nvSpPr>
            <p:cNvPr id="6191" name="Line 50"/>
            <p:cNvSpPr>
              <a:spLocks noChangeShapeType="1"/>
            </p:cNvSpPr>
            <p:nvPr/>
          </p:nvSpPr>
          <p:spPr bwMode="auto">
            <a:xfrm>
              <a:off x="5098" y="2520"/>
              <a:ext cx="504" cy="320"/>
            </a:xfrm>
            <a:prstGeom prst="line">
              <a:avLst/>
            </a:prstGeom>
            <a:noFill/>
            <a:ln w="762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2" name="Line 51"/>
            <p:cNvSpPr>
              <a:spLocks noChangeShapeType="1"/>
            </p:cNvSpPr>
            <p:nvPr/>
          </p:nvSpPr>
          <p:spPr bwMode="auto">
            <a:xfrm>
              <a:off x="5092" y="2250"/>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3" name="Line 52"/>
            <p:cNvSpPr>
              <a:spLocks noChangeShapeType="1"/>
            </p:cNvSpPr>
            <p:nvPr/>
          </p:nvSpPr>
          <p:spPr bwMode="auto">
            <a:xfrm>
              <a:off x="5092" y="2310"/>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4" name="Line 53"/>
            <p:cNvSpPr>
              <a:spLocks noChangeShapeType="1"/>
            </p:cNvSpPr>
            <p:nvPr/>
          </p:nvSpPr>
          <p:spPr bwMode="auto">
            <a:xfrm>
              <a:off x="5092" y="2370"/>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5" name="Line 54"/>
            <p:cNvSpPr>
              <a:spLocks noChangeShapeType="1"/>
            </p:cNvSpPr>
            <p:nvPr/>
          </p:nvSpPr>
          <p:spPr bwMode="auto">
            <a:xfrm>
              <a:off x="5090" y="2430"/>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6" name="Line 55"/>
            <p:cNvSpPr>
              <a:spLocks noChangeShapeType="1"/>
            </p:cNvSpPr>
            <p:nvPr/>
          </p:nvSpPr>
          <p:spPr bwMode="auto">
            <a:xfrm>
              <a:off x="5094" y="2598"/>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7" name="Line 56"/>
            <p:cNvSpPr>
              <a:spLocks noChangeShapeType="1"/>
            </p:cNvSpPr>
            <p:nvPr/>
          </p:nvSpPr>
          <p:spPr bwMode="auto">
            <a:xfrm>
              <a:off x="5094" y="2658"/>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8" name="Line 57"/>
            <p:cNvSpPr>
              <a:spLocks noChangeShapeType="1"/>
            </p:cNvSpPr>
            <p:nvPr/>
          </p:nvSpPr>
          <p:spPr bwMode="auto">
            <a:xfrm>
              <a:off x="5094" y="2718"/>
              <a:ext cx="504" cy="320"/>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9" name="Line 58"/>
            <p:cNvSpPr>
              <a:spLocks noChangeShapeType="1"/>
            </p:cNvSpPr>
            <p:nvPr/>
          </p:nvSpPr>
          <p:spPr bwMode="auto">
            <a:xfrm>
              <a:off x="5092" y="2778"/>
              <a:ext cx="504" cy="321"/>
            </a:xfrm>
            <a:prstGeom prst="line">
              <a:avLst/>
            </a:prstGeom>
            <a:noFill/>
            <a:ln w="381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160" name="Group 59"/>
          <p:cNvGrpSpPr/>
          <p:nvPr/>
        </p:nvGrpSpPr>
        <p:grpSpPr bwMode="auto">
          <a:xfrm>
            <a:off x="5438775" y="1736725"/>
            <a:ext cx="3171825" cy="2490788"/>
            <a:chOff x="3604" y="1776"/>
            <a:chExt cx="1998" cy="1569"/>
          </a:xfrm>
        </p:grpSpPr>
        <p:sp>
          <p:nvSpPr>
            <p:cNvPr id="6166" name="Rectangle 60"/>
            <p:cNvSpPr>
              <a:spLocks noChangeArrowheads="1"/>
            </p:cNvSpPr>
            <p:nvPr/>
          </p:nvSpPr>
          <p:spPr bwMode="auto">
            <a:xfrm>
              <a:off x="3648" y="1776"/>
              <a:ext cx="692"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rPr>
                <a:t>衍射屏</a:t>
              </a:r>
              <a:endParaRPr kumimoji="1" lang="zh-CN" altLang="en-US" sz="2400">
                <a:solidFill>
                  <a:srgbClr val="000000"/>
                </a:solidFill>
                <a:latin typeface="Times New Roman" panose="02020603050405020304" pitchFamily="18" charset="0"/>
              </a:endParaRPr>
            </a:p>
          </p:txBody>
        </p:sp>
        <p:sp>
          <p:nvSpPr>
            <p:cNvPr id="6167" name="Rectangle 61"/>
            <p:cNvSpPr>
              <a:spLocks noChangeArrowheads="1"/>
            </p:cNvSpPr>
            <p:nvPr/>
          </p:nvSpPr>
          <p:spPr bwMode="auto">
            <a:xfrm>
              <a:off x="4800" y="1792"/>
              <a:ext cx="6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rPr>
                <a:t>观察屏</a:t>
              </a:r>
              <a:endParaRPr kumimoji="1" lang="zh-CN" altLang="en-US" sz="2400">
                <a:solidFill>
                  <a:srgbClr val="000000"/>
                </a:solidFill>
                <a:latin typeface="Times New Roman" panose="02020603050405020304" pitchFamily="18" charset="0"/>
              </a:endParaRPr>
            </a:p>
          </p:txBody>
        </p:sp>
        <p:sp>
          <p:nvSpPr>
            <p:cNvPr id="6168" name="Line 62"/>
            <p:cNvSpPr>
              <a:spLocks noChangeShapeType="1"/>
            </p:cNvSpPr>
            <p:nvPr/>
          </p:nvSpPr>
          <p:spPr bwMode="auto">
            <a:xfrm flipH="1" flipV="1">
              <a:off x="3908" y="2472"/>
              <a:ext cx="504" cy="321"/>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69" name="Line 63"/>
            <p:cNvSpPr>
              <a:spLocks noChangeShapeType="1"/>
            </p:cNvSpPr>
            <p:nvPr/>
          </p:nvSpPr>
          <p:spPr bwMode="auto">
            <a:xfrm flipV="1">
              <a:off x="3914" y="2014"/>
              <a:ext cx="0" cy="465"/>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0" name="Line 64"/>
            <p:cNvSpPr>
              <a:spLocks noChangeShapeType="1"/>
            </p:cNvSpPr>
            <p:nvPr/>
          </p:nvSpPr>
          <p:spPr bwMode="auto">
            <a:xfrm>
              <a:off x="3908" y="2008"/>
              <a:ext cx="504" cy="320"/>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1" name="Line 65"/>
            <p:cNvSpPr>
              <a:spLocks noChangeShapeType="1"/>
            </p:cNvSpPr>
            <p:nvPr/>
          </p:nvSpPr>
          <p:spPr bwMode="auto">
            <a:xfrm>
              <a:off x="4412" y="2328"/>
              <a:ext cx="0" cy="464"/>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172" name="Group 66"/>
            <p:cNvGrpSpPr/>
            <p:nvPr/>
          </p:nvGrpSpPr>
          <p:grpSpPr bwMode="auto">
            <a:xfrm>
              <a:off x="3908" y="2558"/>
              <a:ext cx="512" cy="785"/>
              <a:chOff x="3908" y="2558"/>
              <a:chExt cx="512" cy="785"/>
            </a:xfrm>
          </p:grpSpPr>
          <p:sp>
            <p:nvSpPr>
              <p:cNvPr id="6187" name="Line 67"/>
              <p:cNvSpPr>
                <a:spLocks noChangeShapeType="1"/>
              </p:cNvSpPr>
              <p:nvPr/>
            </p:nvSpPr>
            <p:spPr bwMode="auto">
              <a:xfrm>
                <a:off x="3916" y="3022"/>
                <a:ext cx="504" cy="321"/>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8" name="Line 68"/>
              <p:cNvSpPr>
                <a:spLocks noChangeShapeType="1"/>
              </p:cNvSpPr>
              <p:nvPr/>
            </p:nvSpPr>
            <p:spPr bwMode="auto">
              <a:xfrm>
                <a:off x="4420" y="2876"/>
                <a:ext cx="0" cy="465"/>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9" name="Line 69"/>
              <p:cNvSpPr>
                <a:spLocks noChangeShapeType="1"/>
              </p:cNvSpPr>
              <p:nvPr/>
            </p:nvSpPr>
            <p:spPr bwMode="auto">
              <a:xfrm>
                <a:off x="3908" y="2558"/>
                <a:ext cx="504" cy="320"/>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90" name="Line 70"/>
              <p:cNvSpPr>
                <a:spLocks noChangeShapeType="1"/>
              </p:cNvSpPr>
              <p:nvPr/>
            </p:nvSpPr>
            <p:spPr bwMode="auto">
              <a:xfrm>
                <a:off x="3914" y="2568"/>
                <a:ext cx="0" cy="464"/>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173" name="Arc 71"/>
            <p:cNvSpPr/>
            <p:nvPr/>
          </p:nvSpPr>
          <p:spPr bwMode="auto">
            <a:xfrm flipV="1">
              <a:off x="3672" y="2664"/>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4" name="Arc 72"/>
            <p:cNvSpPr/>
            <p:nvPr/>
          </p:nvSpPr>
          <p:spPr bwMode="auto">
            <a:xfrm>
              <a:off x="3672" y="2328"/>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5" name="Arc 73"/>
            <p:cNvSpPr/>
            <p:nvPr/>
          </p:nvSpPr>
          <p:spPr bwMode="auto">
            <a:xfrm flipH="1" flipV="1">
              <a:off x="3604" y="2672"/>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6" name="Arc 74"/>
            <p:cNvSpPr/>
            <p:nvPr/>
          </p:nvSpPr>
          <p:spPr bwMode="auto">
            <a:xfrm flipH="1">
              <a:off x="3604" y="2335"/>
              <a:ext cx="68" cy="37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7" name="Arc 75"/>
            <p:cNvSpPr/>
            <p:nvPr/>
          </p:nvSpPr>
          <p:spPr bwMode="auto">
            <a:xfrm flipV="1">
              <a:off x="4584" y="2664"/>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8" name="Arc 76"/>
            <p:cNvSpPr/>
            <p:nvPr/>
          </p:nvSpPr>
          <p:spPr bwMode="auto">
            <a:xfrm>
              <a:off x="4584" y="2328"/>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79" name="Arc 77"/>
            <p:cNvSpPr/>
            <p:nvPr/>
          </p:nvSpPr>
          <p:spPr bwMode="auto">
            <a:xfrm flipH="1" flipV="1">
              <a:off x="4516" y="2672"/>
              <a:ext cx="68" cy="3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0" name="Arc 78"/>
            <p:cNvSpPr/>
            <p:nvPr/>
          </p:nvSpPr>
          <p:spPr bwMode="auto">
            <a:xfrm flipH="1">
              <a:off x="4516" y="2335"/>
              <a:ext cx="68" cy="37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1" name="Line 79"/>
            <p:cNvSpPr>
              <a:spLocks noChangeShapeType="1"/>
            </p:cNvSpPr>
            <p:nvPr/>
          </p:nvSpPr>
          <p:spPr bwMode="auto">
            <a:xfrm>
              <a:off x="5092" y="2025"/>
              <a:ext cx="0" cy="999"/>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2" name="Line 80"/>
            <p:cNvSpPr>
              <a:spLocks noChangeShapeType="1"/>
            </p:cNvSpPr>
            <p:nvPr/>
          </p:nvSpPr>
          <p:spPr bwMode="auto">
            <a:xfrm>
              <a:off x="5602" y="2346"/>
              <a:ext cx="0" cy="999"/>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3" name="Line 81"/>
            <p:cNvSpPr>
              <a:spLocks noChangeShapeType="1"/>
            </p:cNvSpPr>
            <p:nvPr/>
          </p:nvSpPr>
          <p:spPr bwMode="auto">
            <a:xfrm>
              <a:off x="5092" y="2026"/>
              <a:ext cx="504" cy="320"/>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4" name="Line 82"/>
            <p:cNvSpPr>
              <a:spLocks noChangeShapeType="1"/>
            </p:cNvSpPr>
            <p:nvPr/>
          </p:nvSpPr>
          <p:spPr bwMode="auto">
            <a:xfrm>
              <a:off x="5092" y="3022"/>
              <a:ext cx="504" cy="321"/>
            </a:xfrm>
            <a:prstGeom prst="line">
              <a:avLst/>
            </a:prstGeom>
            <a:noFill/>
            <a:ln w="1905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85" name="Rectangle 83"/>
            <p:cNvSpPr>
              <a:spLocks noChangeArrowheads="1"/>
            </p:cNvSpPr>
            <p:nvPr/>
          </p:nvSpPr>
          <p:spPr bwMode="auto">
            <a:xfrm>
              <a:off x="3636" y="2080"/>
              <a:ext cx="22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L</a:t>
              </a:r>
              <a:r>
                <a:rPr kumimoji="1" lang="en-US" altLang="zh-CN" sz="2400" b="1">
                  <a:solidFill>
                    <a:srgbClr val="000000"/>
                  </a:solidFill>
                  <a:latin typeface="Times New Roman" panose="02020603050405020304" pitchFamily="18" charset="0"/>
                  <a:sym typeface="Symbol" panose="05050102010706020507" pitchFamily="18" charset="2"/>
                </a:rPr>
                <a:t></a:t>
              </a:r>
              <a:endParaRPr kumimoji="1" lang="en-US" altLang="zh-CN" sz="1800">
                <a:solidFill>
                  <a:srgbClr val="000000"/>
                </a:solidFill>
                <a:latin typeface="Times New Roman" panose="02020603050405020304" pitchFamily="18" charset="0"/>
              </a:endParaRPr>
            </a:p>
          </p:txBody>
        </p:sp>
        <p:sp>
          <p:nvSpPr>
            <p:cNvPr id="6186" name="Rectangle 84"/>
            <p:cNvSpPr>
              <a:spLocks noChangeArrowheads="1"/>
            </p:cNvSpPr>
            <p:nvPr/>
          </p:nvSpPr>
          <p:spPr bwMode="auto">
            <a:xfrm>
              <a:off x="4556" y="2080"/>
              <a:ext cx="13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L</a:t>
              </a:r>
              <a:endParaRPr kumimoji="1" lang="en-US" altLang="zh-CN" sz="1800">
                <a:solidFill>
                  <a:srgbClr val="000000"/>
                </a:solidFill>
                <a:latin typeface="Times New Roman" panose="02020603050405020304" pitchFamily="18" charset="0"/>
              </a:endParaRPr>
            </a:p>
          </p:txBody>
        </p:sp>
      </p:grpSp>
      <p:sp>
        <p:nvSpPr>
          <p:cNvPr id="6161" name="Rectangle 85"/>
          <p:cNvSpPr>
            <a:spLocks noChangeArrowheads="1"/>
          </p:cNvSpPr>
          <p:nvPr/>
        </p:nvSpPr>
        <p:spPr bwMode="auto">
          <a:xfrm>
            <a:off x="2549525" y="41227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latin typeface="宋体" panose="02010600030101010101" pitchFamily="2" charset="-122"/>
                <a:ea typeface="楷体_GB2312" pitchFamily="49" charset="-122"/>
              </a:rPr>
              <a:t>圆孔衍射</a:t>
            </a:r>
            <a:endParaRPr kumimoji="1" lang="zh-CN" altLang="en-US" sz="2400" b="1">
              <a:solidFill>
                <a:srgbClr val="FF3300"/>
              </a:solidFill>
              <a:latin typeface="宋体" panose="02010600030101010101" pitchFamily="2" charset="-122"/>
              <a:ea typeface="楷体_GB2312" pitchFamily="49" charset="-122"/>
            </a:endParaRPr>
          </a:p>
        </p:txBody>
      </p:sp>
      <p:sp>
        <p:nvSpPr>
          <p:cNvPr id="6162" name="Rectangle 86"/>
          <p:cNvSpPr>
            <a:spLocks noChangeArrowheads="1"/>
          </p:cNvSpPr>
          <p:nvPr/>
        </p:nvSpPr>
        <p:spPr bwMode="auto">
          <a:xfrm>
            <a:off x="6727825" y="41910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latin typeface="宋体" panose="02010600030101010101" pitchFamily="2" charset="-122"/>
                <a:ea typeface="楷体_GB2312" pitchFamily="49" charset="-122"/>
              </a:rPr>
              <a:t>单缝衍射</a:t>
            </a:r>
            <a:endParaRPr kumimoji="1" lang="zh-CN" altLang="en-US" sz="2400" b="1">
              <a:solidFill>
                <a:srgbClr val="FF3300"/>
              </a:solidFill>
              <a:latin typeface="宋体" panose="02010600030101010101" pitchFamily="2" charset="-122"/>
              <a:ea typeface="楷体_GB2312" pitchFamily="49" charset="-122"/>
            </a:endParaRPr>
          </a:p>
        </p:txBody>
      </p:sp>
      <p:sp>
        <p:nvSpPr>
          <p:cNvPr id="6163" name="Text Box 87"/>
          <p:cNvSpPr txBox="1">
            <a:spLocks noChangeArrowheads="1"/>
          </p:cNvSpPr>
          <p:nvPr/>
        </p:nvSpPr>
        <p:spPr bwMode="auto">
          <a:xfrm>
            <a:off x="457200" y="4572000"/>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一、光的衍射现象</a:t>
            </a:r>
            <a:endParaRPr lang="zh-CN" altLang="en-US" sz="2800" b="1">
              <a:solidFill>
                <a:srgbClr val="000000"/>
              </a:solidFill>
              <a:latin typeface="宋体" panose="02010600030101010101" pitchFamily="2" charset="-122"/>
            </a:endParaRPr>
          </a:p>
        </p:txBody>
      </p:sp>
      <p:sp>
        <p:nvSpPr>
          <p:cNvPr id="6164" name="Rectangle 98"/>
          <p:cNvSpPr>
            <a:spLocks noChangeArrowheads="1"/>
          </p:cNvSpPr>
          <p:nvPr/>
        </p:nvSpPr>
        <p:spPr bwMode="auto">
          <a:xfrm>
            <a:off x="3641725" y="865188"/>
            <a:ext cx="449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rPr>
              <a:t>光的衍射</a:t>
            </a:r>
            <a:endParaRPr lang="zh-CN" altLang="en-US" sz="2800" b="1">
              <a:latin typeface="Times New Roman" panose="02020603050405020304" pitchFamily="18" charset="0"/>
            </a:endParaRPr>
          </a:p>
        </p:txBody>
      </p:sp>
      <p:sp>
        <p:nvSpPr>
          <p:cNvPr id="6165" name="Text Box 99"/>
          <p:cNvSpPr txBox="1">
            <a:spLocks noChangeArrowheads="1"/>
          </p:cNvSpPr>
          <p:nvPr/>
        </p:nvSpPr>
        <p:spPr bwMode="auto">
          <a:xfrm>
            <a:off x="152400" y="22860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光源</a:t>
            </a:r>
            <a:endParaRPr lang="zh-CN" altLang="en-US" sz="24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53" name="Picture 17" descr="T12-7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94225" y="1143000"/>
            <a:ext cx="454977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ext Box 2"/>
          <p:cNvSpPr txBox="1">
            <a:spLocks noChangeArrowheads="1"/>
          </p:cNvSpPr>
          <p:nvPr/>
        </p:nvSpPr>
        <p:spPr bwMode="auto">
          <a:xfrm>
            <a:off x="457200" y="3214688"/>
            <a:ext cx="3311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最小分辨距离</a:t>
            </a:r>
            <a:endParaRPr kumimoji="1" lang="zh-CN" altLang="en-US" sz="2800" b="1">
              <a:solidFill>
                <a:srgbClr val="0000FF"/>
              </a:solidFill>
              <a:latin typeface="Times New Roman" panose="02020603050405020304" pitchFamily="18" charset="0"/>
            </a:endParaRPr>
          </a:p>
        </p:txBody>
      </p:sp>
      <p:graphicFrame>
        <p:nvGraphicFramePr>
          <p:cNvPr id="65539" name="Object 3"/>
          <p:cNvGraphicFramePr>
            <a:graphicFrameLocks noChangeAspect="1"/>
          </p:cNvGraphicFramePr>
          <p:nvPr/>
        </p:nvGraphicFramePr>
        <p:xfrm>
          <a:off x="762000" y="4003675"/>
          <a:ext cx="1779588" cy="644525"/>
        </p:xfrm>
        <a:graphic>
          <a:graphicData uri="http://schemas.openxmlformats.org/presentationml/2006/ole">
            <mc:AlternateContent xmlns:mc="http://schemas.openxmlformats.org/markup-compatibility/2006">
              <mc:Choice xmlns:v="urn:schemas-microsoft-com:vml" Requires="v">
                <p:oleObj spid="_x0000_s34834" name="公式" r:id="rId2" imgW="412115" imgH="90170" progId="Equation.3">
                  <p:embed/>
                </p:oleObj>
              </mc:Choice>
              <mc:Fallback>
                <p:oleObj name="公式" r:id="rId2" imgW="412115" imgH="9017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003675"/>
                        <a:ext cx="177958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2" name="Object 6"/>
          <p:cNvGraphicFramePr>
            <a:graphicFrameLocks noChangeAspect="1"/>
          </p:cNvGraphicFramePr>
          <p:nvPr/>
        </p:nvGraphicFramePr>
        <p:xfrm>
          <a:off x="2514600" y="3736975"/>
          <a:ext cx="1657350" cy="1139825"/>
        </p:xfrm>
        <a:graphic>
          <a:graphicData uri="http://schemas.openxmlformats.org/presentationml/2006/ole">
            <mc:AlternateContent xmlns:mc="http://schemas.openxmlformats.org/markup-compatibility/2006">
              <mc:Choice xmlns:v="urn:schemas-microsoft-com:vml" Requires="v">
                <p:oleObj spid="_x0000_s34835" name="公式" r:id="rId4" imgW="386080" imgH="231775" progId="Equation.3">
                  <p:embed/>
                </p:oleObj>
              </mc:Choice>
              <mc:Fallback>
                <p:oleObj name="公式" r:id="rId4" imgW="386080" imgH="23177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736975"/>
                        <a:ext cx="165735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2" name="Rectangle 8"/>
          <p:cNvSpPr>
            <a:spLocks noChangeArrowheads="1"/>
          </p:cNvSpPr>
          <p:nvPr/>
        </p:nvSpPr>
        <p:spPr bwMode="auto">
          <a:xfrm>
            <a:off x="457200" y="852488"/>
            <a:ext cx="2735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显微镜：</a:t>
            </a:r>
            <a:endParaRPr kumimoji="1" lang="zh-CN" altLang="en-US" sz="2800" b="1">
              <a:solidFill>
                <a:srgbClr val="0000FF"/>
              </a:solidFill>
              <a:latin typeface="Times New Roman" panose="02020603050405020304" pitchFamily="18" charset="0"/>
            </a:endParaRPr>
          </a:p>
        </p:txBody>
      </p:sp>
      <p:grpSp>
        <p:nvGrpSpPr>
          <p:cNvPr id="65550" name="Group 14"/>
          <p:cNvGrpSpPr/>
          <p:nvPr/>
        </p:nvGrpSpPr>
        <p:grpSpPr bwMode="auto">
          <a:xfrm>
            <a:off x="2971800" y="4287838"/>
            <a:ext cx="3621088" cy="1198562"/>
            <a:chOff x="1791" y="1369"/>
            <a:chExt cx="2281" cy="755"/>
          </a:xfrm>
        </p:grpSpPr>
        <p:sp>
          <p:nvSpPr>
            <p:cNvPr id="34830" name="AutoShape 15"/>
            <p:cNvSpPr>
              <a:spLocks noChangeArrowheads="1"/>
            </p:cNvSpPr>
            <p:nvPr/>
          </p:nvSpPr>
          <p:spPr bwMode="auto">
            <a:xfrm>
              <a:off x="1791" y="1369"/>
              <a:ext cx="680" cy="384"/>
            </a:xfrm>
            <a:prstGeom prst="wedgeEllipseCallout">
              <a:avLst>
                <a:gd name="adj1" fmla="val 120440"/>
                <a:gd name="adj2" fmla="val 9219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800" b="1">
                <a:latin typeface="Times New Roman" panose="02020603050405020304" pitchFamily="18" charset="0"/>
              </a:endParaRPr>
            </a:p>
          </p:txBody>
        </p:sp>
        <p:sp>
          <p:nvSpPr>
            <p:cNvPr id="34831" name="Text Box 16"/>
            <p:cNvSpPr txBox="1">
              <a:spLocks noChangeArrowheads="1"/>
            </p:cNvSpPr>
            <p:nvPr/>
          </p:nvSpPr>
          <p:spPr bwMode="auto">
            <a:xfrm>
              <a:off x="2925" y="1797"/>
              <a:ext cx="11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Times New Roman" panose="02020603050405020304" pitchFamily="18" charset="0"/>
                </a:rPr>
                <a:t>数值孔径</a:t>
              </a:r>
              <a:endParaRPr lang="zh-CN" altLang="en-US" sz="2800" b="1">
                <a:solidFill>
                  <a:srgbClr val="0000FF"/>
                </a:solidFill>
                <a:latin typeface="Times New Roman" panose="02020603050405020304" pitchFamily="18" charset="0"/>
              </a:endParaRPr>
            </a:p>
          </p:txBody>
        </p:sp>
      </p:grpSp>
      <p:sp>
        <p:nvSpPr>
          <p:cNvPr id="65575" name="Text Box 39"/>
          <p:cNvSpPr txBox="1">
            <a:spLocks noChangeArrowheads="1"/>
          </p:cNvSpPr>
          <p:nvPr/>
        </p:nvSpPr>
        <p:spPr bwMode="auto">
          <a:xfrm>
            <a:off x="228600" y="1400175"/>
            <a:ext cx="41306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其物镜的分辨极限通常以被观察的物面上</a:t>
            </a:r>
            <a:r>
              <a:rPr lang="zh-CN" altLang="en-US" sz="2800" b="1">
                <a:solidFill>
                  <a:srgbClr val="FF3300"/>
                </a:solidFill>
              </a:rPr>
              <a:t>刚刚能够分辨开的两物点之间的直线距离</a:t>
            </a:r>
            <a:r>
              <a:rPr lang="zh-CN" altLang="en-US" sz="2800" b="1"/>
              <a:t>来表示：</a:t>
            </a:r>
            <a:endParaRPr lang="zh-CN" altLang="en-US" sz="2800" b="1"/>
          </a:p>
        </p:txBody>
      </p:sp>
      <p:sp>
        <p:nvSpPr>
          <p:cNvPr id="65576" name="Text Box 40"/>
          <p:cNvSpPr txBox="1">
            <a:spLocks noChangeArrowheads="1"/>
          </p:cNvSpPr>
          <p:nvPr/>
        </p:nvSpPr>
        <p:spPr bwMode="auto">
          <a:xfrm>
            <a:off x="762000" y="4800600"/>
            <a:ext cx="2859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latin typeface="Times New Roman" panose="02020603050405020304" pitchFamily="18" charset="0"/>
              </a:rPr>
              <a:t>n</a:t>
            </a:r>
            <a:r>
              <a:rPr lang="en-US" altLang="zh-CN" sz="2800"/>
              <a:t>—</a:t>
            </a:r>
            <a:r>
              <a:rPr lang="zh-CN" altLang="en-US" sz="2800" b="1"/>
              <a:t>物方折射率</a:t>
            </a:r>
            <a:r>
              <a:rPr lang="zh-CN" altLang="en-US" sz="2800"/>
              <a:t>，</a:t>
            </a:r>
            <a:endParaRPr lang="zh-CN" altLang="en-US" sz="2800"/>
          </a:p>
        </p:txBody>
      </p:sp>
      <p:sp>
        <p:nvSpPr>
          <p:cNvPr id="65577" name="Text Box 41"/>
          <p:cNvSpPr txBox="1">
            <a:spLocks noChangeArrowheads="1"/>
          </p:cNvSpPr>
          <p:nvPr/>
        </p:nvSpPr>
        <p:spPr bwMode="auto">
          <a:xfrm>
            <a:off x="685800" y="5486400"/>
            <a:ext cx="4287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i="1">
                <a:latin typeface="Times New Roman" panose="02020603050405020304" pitchFamily="18" charset="0"/>
              </a:rPr>
              <a:t>u</a:t>
            </a:r>
            <a:r>
              <a:rPr lang="en-US" altLang="zh-CN" sz="2800"/>
              <a:t>—</a:t>
            </a:r>
            <a:r>
              <a:rPr lang="zh-CN" altLang="en-US" sz="2800" b="1"/>
              <a:t>孔径对物点的半张角</a:t>
            </a:r>
            <a:r>
              <a:rPr lang="zh-CN" altLang="en-US" sz="2800"/>
              <a:t>，</a:t>
            </a:r>
            <a:endParaRPr lang="zh-CN" altLang="en-US" sz="2800"/>
          </a:p>
        </p:txBody>
      </p:sp>
      <p:sp>
        <p:nvSpPr>
          <p:cNvPr id="65578" name="Text Box 42"/>
          <p:cNvSpPr txBox="1">
            <a:spLocks noChangeArrowheads="1"/>
          </p:cNvSpPr>
          <p:nvPr/>
        </p:nvSpPr>
        <p:spPr bwMode="auto">
          <a:xfrm>
            <a:off x="5410200" y="3048000"/>
            <a:ext cx="2740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FF3300"/>
                </a:solidFill>
              </a:rPr>
              <a:t>显微镜的最小分辨距离</a:t>
            </a:r>
            <a:endParaRPr kumimoji="1" lang="zh-CN" altLang="en-US" sz="2000" b="1">
              <a:solidFill>
                <a:srgbClr val="FF3300"/>
              </a:solidFill>
            </a:endParaRPr>
          </a:p>
        </p:txBody>
      </p:sp>
      <p:sp>
        <p:nvSpPr>
          <p:cNvPr id="65579" name="Text Box 43"/>
          <p:cNvSpPr txBox="1">
            <a:spLocks noChangeArrowheads="1"/>
          </p:cNvSpPr>
          <p:nvPr/>
        </p:nvSpPr>
        <p:spPr bwMode="auto">
          <a:xfrm>
            <a:off x="4419600" y="2286000"/>
            <a:ext cx="1087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0000FF"/>
                </a:solidFill>
              </a:rPr>
              <a:t>物方：</a:t>
            </a:r>
            <a:r>
              <a:rPr lang="en-US" altLang="zh-CN" sz="2000">
                <a:solidFill>
                  <a:srgbClr val="0000FF"/>
                </a:solidFill>
              </a:rPr>
              <a:t>n</a:t>
            </a:r>
            <a:endParaRPr lang="en-US" altLang="zh-CN" sz="2000">
              <a:solidFill>
                <a:srgbClr val="0000FF"/>
              </a:solidFill>
            </a:endParaRPr>
          </a:p>
        </p:txBody>
      </p:sp>
      <p:sp>
        <p:nvSpPr>
          <p:cNvPr id="65580" name="Text Box 44"/>
          <p:cNvSpPr txBox="1">
            <a:spLocks noChangeArrowheads="1"/>
          </p:cNvSpPr>
          <p:nvPr/>
        </p:nvSpPr>
        <p:spPr bwMode="auto">
          <a:xfrm>
            <a:off x="6705600" y="2286000"/>
            <a:ext cx="1252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0000FF"/>
                </a:solidFill>
              </a:rPr>
              <a:t>像方：</a:t>
            </a:r>
            <a:r>
              <a:rPr lang="en-US" altLang="zh-CN" sz="2000">
                <a:solidFill>
                  <a:srgbClr val="0000FF"/>
                </a:solidFill>
              </a:rPr>
              <a:t>n</a:t>
            </a:r>
            <a:r>
              <a:rPr lang="zh-CN" altLang="en-US" sz="2000" baseline="30000">
                <a:solidFill>
                  <a:srgbClr val="0000FF"/>
                </a:solidFill>
              </a:rPr>
              <a:t>、</a:t>
            </a:r>
            <a:endParaRPr lang="zh-CN" altLang="en-US" sz="2000" baseline="30000">
              <a:solidFill>
                <a:srgbClr val="0000FF"/>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75"/>
                                        </p:tgtEl>
                                        <p:attrNameLst>
                                          <p:attrName>style.visibility</p:attrName>
                                        </p:attrNameLst>
                                      </p:cBhvr>
                                      <p:to>
                                        <p:strVal val="visible"/>
                                      </p:to>
                                    </p:set>
                                    <p:animEffect transition="in" filter="blinds(horizontal)">
                                      <p:cBhvr>
                                        <p:cTn id="7" dur="500"/>
                                        <p:tgtEl>
                                          <p:spTgt spid="655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553"/>
                                        </p:tgtEl>
                                        <p:attrNameLst>
                                          <p:attrName>style.visibility</p:attrName>
                                        </p:attrNameLst>
                                      </p:cBhvr>
                                      <p:to>
                                        <p:strVal val="visible"/>
                                      </p:to>
                                    </p:set>
                                    <p:animEffect transition="in" filter="wipe(left)">
                                      <p:cBhvr>
                                        <p:cTn id="12" dur="500"/>
                                        <p:tgtEl>
                                          <p:spTgt spid="6555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5578"/>
                                        </p:tgtEl>
                                        <p:attrNameLst>
                                          <p:attrName>style.visibility</p:attrName>
                                        </p:attrNameLst>
                                      </p:cBhvr>
                                      <p:to>
                                        <p:strVal val="visible"/>
                                      </p:to>
                                    </p:set>
                                    <p:animEffect transition="in" filter="blinds(horizontal)">
                                      <p:cBhvr>
                                        <p:cTn id="15" dur="500"/>
                                        <p:tgtEl>
                                          <p:spTgt spid="6557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5538">
                                            <p:txEl>
                                              <p:pRg st="0" end="0"/>
                                            </p:txEl>
                                          </p:spTgt>
                                        </p:tgtEl>
                                        <p:attrNameLst>
                                          <p:attrName>style.visibility</p:attrName>
                                        </p:attrNameLst>
                                      </p:cBhvr>
                                      <p:to>
                                        <p:strVal val="visible"/>
                                      </p:to>
                                    </p:set>
                                    <p:animEffect transition="in" filter="wipe(left)">
                                      <p:cBhvr>
                                        <p:cTn id="20" dur="500"/>
                                        <p:tgtEl>
                                          <p:spTgt spid="6553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5539"/>
                                        </p:tgtEl>
                                        <p:attrNameLst>
                                          <p:attrName>style.visibility</p:attrName>
                                        </p:attrNameLst>
                                      </p:cBhvr>
                                      <p:to>
                                        <p:strVal val="visible"/>
                                      </p:to>
                                    </p:set>
                                    <p:animEffect transition="in" filter="wipe(left)">
                                      <p:cBhvr>
                                        <p:cTn id="25" dur="500"/>
                                        <p:tgtEl>
                                          <p:spTgt spid="655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5542"/>
                                        </p:tgtEl>
                                        <p:attrNameLst>
                                          <p:attrName>style.visibility</p:attrName>
                                        </p:attrNameLst>
                                      </p:cBhvr>
                                      <p:to>
                                        <p:strVal val="visible"/>
                                      </p:to>
                                    </p:set>
                                    <p:animEffect transition="in" filter="wipe(left)">
                                      <p:cBhvr>
                                        <p:cTn id="30" dur="500"/>
                                        <p:tgtEl>
                                          <p:spTgt spid="6554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5576"/>
                                        </p:tgtEl>
                                        <p:attrNameLst>
                                          <p:attrName>style.visibility</p:attrName>
                                        </p:attrNameLst>
                                      </p:cBhvr>
                                      <p:to>
                                        <p:strVal val="visible"/>
                                      </p:to>
                                    </p:set>
                                    <p:animEffect transition="in" filter="blinds(horizontal)">
                                      <p:cBhvr>
                                        <p:cTn id="35" dur="500"/>
                                        <p:tgtEl>
                                          <p:spTgt spid="6557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5579"/>
                                        </p:tgtEl>
                                        <p:attrNameLst>
                                          <p:attrName>style.visibility</p:attrName>
                                        </p:attrNameLst>
                                      </p:cBhvr>
                                      <p:to>
                                        <p:strVal val="visible"/>
                                      </p:to>
                                    </p:set>
                                    <p:animEffect transition="in" filter="blinds(horizontal)">
                                      <p:cBhvr>
                                        <p:cTn id="38" dur="500"/>
                                        <p:tgtEl>
                                          <p:spTgt spid="6557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5580"/>
                                        </p:tgtEl>
                                        <p:attrNameLst>
                                          <p:attrName>style.visibility</p:attrName>
                                        </p:attrNameLst>
                                      </p:cBhvr>
                                      <p:to>
                                        <p:strVal val="visible"/>
                                      </p:to>
                                    </p:set>
                                    <p:animEffect transition="in" filter="blinds(horizontal)">
                                      <p:cBhvr>
                                        <p:cTn id="41" dur="500"/>
                                        <p:tgtEl>
                                          <p:spTgt spid="6558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5577"/>
                                        </p:tgtEl>
                                        <p:attrNameLst>
                                          <p:attrName>style.visibility</p:attrName>
                                        </p:attrNameLst>
                                      </p:cBhvr>
                                      <p:to>
                                        <p:strVal val="visible"/>
                                      </p:to>
                                    </p:set>
                                    <p:animEffect transition="in" filter="blinds(horizontal)">
                                      <p:cBhvr>
                                        <p:cTn id="46" dur="500"/>
                                        <p:tgtEl>
                                          <p:spTgt spid="6557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5550"/>
                                        </p:tgtEl>
                                        <p:attrNameLst>
                                          <p:attrName>style.visibility</p:attrName>
                                        </p:attrNameLst>
                                      </p:cBhvr>
                                      <p:to>
                                        <p:strVal val="visible"/>
                                      </p:to>
                                    </p:set>
                                    <p:animEffect transition="in" filter="wipe(left)">
                                      <p:cBhvr>
                                        <p:cTn id="51" dur="500"/>
                                        <p:tgtEl>
                                          <p:spTgt spid="65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utoUpdateAnimBg="0" build="p"/>
      <p:bldP spid="65575" grpId="0"/>
      <p:bldP spid="65576" grpId="0"/>
      <p:bldP spid="65577" grpId="0"/>
      <p:bldP spid="65578" grpId="0"/>
      <p:bldP spid="65579" grpId="0"/>
      <p:bldP spid="6558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2" descr="T12-7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94225" y="1014413"/>
            <a:ext cx="4549775"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3"/>
          <p:cNvSpPr txBox="1">
            <a:spLocks noChangeArrowheads="1"/>
          </p:cNvSpPr>
          <p:nvPr/>
        </p:nvSpPr>
        <p:spPr bwMode="auto">
          <a:xfrm>
            <a:off x="533400" y="852488"/>
            <a:ext cx="3311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最小分辨距离</a:t>
            </a:r>
            <a:endParaRPr kumimoji="1" lang="zh-CN" altLang="en-US" sz="2800" b="1">
              <a:solidFill>
                <a:srgbClr val="0000FF"/>
              </a:solidFill>
              <a:latin typeface="Times New Roman" panose="02020603050405020304" pitchFamily="18" charset="0"/>
            </a:endParaRPr>
          </a:p>
        </p:txBody>
      </p:sp>
      <p:graphicFrame>
        <p:nvGraphicFramePr>
          <p:cNvPr id="35844" name="Object 4"/>
          <p:cNvGraphicFramePr>
            <a:graphicFrameLocks noChangeAspect="1"/>
          </p:cNvGraphicFramePr>
          <p:nvPr/>
        </p:nvGraphicFramePr>
        <p:xfrm>
          <a:off x="457200" y="1677988"/>
          <a:ext cx="642938" cy="608012"/>
        </p:xfrm>
        <a:graphic>
          <a:graphicData uri="http://schemas.openxmlformats.org/presentationml/2006/ole">
            <mc:AlternateContent xmlns:mc="http://schemas.openxmlformats.org/markup-compatibility/2006">
              <mc:Choice xmlns:v="urn:schemas-microsoft-com:vml" Requires="v">
                <p:oleObj spid="_x0000_s35866" name="Equation" r:id="rId2" imgW="90170" imgH="71120" progId="Equation.DSMT4">
                  <p:embed/>
                </p:oleObj>
              </mc:Choice>
              <mc:Fallback>
                <p:oleObj name="Equation" r:id="rId2" imgW="90170" imgH="7112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7988"/>
                        <a:ext cx="642938"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5" name="Text Box 5"/>
          <p:cNvSpPr txBox="1">
            <a:spLocks noChangeArrowheads="1"/>
          </p:cNvSpPr>
          <p:nvPr/>
        </p:nvSpPr>
        <p:spPr bwMode="auto">
          <a:xfrm>
            <a:off x="381000" y="281940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显微镜的分辨本领</a:t>
            </a:r>
            <a:endParaRPr kumimoji="1" lang="zh-CN" altLang="en-US" sz="2800" b="1">
              <a:solidFill>
                <a:srgbClr val="0000FF"/>
              </a:solidFill>
              <a:latin typeface="Times New Roman" panose="02020603050405020304" pitchFamily="18" charset="0"/>
            </a:endParaRPr>
          </a:p>
        </p:txBody>
      </p:sp>
      <p:graphicFrame>
        <p:nvGraphicFramePr>
          <p:cNvPr id="112646" name="Object 6"/>
          <p:cNvGraphicFramePr>
            <a:graphicFrameLocks noChangeAspect="1"/>
          </p:cNvGraphicFramePr>
          <p:nvPr/>
        </p:nvGraphicFramePr>
        <p:xfrm>
          <a:off x="1143000" y="3405188"/>
          <a:ext cx="1289050" cy="1092200"/>
        </p:xfrm>
        <a:graphic>
          <a:graphicData uri="http://schemas.openxmlformats.org/presentationml/2006/ole">
            <mc:AlternateContent xmlns:mc="http://schemas.openxmlformats.org/markup-compatibility/2006">
              <mc:Choice xmlns:v="urn:schemas-microsoft-com:vml" Requires="v">
                <p:oleObj spid="_x0000_s35867" name="公式" r:id="rId4" imgW="321945" imgH="257810" progId="Equation.3">
                  <p:embed/>
                </p:oleObj>
              </mc:Choice>
              <mc:Fallback>
                <p:oleObj name="公式" r:id="rId4" imgW="321945" imgH="25781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405188"/>
                        <a:ext cx="1289050"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1143000" y="1450975"/>
          <a:ext cx="1657350" cy="1139825"/>
        </p:xfrm>
        <a:graphic>
          <a:graphicData uri="http://schemas.openxmlformats.org/presentationml/2006/ole">
            <mc:AlternateContent xmlns:mc="http://schemas.openxmlformats.org/markup-compatibility/2006">
              <mc:Choice xmlns:v="urn:schemas-microsoft-com:vml" Requires="v">
                <p:oleObj spid="_x0000_s35868" name="公式" r:id="rId6" imgW="386080" imgH="231775" progId="Equation.3">
                  <p:embed/>
                </p:oleObj>
              </mc:Choice>
              <mc:Fallback>
                <p:oleObj name="公式" r:id="rId6" imgW="386080" imgH="23177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450975"/>
                        <a:ext cx="165735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8" name="Object 8"/>
          <p:cNvGraphicFramePr>
            <a:graphicFrameLocks noChangeAspect="1"/>
          </p:cNvGraphicFramePr>
          <p:nvPr/>
        </p:nvGraphicFramePr>
        <p:xfrm>
          <a:off x="2362200" y="3390900"/>
          <a:ext cx="1676400" cy="1104900"/>
        </p:xfrm>
        <a:graphic>
          <a:graphicData uri="http://schemas.openxmlformats.org/presentationml/2006/ole">
            <mc:AlternateContent xmlns:mc="http://schemas.openxmlformats.org/markup-compatibility/2006">
              <mc:Choice xmlns:v="urn:schemas-microsoft-com:vml" Requires="v">
                <p:oleObj spid="_x0000_s35869" name="公式" r:id="rId8" imgW="386080" imgH="231775" progId="Equation.3">
                  <p:embed/>
                </p:oleObj>
              </mc:Choice>
              <mc:Fallback>
                <p:oleObj name="公式" r:id="rId8" imgW="386080" imgH="231775"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390900"/>
                        <a:ext cx="16764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0" name="Text Box 10"/>
          <p:cNvSpPr txBox="1">
            <a:spLocks noChangeArrowheads="1"/>
          </p:cNvSpPr>
          <p:nvPr/>
        </p:nvSpPr>
        <p:spPr bwMode="auto">
          <a:xfrm>
            <a:off x="381000" y="4495800"/>
            <a:ext cx="5627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方正书宋简体" charset="-122"/>
              </a:rPr>
              <a:t>可见，要提高显微镜的</a:t>
            </a:r>
            <a:r>
              <a:rPr kumimoji="1" lang="zh-CN" altLang="en-US" sz="2800" b="1">
                <a:solidFill>
                  <a:srgbClr val="0000FF"/>
                </a:solidFill>
              </a:rPr>
              <a:t>分辨本领</a:t>
            </a:r>
            <a:r>
              <a:rPr kumimoji="1" lang="zh-CN" altLang="en-US" sz="2800" b="1">
                <a:latin typeface="方正书宋简体" charset="-122"/>
              </a:rPr>
              <a:t>：</a:t>
            </a:r>
            <a:endParaRPr kumimoji="1" lang="zh-CN" altLang="en-US" sz="2800" b="1">
              <a:latin typeface="方正书宋简体" charset="-122"/>
            </a:endParaRPr>
          </a:p>
        </p:txBody>
      </p:sp>
      <p:grpSp>
        <p:nvGrpSpPr>
          <p:cNvPr id="35850" name="Group 15"/>
          <p:cNvGrpSpPr/>
          <p:nvPr/>
        </p:nvGrpSpPr>
        <p:grpSpPr bwMode="auto">
          <a:xfrm>
            <a:off x="1600200" y="2001838"/>
            <a:ext cx="3621088" cy="1198562"/>
            <a:chOff x="1791" y="1369"/>
            <a:chExt cx="2281" cy="755"/>
          </a:xfrm>
        </p:grpSpPr>
        <p:sp>
          <p:nvSpPr>
            <p:cNvPr id="35857" name="AutoShape 16"/>
            <p:cNvSpPr>
              <a:spLocks noChangeArrowheads="1"/>
            </p:cNvSpPr>
            <p:nvPr/>
          </p:nvSpPr>
          <p:spPr bwMode="auto">
            <a:xfrm>
              <a:off x="1791" y="1369"/>
              <a:ext cx="680" cy="384"/>
            </a:xfrm>
            <a:prstGeom prst="wedgeEllipseCallout">
              <a:avLst>
                <a:gd name="adj1" fmla="val 120440"/>
                <a:gd name="adj2" fmla="val 9219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800" b="1">
                <a:latin typeface="Times New Roman" panose="02020603050405020304" pitchFamily="18" charset="0"/>
              </a:endParaRPr>
            </a:p>
          </p:txBody>
        </p:sp>
        <p:sp>
          <p:nvSpPr>
            <p:cNvPr id="35858" name="Text Box 17"/>
            <p:cNvSpPr txBox="1">
              <a:spLocks noChangeArrowheads="1"/>
            </p:cNvSpPr>
            <p:nvPr/>
          </p:nvSpPr>
          <p:spPr bwMode="auto">
            <a:xfrm>
              <a:off x="2925" y="1797"/>
              <a:ext cx="11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latin typeface="Times New Roman" panose="02020603050405020304" pitchFamily="18" charset="0"/>
                </a:rPr>
                <a:t>数值孔径</a:t>
              </a:r>
              <a:endParaRPr lang="zh-CN" altLang="en-US" sz="2800" b="1">
                <a:solidFill>
                  <a:srgbClr val="0000FF"/>
                </a:solidFill>
                <a:latin typeface="Times New Roman" panose="02020603050405020304" pitchFamily="18" charset="0"/>
              </a:endParaRPr>
            </a:p>
          </p:txBody>
        </p:sp>
      </p:grpSp>
      <p:graphicFrame>
        <p:nvGraphicFramePr>
          <p:cNvPr id="112670" name="Object 30"/>
          <p:cNvGraphicFramePr>
            <a:graphicFrameLocks noChangeAspect="1"/>
          </p:cNvGraphicFramePr>
          <p:nvPr/>
        </p:nvGraphicFramePr>
        <p:xfrm>
          <a:off x="5867400" y="4495800"/>
          <a:ext cx="2081213" cy="558800"/>
        </p:xfrm>
        <a:graphic>
          <a:graphicData uri="http://schemas.openxmlformats.org/presentationml/2006/ole">
            <mc:AlternateContent xmlns:mc="http://schemas.openxmlformats.org/markup-compatibility/2006">
              <mc:Choice xmlns:v="urn:schemas-microsoft-com:vml" Requires="v">
                <p:oleObj spid="_x0000_s35870" name="Equation" r:id="rId10" imgW="618490" imgH="96520" progId="Equation.DSMT4">
                  <p:embed/>
                </p:oleObj>
              </mc:Choice>
              <mc:Fallback>
                <p:oleObj name="Equation" r:id="rId10" imgW="618490" imgH="96520" progId="Equation.DSMT4">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4495800"/>
                        <a:ext cx="20812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1" name="Text Box 31"/>
          <p:cNvSpPr txBox="1">
            <a:spLocks noChangeArrowheads="1"/>
          </p:cNvSpPr>
          <p:nvPr/>
        </p:nvSpPr>
        <p:spPr bwMode="auto">
          <a:xfrm>
            <a:off x="381000" y="5105400"/>
            <a:ext cx="411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即便使用油浸式的镜头，</a:t>
            </a:r>
            <a:endParaRPr lang="zh-CN" altLang="en-US" sz="2800" b="1"/>
          </a:p>
        </p:txBody>
      </p:sp>
      <p:graphicFrame>
        <p:nvGraphicFramePr>
          <p:cNvPr id="112672" name="Object 32"/>
          <p:cNvGraphicFramePr>
            <a:graphicFrameLocks noChangeAspect="1"/>
          </p:cNvGraphicFramePr>
          <p:nvPr/>
        </p:nvGraphicFramePr>
        <p:xfrm>
          <a:off x="4419600" y="5105400"/>
          <a:ext cx="2546350" cy="465138"/>
        </p:xfrm>
        <a:graphic>
          <a:graphicData uri="http://schemas.openxmlformats.org/presentationml/2006/ole">
            <mc:AlternateContent xmlns:mc="http://schemas.openxmlformats.org/markup-compatibility/2006">
              <mc:Choice xmlns:v="urn:schemas-microsoft-com:vml" Requires="v">
                <p:oleObj spid="_x0000_s35871" name="Equation" r:id="rId12" imgW="779145" imgH="64135" progId="Equation.DSMT4">
                  <p:embed/>
                </p:oleObj>
              </mc:Choice>
              <mc:Fallback>
                <p:oleObj name="Equation" r:id="rId12" imgW="779145" imgH="64135" progId="Equation.DSMT4">
                  <p:embed/>
                  <p:pic>
                    <p:nvPicPr>
                      <p:cNvPr id="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9600" y="5105400"/>
                        <a:ext cx="2546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3" name="Text Box 33"/>
          <p:cNvSpPr txBox="1">
            <a:spLocks noChangeArrowheads="1"/>
          </p:cNvSpPr>
          <p:nvPr/>
        </p:nvSpPr>
        <p:spPr bwMode="auto">
          <a:xfrm>
            <a:off x="381000" y="5791200"/>
            <a:ext cx="331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最小分辨距离可达</a:t>
            </a:r>
            <a:endParaRPr kumimoji="1" lang="zh-CN" altLang="en-US" sz="2800" b="1">
              <a:solidFill>
                <a:srgbClr val="0000FF"/>
              </a:solidFill>
              <a:latin typeface="Times New Roman" panose="02020603050405020304" pitchFamily="18" charset="0"/>
            </a:endParaRPr>
          </a:p>
        </p:txBody>
      </p:sp>
      <p:graphicFrame>
        <p:nvGraphicFramePr>
          <p:cNvPr id="112674" name="Object 34"/>
          <p:cNvGraphicFramePr>
            <a:graphicFrameLocks noChangeAspect="1"/>
          </p:cNvGraphicFramePr>
          <p:nvPr/>
        </p:nvGraphicFramePr>
        <p:xfrm>
          <a:off x="3352800" y="5867400"/>
          <a:ext cx="900113" cy="496888"/>
        </p:xfrm>
        <a:graphic>
          <a:graphicData uri="http://schemas.openxmlformats.org/presentationml/2006/ole">
            <mc:AlternateContent xmlns:mc="http://schemas.openxmlformats.org/markup-compatibility/2006">
              <mc:Choice xmlns:v="urn:schemas-microsoft-com:vml" Requires="v">
                <p:oleObj spid="_x0000_s35872" name="Equation" r:id="rId14" imgW="219075" imgH="71120" progId="Equation.DSMT4">
                  <p:embed/>
                </p:oleObj>
              </mc:Choice>
              <mc:Fallback>
                <p:oleObj name="Equation" r:id="rId14" imgW="219075" imgH="71120" progId="Equation.DSMT4">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2800" y="5867400"/>
                        <a:ext cx="90011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5" name="Text Box 35"/>
          <p:cNvSpPr txBox="1">
            <a:spLocks noChangeArrowheads="1"/>
          </p:cNvSpPr>
          <p:nvPr/>
        </p:nvSpPr>
        <p:spPr bwMode="auto">
          <a:xfrm>
            <a:off x="4362450" y="5867400"/>
            <a:ext cx="4781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rgbClr val="FF3300"/>
                </a:solidFill>
              </a:rPr>
              <a:t>——</a:t>
            </a:r>
            <a:r>
              <a:rPr lang="zh-CN" altLang="en-US" sz="2000" b="1">
                <a:solidFill>
                  <a:srgbClr val="FF3300"/>
                </a:solidFill>
              </a:rPr>
              <a:t>这是光的波动性为显微镜定下的极限</a:t>
            </a:r>
            <a:endParaRPr lang="zh-CN" altLang="en-US" sz="2000" b="1">
              <a:solidFill>
                <a:srgbClr val="FF33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5">
                                            <p:txEl>
                                              <p:pRg st="0" end="0"/>
                                            </p:txEl>
                                          </p:spTgt>
                                        </p:tgtEl>
                                        <p:attrNameLst>
                                          <p:attrName>style.visibility</p:attrName>
                                        </p:attrNameLst>
                                      </p:cBhvr>
                                      <p:to>
                                        <p:strVal val="visible"/>
                                      </p:to>
                                    </p:set>
                                    <p:animEffect transition="in" filter="wipe(left)">
                                      <p:cBhvr>
                                        <p:cTn id="7" dur="500"/>
                                        <p:tgtEl>
                                          <p:spTgt spid="112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46"/>
                                        </p:tgtEl>
                                        <p:attrNameLst>
                                          <p:attrName>style.visibility</p:attrName>
                                        </p:attrNameLst>
                                      </p:cBhvr>
                                      <p:to>
                                        <p:strVal val="visible"/>
                                      </p:to>
                                    </p:set>
                                    <p:animEffect transition="in" filter="wipe(left)">
                                      <p:cBhvr>
                                        <p:cTn id="12" dur="500"/>
                                        <p:tgtEl>
                                          <p:spTgt spid="1126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48"/>
                                        </p:tgtEl>
                                        <p:attrNameLst>
                                          <p:attrName>style.visibility</p:attrName>
                                        </p:attrNameLst>
                                      </p:cBhvr>
                                      <p:to>
                                        <p:strVal val="visible"/>
                                      </p:to>
                                    </p:set>
                                    <p:animEffect transition="in" filter="wipe(left)">
                                      <p:cBhvr>
                                        <p:cTn id="17" dur="500"/>
                                        <p:tgtEl>
                                          <p:spTgt spid="1126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50"/>
                                        </p:tgtEl>
                                        <p:attrNameLst>
                                          <p:attrName>style.visibility</p:attrName>
                                        </p:attrNameLst>
                                      </p:cBhvr>
                                      <p:to>
                                        <p:strVal val="visible"/>
                                      </p:to>
                                    </p:set>
                                    <p:animEffect transition="in" filter="wipe(left)">
                                      <p:cBhvr>
                                        <p:cTn id="22" dur="500"/>
                                        <p:tgtEl>
                                          <p:spTgt spid="1126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2670"/>
                                        </p:tgtEl>
                                        <p:attrNameLst>
                                          <p:attrName>style.visibility</p:attrName>
                                        </p:attrNameLst>
                                      </p:cBhvr>
                                      <p:to>
                                        <p:strVal val="visible"/>
                                      </p:to>
                                    </p:set>
                                    <p:animEffect transition="in" filter="blinds(horizontal)">
                                      <p:cBhvr>
                                        <p:cTn id="27" dur="500"/>
                                        <p:tgtEl>
                                          <p:spTgt spid="1126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2671">
                                            <p:txEl>
                                              <p:pRg st="0" end="0"/>
                                            </p:txEl>
                                          </p:spTgt>
                                        </p:tgtEl>
                                        <p:attrNameLst>
                                          <p:attrName>style.visibility</p:attrName>
                                        </p:attrNameLst>
                                      </p:cBhvr>
                                      <p:to>
                                        <p:strVal val="visible"/>
                                      </p:to>
                                    </p:set>
                                    <p:animEffect transition="in" filter="blinds(horizontal)">
                                      <p:cBhvr>
                                        <p:cTn id="32" dur="500"/>
                                        <p:tgtEl>
                                          <p:spTgt spid="11267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2672"/>
                                        </p:tgtEl>
                                        <p:attrNameLst>
                                          <p:attrName>style.visibility</p:attrName>
                                        </p:attrNameLst>
                                      </p:cBhvr>
                                      <p:to>
                                        <p:strVal val="visible"/>
                                      </p:to>
                                    </p:set>
                                    <p:animEffect transition="in" filter="blinds(horizontal)">
                                      <p:cBhvr>
                                        <p:cTn id="37" dur="500"/>
                                        <p:tgtEl>
                                          <p:spTgt spid="1126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2673">
                                            <p:txEl>
                                              <p:pRg st="0" end="0"/>
                                            </p:txEl>
                                          </p:spTgt>
                                        </p:tgtEl>
                                        <p:attrNameLst>
                                          <p:attrName>style.visibility</p:attrName>
                                        </p:attrNameLst>
                                      </p:cBhvr>
                                      <p:to>
                                        <p:strVal val="visible"/>
                                      </p:to>
                                    </p:set>
                                    <p:animEffect transition="in" filter="wipe(left)">
                                      <p:cBhvr>
                                        <p:cTn id="42" dur="500"/>
                                        <p:tgtEl>
                                          <p:spTgt spid="112673">
                                            <p:txEl>
                                              <p:pRg st="0" end="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12674"/>
                                        </p:tgtEl>
                                        <p:attrNameLst>
                                          <p:attrName>style.visibility</p:attrName>
                                        </p:attrNameLst>
                                      </p:cBhvr>
                                      <p:to>
                                        <p:strVal val="visible"/>
                                      </p:to>
                                    </p:set>
                                    <p:animEffect transition="in" filter="blinds(horizontal)">
                                      <p:cBhvr>
                                        <p:cTn id="45" dur="500"/>
                                        <p:tgtEl>
                                          <p:spTgt spid="11267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12675"/>
                                        </p:tgtEl>
                                        <p:attrNameLst>
                                          <p:attrName>style.visibility</p:attrName>
                                        </p:attrNameLst>
                                      </p:cBhvr>
                                      <p:to>
                                        <p:strVal val="visible"/>
                                      </p:to>
                                    </p:set>
                                    <p:animEffect transition="in" filter="blinds(horizontal)">
                                      <p:cBhvr>
                                        <p:cTn id="50" dur="500"/>
                                        <p:tgtEl>
                                          <p:spTgt spid="112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utoUpdateAnimBg="0" build="p"/>
      <p:bldP spid="112650" grpId="0" autoUpdateAnimBg="0"/>
      <p:bldP spid="112673" grpId="0" autoUpdateAnimBg="0" build="p"/>
      <p:bldP spid="1126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T12-7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94225" y="1090613"/>
            <a:ext cx="4549775"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5"/>
          <p:cNvSpPr txBox="1">
            <a:spLocks noChangeArrowheads="1"/>
          </p:cNvSpPr>
          <p:nvPr/>
        </p:nvSpPr>
        <p:spPr bwMode="auto">
          <a:xfrm>
            <a:off x="0" y="928688"/>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FF"/>
                </a:solidFill>
                <a:latin typeface="Times New Roman" panose="02020603050405020304" pitchFamily="18" charset="0"/>
              </a:rPr>
              <a:t>显微镜的分辨本领</a:t>
            </a:r>
            <a:endParaRPr kumimoji="1" lang="zh-CN" altLang="en-US" sz="2800" b="1">
              <a:solidFill>
                <a:srgbClr val="0000FF"/>
              </a:solidFill>
              <a:latin typeface="Times New Roman" panose="02020603050405020304" pitchFamily="18" charset="0"/>
            </a:endParaRPr>
          </a:p>
        </p:txBody>
      </p:sp>
      <p:graphicFrame>
        <p:nvGraphicFramePr>
          <p:cNvPr id="36868" name="Object 6"/>
          <p:cNvGraphicFramePr>
            <a:graphicFrameLocks noChangeAspect="1"/>
          </p:cNvGraphicFramePr>
          <p:nvPr/>
        </p:nvGraphicFramePr>
        <p:xfrm>
          <a:off x="457200" y="1512888"/>
          <a:ext cx="1365250" cy="1155700"/>
        </p:xfrm>
        <a:graphic>
          <a:graphicData uri="http://schemas.openxmlformats.org/presentationml/2006/ole">
            <mc:AlternateContent xmlns:mc="http://schemas.openxmlformats.org/markup-compatibility/2006">
              <mc:Choice xmlns:v="urn:schemas-microsoft-com:vml" Requires="v">
                <p:oleObj spid="_x0000_s36880" name="Equation" r:id="rId2" imgW="321945" imgH="257810" progId="Equation.DSMT4">
                  <p:embed/>
                </p:oleObj>
              </mc:Choice>
              <mc:Fallback>
                <p:oleObj name="Equation" r:id="rId2" imgW="321945" imgH="25781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12888"/>
                        <a:ext cx="136525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9" name="Object 8"/>
          <p:cNvGraphicFramePr>
            <a:graphicFrameLocks noChangeAspect="1"/>
          </p:cNvGraphicFramePr>
          <p:nvPr/>
        </p:nvGraphicFramePr>
        <p:xfrm>
          <a:off x="1828800" y="1498600"/>
          <a:ext cx="1651000" cy="1087438"/>
        </p:xfrm>
        <a:graphic>
          <a:graphicData uri="http://schemas.openxmlformats.org/presentationml/2006/ole">
            <mc:AlternateContent xmlns:mc="http://schemas.openxmlformats.org/markup-compatibility/2006">
              <mc:Choice xmlns:v="urn:schemas-microsoft-com:vml" Requires="v">
                <p:oleObj spid="_x0000_s36881" name="公式" r:id="rId4" imgW="386080" imgH="231775" progId="Equation.3">
                  <p:embed/>
                </p:oleObj>
              </mc:Choice>
              <mc:Fallback>
                <p:oleObj name="公式" r:id="rId4" imgW="386080" imgH="231775"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498600"/>
                        <a:ext cx="1651000" cy="108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4" name="Text Box 10"/>
          <p:cNvSpPr txBox="1">
            <a:spLocks noChangeArrowheads="1"/>
          </p:cNvSpPr>
          <p:nvPr/>
        </p:nvSpPr>
        <p:spPr bwMode="auto">
          <a:xfrm>
            <a:off x="152400" y="2667000"/>
            <a:ext cx="2159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方正书宋简体" charset="-122"/>
              </a:rPr>
              <a:t>提高显微镜分辨本领：</a:t>
            </a:r>
            <a:endParaRPr kumimoji="1" lang="zh-CN" altLang="en-US" sz="2800" b="1">
              <a:latin typeface="方正书宋简体" charset="-122"/>
            </a:endParaRPr>
          </a:p>
        </p:txBody>
      </p:sp>
      <p:grpSp>
        <p:nvGrpSpPr>
          <p:cNvPr id="113675" name="Group 11"/>
          <p:cNvGrpSpPr/>
          <p:nvPr/>
        </p:nvGrpSpPr>
        <p:grpSpPr bwMode="auto">
          <a:xfrm>
            <a:off x="2362200" y="2757488"/>
            <a:ext cx="4660900" cy="519112"/>
            <a:chOff x="1365" y="3168"/>
            <a:chExt cx="2936" cy="327"/>
          </a:xfrm>
        </p:grpSpPr>
        <p:sp>
          <p:nvSpPr>
            <p:cNvPr id="36875" name="Text Box 12"/>
            <p:cNvSpPr txBox="1">
              <a:spLocks noChangeArrowheads="1"/>
            </p:cNvSpPr>
            <p:nvPr/>
          </p:nvSpPr>
          <p:spPr bwMode="auto">
            <a:xfrm>
              <a:off x="1365" y="3168"/>
              <a:ext cx="22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FF3300"/>
                  </a:solidFill>
                  <a:latin typeface="Times New Roman" panose="02020603050405020304" pitchFamily="18" charset="0"/>
                </a:rPr>
                <a:t>最有效的办法</a:t>
              </a:r>
              <a:r>
                <a:rPr kumimoji="1" lang="zh-CN" altLang="en-US" sz="2800" b="1">
                  <a:latin typeface="Times New Roman" panose="02020603050405020304" pitchFamily="18" charset="0"/>
                </a:rPr>
                <a:t>，可</a:t>
              </a:r>
              <a:endParaRPr kumimoji="1" lang="zh-CN" altLang="en-US" sz="2800" b="1">
                <a:latin typeface="Times New Roman" panose="02020603050405020304" pitchFamily="18" charset="0"/>
              </a:endParaRPr>
            </a:p>
          </p:txBody>
        </p:sp>
        <p:graphicFrame>
          <p:nvGraphicFramePr>
            <p:cNvPr id="36876" name="Object 13"/>
            <p:cNvGraphicFramePr>
              <a:graphicFrameLocks noChangeAspect="1"/>
            </p:cNvGraphicFramePr>
            <p:nvPr/>
          </p:nvGraphicFramePr>
          <p:xfrm>
            <a:off x="3264" y="3168"/>
            <a:ext cx="1037" cy="313"/>
          </p:xfrm>
          <a:graphic>
            <a:graphicData uri="http://schemas.openxmlformats.org/presentationml/2006/ole">
              <mc:AlternateContent xmlns:mc="http://schemas.openxmlformats.org/markup-compatibility/2006">
                <mc:Choice xmlns:v="urn:schemas-microsoft-com:vml" Requires="v">
                  <p:oleObj spid="_x0000_s36882" name="公式" r:id="rId6" imgW="476250" imgH="71120" progId="Equation.3">
                    <p:embed/>
                  </p:oleObj>
                </mc:Choice>
                <mc:Fallback>
                  <p:oleObj name="公式" r:id="rId6" imgW="476250" imgH="7112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3168"/>
                          <a:ext cx="1037"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3678" name="Text Box 14"/>
          <p:cNvSpPr txBox="1">
            <a:spLocks noChangeArrowheads="1"/>
          </p:cNvSpPr>
          <p:nvPr/>
        </p:nvSpPr>
        <p:spPr bwMode="auto">
          <a:xfrm>
            <a:off x="304800" y="5410200"/>
            <a:ext cx="8839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电子显微镜 </a:t>
            </a:r>
            <a:r>
              <a:rPr kumimoji="1" lang="en-US" altLang="zh-CN" sz="2800" b="1">
                <a:latin typeface="Times New Roman" panose="02020603050405020304" pitchFamily="18" charset="0"/>
              </a:rPr>
              <a:t>(</a:t>
            </a:r>
            <a:r>
              <a:rPr kumimoji="1" lang="zh-CN" altLang="en-US" sz="2800" b="1">
                <a:latin typeface="Times New Roman" panose="02020603050405020304" pitchFamily="18" charset="0"/>
              </a:rPr>
              <a:t>加速电压</a:t>
            </a:r>
            <a:r>
              <a:rPr kumimoji="1" lang="en-US" altLang="zh-CN" sz="2800">
                <a:latin typeface="Times New Roman" panose="02020603050405020304" pitchFamily="18" charset="0"/>
              </a:rPr>
              <a:t>100 kV </a:t>
            </a:r>
            <a:r>
              <a:rPr kumimoji="1" lang="zh-CN" altLang="en-US" sz="2800">
                <a:latin typeface="Times New Roman" panose="02020603050405020304" pitchFamily="18" charset="0"/>
              </a:rPr>
              <a:t>，</a:t>
            </a:r>
            <a:r>
              <a:rPr kumimoji="1" lang="zh-CN" altLang="en-US" sz="2800" i="1">
                <a:latin typeface="Times New Roman" panose="02020603050405020304" pitchFamily="18" charset="0"/>
                <a:sym typeface="Symbol" panose="05050102010706020507" pitchFamily="18" charset="2"/>
              </a:rPr>
              <a:t></a:t>
            </a:r>
            <a:r>
              <a:rPr kumimoji="1" lang="en-US" altLang="zh-CN" sz="2800">
                <a:latin typeface="Times New Roman" panose="02020603050405020304" pitchFamily="18" charset="0"/>
                <a:sym typeface="Symbol" panose="05050102010706020507" pitchFamily="18" charset="2"/>
              </a:rPr>
              <a:t>=0.0037 nm</a:t>
            </a:r>
            <a:r>
              <a:rPr kumimoji="1" lang="en-US" altLang="zh-CN" sz="2800" b="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a:t>
            </a:r>
            <a:r>
              <a:rPr lang="zh-CN" altLang="en-US" sz="2800" b="1"/>
              <a:t>最小分辨距离可达</a:t>
            </a:r>
            <a:r>
              <a:rPr lang="en-US" altLang="zh-CN" sz="2800" b="1" i="1">
                <a:latin typeface="Times New Roman" panose="02020603050405020304" pitchFamily="18" charset="0"/>
              </a:rPr>
              <a:t>nm</a:t>
            </a:r>
            <a:r>
              <a:rPr lang="zh-CN" altLang="en-US" sz="2800" b="1"/>
              <a:t>，放大</a:t>
            </a:r>
            <a:r>
              <a:rPr kumimoji="1" lang="zh-CN" altLang="en-US" sz="2800" b="1">
                <a:latin typeface="Times New Roman" panose="02020603050405020304" pitchFamily="18" charset="0"/>
                <a:sym typeface="Symbol" panose="05050102010706020507" pitchFamily="18" charset="2"/>
              </a:rPr>
              <a:t>率可达几万倍乃至几百万倍。</a:t>
            </a:r>
            <a:endParaRPr kumimoji="1" lang="zh-CN" altLang="en-US" sz="2800" b="1">
              <a:latin typeface="Times New Roman" panose="02020603050405020304" pitchFamily="18" charset="0"/>
              <a:sym typeface="Symbol" panose="05050102010706020507" pitchFamily="18" charset="2"/>
            </a:endParaRPr>
          </a:p>
        </p:txBody>
      </p:sp>
      <p:sp>
        <p:nvSpPr>
          <p:cNvPr id="113682" name="Text Box 18"/>
          <p:cNvSpPr txBox="1">
            <a:spLocks noChangeArrowheads="1"/>
          </p:cNvSpPr>
          <p:nvPr/>
        </p:nvSpPr>
        <p:spPr bwMode="auto">
          <a:xfrm>
            <a:off x="381000" y="3581400"/>
            <a:ext cx="8229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b="1">
                <a:latin typeface="宋体" panose="02010600030101010101" pitchFamily="2" charset="-122"/>
              </a:rPr>
              <a:t>光学显微镜，使用</a:t>
            </a:r>
            <a:r>
              <a:rPr lang="en-US" altLang="zh-CN" sz="2800" b="1">
                <a:latin typeface="宋体" panose="02010600030101010101" pitchFamily="2" charset="-122"/>
              </a:rPr>
              <a:t>=400nm</a:t>
            </a:r>
            <a:r>
              <a:rPr lang="zh-CN" altLang="en-US" sz="2800" b="1">
                <a:latin typeface="宋体" panose="02010600030101010101" pitchFamily="2" charset="-122"/>
              </a:rPr>
              <a:t>的紫光，最小分辨距离约为</a:t>
            </a:r>
            <a:r>
              <a:rPr lang="en-US" altLang="zh-CN" sz="2800" b="1">
                <a:latin typeface="宋体" panose="02010600030101010101" pitchFamily="2" charset="-122"/>
              </a:rPr>
              <a:t>200nm</a:t>
            </a:r>
            <a:r>
              <a:rPr lang="zh-CN" altLang="en-US" sz="2800" b="1">
                <a:latin typeface="宋体" panose="02010600030101010101" pitchFamily="2" charset="-122"/>
              </a:rPr>
              <a:t>，最大放大倍数</a:t>
            </a:r>
            <a:r>
              <a:rPr lang="en-US" altLang="zh-CN" sz="2800" b="1">
                <a:latin typeface="宋体" panose="02010600030101010101" pitchFamily="2" charset="-122"/>
              </a:rPr>
              <a:t>2000</a:t>
            </a:r>
            <a:r>
              <a:rPr lang="zh-CN" altLang="en-US" sz="2800" b="1">
                <a:latin typeface="宋体" panose="02010600030101010101" pitchFamily="2" charset="-122"/>
              </a:rPr>
              <a:t>。</a:t>
            </a:r>
            <a:endParaRPr lang="zh-CN" altLang="en-US" sz="2800" b="1">
              <a:latin typeface="宋体" panose="02010600030101010101" pitchFamily="2" charset="-122"/>
            </a:endParaRPr>
          </a:p>
        </p:txBody>
      </p:sp>
      <p:sp>
        <p:nvSpPr>
          <p:cNvPr id="113692" name="Text Box 28"/>
          <p:cNvSpPr txBox="1">
            <a:spLocks noChangeArrowheads="1"/>
          </p:cNvSpPr>
          <p:nvPr/>
        </p:nvSpPr>
        <p:spPr bwMode="auto">
          <a:xfrm>
            <a:off x="381000" y="4800600"/>
            <a:ext cx="678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电子显微镜利用电子束的波动性来成像，</a:t>
            </a:r>
            <a:endParaRPr kumimoji="1" lang="zh-CN" altLang="en-US" sz="28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4"/>
                                        </p:tgtEl>
                                        <p:attrNameLst>
                                          <p:attrName>style.visibility</p:attrName>
                                        </p:attrNameLst>
                                      </p:cBhvr>
                                      <p:to>
                                        <p:strVal val="visible"/>
                                      </p:to>
                                    </p:set>
                                    <p:animEffect transition="in" filter="wipe(left)">
                                      <p:cBhvr>
                                        <p:cTn id="7" dur="500"/>
                                        <p:tgtEl>
                                          <p:spTgt spid="113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75"/>
                                        </p:tgtEl>
                                        <p:attrNameLst>
                                          <p:attrName>style.visibility</p:attrName>
                                        </p:attrNameLst>
                                      </p:cBhvr>
                                      <p:to>
                                        <p:strVal val="visible"/>
                                      </p:to>
                                    </p:set>
                                    <p:animEffect transition="in" filter="blinds(horizontal)">
                                      <p:cBhvr>
                                        <p:cTn id="12" dur="500"/>
                                        <p:tgtEl>
                                          <p:spTgt spid="1136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82"/>
                                        </p:tgtEl>
                                        <p:attrNameLst>
                                          <p:attrName>style.visibility</p:attrName>
                                        </p:attrNameLst>
                                      </p:cBhvr>
                                      <p:to>
                                        <p:strVal val="visible"/>
                                      </p:to>
                                    </p:set>
                                    <p:animEffect transition="in" filter="blinds(horizontal)">
                                      <p:cBhvr>
                                        <p:cTn id="17" dur="500"/>
                                        <p:tgtEl>
                                          <p:spTgt spid="1136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92"/>
                                        </p:tgtEl>
                                        <p:attrNameLst>
                                          <p:attrName>style.visibility</p:attrName>
                                        </p:attrNameLst>
                                      </p:cBhvr>
                                      <p:to>
                                        <p:strVal val="visible"/>
                                      </p:to>
                                    </p:set>
                                    <p:animEffect transition="in" filter="wipe(left)">
                                      <p:cBhvr>
                                        <p:cTn id="22" dur="500"/>
                                        <p:tgtEl>
                                          <p:spTgt spid="11369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13678"/>
                                        </p:tgtEl>
                                        <p:attrNameLst>
                                          <p:attrName>style.visibility</p:attrName>
                                        </p:attrNameLst>
                                      </p:cBhvr>
                                      <p:to>
                                        <p:strVal val="visible"/>
                                      </p:to>
                                    </p:set>
                                    <p:animEffect transition="in" filter="diamond(in)">
                                      <p:cBhvr>
                                        <p:cTn id="27" dur="2000"/>
                                        <p:tgtEl>
                                          <p:spTgt spid="113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4" grpId="0" autoUpdateAnimBg="0"/>
      <p:bldP spid="113678" grpId="0"/>
      <p:bldP spid="113682" grpId="0"/>
      <p:bldP spid="11369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724323_显微镜_7bd3897c-a2be-48b4-8c2e-f77ae7641763_resize_picture"/>
          <p:cNvPicPr>
            <a:picLocks noChangeAspect="1"/>
          </p:cNvPicPr>
          <p:nvPr/>
        </p:nvPicPr>
        <p:blipFill>
          <a:blip r:embed="rId1"/>
          <a:stretch>
            <a:fillRect/>
          </a:stretch>
        </p:blipFill>
        <p:spPr>
          <a:xfrm>
            <a:off x="285115" y="1621155"/>
            <a:ext cx="3025140" cy="3862070"/>
          </a:xfrm>
          <a:prstGeom prst="rect">
            <a:avLst/>
          </a:prstGeom>
        </p:spPr>
      </p:pic>
      <p:pic>
        <p:nvPicPr>
          <p:cNvPr id="5" name="图片 4" descr="5bafa40f4bfbfbed02874a3279f0f736aec31fa4"/>
          <p:cNvPicPr>
            <a:picLocks noChangeAspect="1"/>
          </p:cNvPicPr>
          <p:nvPr/>
        </p:nvPicPr>
        <p:blipFill>
          <a:blip r:embed="rId2"/>
          <a:stretch>
            <a:fillRect/>
          </a:stretch>
        </p:blipFill>
        <p:spPr>
          <a:xfrm>
            <a:off x="3718560" y="1621155"/>
            <a:ext cx="5144135" cy="38620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e13（蜘蛛头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800" y="838200"/>
            <a:ext cx="52578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 Box 3"/>
          <p:cNvSpPr txBox="1">
            <a:spLocks noChangeArrowheads="1"/>
          </p:cNvSpPr>
          <p:nvPr/>
        </p:nvSpPr>
        <p:spPr bwMode="auto">
          <a:xfrm>
            <a:off x="1752600" y="5943600"/>
            <a:ext cx="612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3300"/>
                </a:solidFill>
                <a:latin typeface="Times New Roman" panose="02020603050405020304" pitchFamily="18" charset="0"/>
              </a:rPr>
              <a:t>用电子显微镜观察一种小蜘蛛的头部</a:t>
            </a:r>
            <a:endParaRPr kumimoji="1" lang="zh-CN" altLang="en-US" sz="2800" b="1">
              <a:solidFill>
                <a:srgbClr val="FF3300"/>
              </a:solidFill>
              <a:latin typeface="Times New Roman" panose="02020603050405020304" pitchFamily="18" charset="0"/>
            </a:endParaRPr>
          </a:p>
        </p:txBody>
      </p:sp>
    </p:spTree>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wipe(left)">
                                      <p:cBhvr>
                                        <p:cTn id="7" dur="500"/>
                                        <p:tgtEl>
                                          <p:spTgt spid="11059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0595"/>
                                        </p:tgtEl>
                                        <p:attrNameLst>
                                          <p:attrName>style.visibility</p:attrName>
                                        </p:attrNameLst>
                                      </p:cBhvr>
                                      <p:to>
                                        <p:strVal val="visible"/>
                                      </p:to>
                                    </p:set>
                                    <p:animEffect transition="in" filter="wipe(left)">
                                      <p:cBhvr>
                                        <p:cTn id="10"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5795963" y="1052513"/>
            <a:ext cx="2735262"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用电子显微镜</a:t>
            </a:r>
            <a:endParaRPr kumimoji="1" lang="zh-CN" altLang="en-US" sz="2800" b="1">
              <a:latin typeface="Times New Roman" panose="02020603050405020304" pitchFamily="18" charset="0"/>
            </a:endParaRPr>
          </a:p>
          <a:p>
            <a:pPr eaLnBrk="1" hangingPunct="1">
              <a:spcBef>
                <a:spcPct val="50000"/>
              </a:spcBef>
              <a:buFontTx/>
              <a:buNone/>
            </a:pPr>
            <a:r>
              <a:rPr kumimoji="1" lang="zh-CN" altLang="en-US" sz="2800" b="1">
                <a:latin typeface="Times New Roman" panose="02020603050405020304" pitchFamily="18" charset="0"/>
              </a:rPr>
              <a:t>   观察红血球</a:t>
            </a:r>
            <a:endParaRPr kumimoji="1" lang="zh-CN" altLang="en-US" sz="2800" b="1">
              <a:latin typeface="Times New Roman" panose="02020603050405020304" pitchFamily="18" charset="0"/>
            </a:endParaRPr>
          </a:p>
        </p:txBody>
      </p:sp>
      <p:grpSp>
        <p:nvGrpSpPr>
          <p:cNvPr id="111619" name="Group 3"/>
          <p:cNvGrpSpPr/>
          <p:nvPr/>
        </p:nvGrpSpPr>
        <p:grpSpPr bwMode="auto">
          <a:xfrm>
            <a:off x="457200" y="836613"/>
            <a:ext cx="4724400" cy="5564187"/>
            <a:chOff x="432" y="192"/>
            <a:chExt cx="3216" cy="3936"/>
          </a:xfrm>
        </p:grpSpPr>
        <p:grpSp>
          <p:nvGrpSpPr>
            <p:cNvPr id="38919" name="Group 4"/>
            <p:cNvGrpSpPr/>
            <p:nvPr/>
          </p:nvGrpSpPr>
          <p:grpSpPr bwMode="auto">
            <a:xfrm>
              <a:off x="432" y="192"/>
              <a:ext cx="3216" cy="3936"/>
              <a:chOff x="432" y="192"/>
              <a:chExt cx="3216" cy="3936"/>
            </a:xfrm>
          </p:grpSpPr>
          <p:pic>
            <p:nvPicPr>
              <p:cNvPr id="38921" name="Picture 5" descr="红血球（电子显微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 y="288"/>
                <a:ext cx="2940" cy="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8922" name="Rectangle 6"/>
              <p:cNvSpPr>
                <a:spLocks noChangeArrowheads="1"/>
              </p:cNvSpPr>
              <p:nvPr/>
            </p:nvSpPr>
            <p:spPr bwMode="auto">
              <a:xfrm>
                <a:off x="432" y="192"/>
                <a:ext cx="3216" cy="144"/>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38923" name="Rectangle 7"/>
              <p:cNvSpPr>
                <a:spLocks noChangeArrowheads="1"/>
              </p:cNvSpPr>
              <p:nvPr/>
            </p:nvSpPr>
            <p:spPr bwMode="auto">
              <a:xfrm>
                <a:off x="3504" y="288"/>
                <a:ext cx="96" cy="384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sp>
          <p:nvSpPr>
            <p:cNvPr id="38920" name="Rectangle 8"/>
            <p:cNvSpPr>
              <a:spLocks noChangeArrowheads="1"/>
            </p:cNvSpPr>
            <p:nvPr/>
          </p:nvSpPr>
          <p:spPr bwMode="auto">
            <a:xfrm>
              <a:off x="528" y="4032"/>
              <a:ext cx="3120" cy="96"/>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111625" name="Group 9"/>
          <p:cNvGrpSpPr/>
          <p:nvPr/>
        </p:nvGrpSpPr>
        <p:grpSpPr bwMode="auto">
          <a:xfrm>
            <a:off x="5327650" y="2590800"/>
            <a:ext cx="3816350" cy="2736850"/>
            <a:chOff x="4536" y="3468"/>
            <a:chExt cx="2835" cy="2757"/>
          </a:xfrm>
        </p:grpSpPr>
        <p:pic>
          <p:nvPicPr>
            <p:cNvPr id="38917" name="Picture 1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 y="3468"/>
              <a:ext cx="2835" cy="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11"/>
            <p:cNvSpPr txBox="1">
              <a:spLocks noChangeArrowheads="1"/>
            </p:cNvSpPr>
            <p:nvPr/>
          </p:nvSpPr>
          <p:spPr bwMode="auto">
            <a:xfrm>
              <a:off x="4963" y="5828"/>
              <a:ext cx="1980" cy="39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cs typeface="Times New Roman" panose="02020603050405020304" pitchFamily="18" charset="0"/>
                </a:rPr>
                <a:t>电子显微镜下的沙粒</a:t>
              </a:r>
              <a:endParaRPr lang="zh-CN" altLang="en-US" sz="2800" b="1"/>
            </a:p>
          </p:txBody>
        </p:sp>
      </p:gr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wipe(left)">
                                      <p:cBhvr>
                                        <p:cTn id="7" dur="500"/>
                                        <p:tgtEl>
                                          <p:spTgt spid="1116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1618"/>
                                        </p:tgtEl>
                                        <p:attrNameLst>
                                          <p:attrName>style.visibility</p:attrName>
                                        </p:attrNameLst>
                                      </p:cBhvr>
                                      <p:to>
                                        <p:strVal val="visible"/>
                                      </p:to>
                                    </p:set>
                                    <p:animEffect transition="in" filter="wipe(left)">
                                      <p:cBhvr>
                                        <p:cTn id="10" dur="500"/>
                                        <p:tgtEl>
                                          <p:spTgt spid="1116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1625"/>
                                        </p:tgtEl>
                                        <p:attrNameLst>
                                          <p:attrName>style.visibility</p:attrName>
                                        </p:attrNameLst>
                                      </p:cBhvr>
                                      <p:to>
                                        <p:strVal val="visible"/>
                                      </p:to>
                                    </p:set>
                                    <p:animEffect transition="in" filter="blinds(horizontal)">
                                      <p:cBhvr>
                                        <p:cTn id="15" dur="500"/>
                                        <p:tgtEl>
                                          <p:spTgt spid="111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5"/>
          <p:cNvSpPr txBox="1">
            <a:spLocks noChangeArrowheads="1"/>
          </p:cNvSpPr>
          <p:nvPr/>
        </p:nvSpPr>
        <p:spPr bwMode="auto">
          <a:xfrm>
            <a:off x="152400" y="838200"/>
            <a:ext cx="4995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CC0000"/>
                </a:solidFill>
              </a:rPr>
              <a:t> </a:t>
            </a: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t> </a:t>
            </a:r>
            <a:r>
              <a:rPr lang="zh-CN" altLang="en-US" sz="2800" b="1">
                <a:solidFill>
                  <a:srgbClr val="0000FF"/>
                </a:solidFill>
              </a:rPr>
              <a:t>太空望远镜</a:t>
            </a:r>
            <a:endParaRPr lang="zh-CN" altLang="en-US" sz="2800" b="1">
              <a:solidFill>
                <a:srgbClr val="0000FF"/>
              </a:solidFill>
            </a:endParaRPr>
          </a:p>
        </p:txBody>
      </p:sp>
      <p:pic>
        <p:nvPicPr>
          <p:cNvPr id="39941" name="Picture 6" descr="14-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5000" y="1063625"/>
            <a:ext cx="30480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7"/>
          <p:cNvSpPr txBox="1">
            <a:spLocks noChangeArrowheads="1"/>
          </p:cNvSpPr>
          <p:nvPr/>
        </p:nvSpPr>
        <p:spPr bwMode="auto">
          <a:xfrm>
            <a:off x="0" y="1279525"/>
            <a:ext cx="55626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en-US" altLang="zh-CN" sz="2800" b="1"/>
              <a:t>      </a:t>
            </a:r>
            <a:r>
              <a:rPr lang="zh-CN" altLang="en-US" sz="2800" b="1"/>
              <a:t>（</a:t>
            </a:r>
            <a:r>
              <a:rPr lang="en-US" altLang="zh-CN" sz="2800" b="1">
                <a:solidFill>
                  <a:srgbClr val="CC0000"/>
                </a:solidFill>
              </a:rPr>
              <a:t>1</a:t>
            </a:r>
            <a:r>
              <a:rPr lang="zh-CN" altLang="en-US" sz="2800" b="1"/>
              <a:t>）</a:t>
            </a:r>
            <a:r>
              <a:rPr lang="zh-CN" altLang="en-US" sz="2800" b="1">
                <a:solidFill>
                  <a:srgbClr val="FF00FF"/>
                </a:solidFill>
              </a:rPr>
              <a:t>哈勃</a:t>
            </a:r>
            <a:r>
              <a:rPr lang="zh-CN" altLang="en-US" sz="2800" b="1">
                <a:latin typeface="Times New Roman" panose="02020603050405020304" pitchFamily="18" charset="0"/>
              </a:rPr>
              <a:t>太空望远镜是</a:t>
            </a:r>
            <a:r>
              <a:rPr lang="en-US" altLang="zh-CN" sz="2800">
                <a:latin typeface="Times New Roman" panose="02020603050405020304" pitchFamily="18" charset="0"/>
              </a:rPr>
              <a:t>1990</a:t>
            </a:r>
            <a:r>
              <a:rPr lang="zh-CN" altLang="en-US" sz="2800" b="1">
                <a:latin typeface="Times New Roman" panose="02020603050405020304" pitchFamily="18" charset="0"/>
              </a:rPr>
              <a:t>年发射升空的天文望远镜 ，它的主透镜直径为 </a:t>
            </a:r>
            <a:r>
              <a:rPr lang="en-US" altLang="zh-CN" sz="2800">
                <a:latin typeface="Times New Roman" panose="02020603050405020304" pitchFamily="18" charset="0"/>
              </a:rPr>
              <a:t>2</a:t>
            </a:r>
            <a:r>
              <a:rPr lang="en-US" altLang="zh-CN" sz="2800" b="1">
                <a:latin typeface="Times New Roman" panose="02020603050405020304" pitchFamily="18" charset="0"/>
              </a:rPr>
              <a:t>.</a:t>
            </a:r>
            <a:r>
              <a:rPr lang="en-US" altLang="zh-CN" sz="2800">
                <a:latin typeface="Times New Roman" panose="02020603050405020304" pitchFamily="18" charset="0"/>
              </a:rPr>
              <a:t>4 m</a:t>
            </a:r>
            <a:r>
              <a:rPr lang="en-US" altLang="zh-CN" sz="2800" b="1">
                <a:latin typeface="Times New Roman" panose="02020603050405020304" pitchFamily="18" charset="0"/>
              </a:rPr>
              <a:t> </a:t>
            </a:r>
            <a:r>
              <a:rPr lang="en-US" altLang="zh-CN" sz="2800">
                <a:latin typeface="Times New Roman" panose="02020603050405020304" pitchFamily="18" charset="0"/>
              </a:rPr>
              <a:t> </a:t>
            </a:r>
            <a:r>
              <a:rPr lang="en-US" altLang="zh-CN" sz="2800" b="1">
                <a:latin typeface="Times New Roman" panose="02020603050405020304" pitchFamily="18" charset="0"/>
              </a:rPr>
              <a:t>,   </a:t>
            </a:r>
            <a:r>
              <a:rPr lang="zh-CN" altLang="en-US" sz="2800" b="1">
                <a:latin typeface="Times New Roman" panose="02020603050405020304" pitchFamily="18" charset="0"/>
              </a:rPr>
              <a:t>是目前太空中的最大望远镜 </a:t>
            </a:r>
            <a:r>
              <a:rPr lang="en-US" altLang="zh-CN" sz="2800" b="1">
                <a:latin typeface="Times New Roman" panose="02020603050405020304" pitchFamily="18" charset="0"/>
              </a:rPr>
              <a:t>.   </a:t>
            </a:r>
            <a:r>
              <a:rPr lang="zh-CN" altLang="en-US" sz="2800" b="1">
                <a:latin typeface="Times New Roman" panose="02020603050405020304" pitchFamily="18" charset="0"/>
              </a:rPr>
              <a:t>在大气层外 </a:t>
            </a:r>
            <a:r>
              <a:rPr lang="en-US" altLang="zh-CN" sz="2800">
                <a:latin typeface="Times New Roman" panose="02020603050405020304" pitchFamily="18" charset="0"/>
              </a:rPr>
              <a:t>615 km</a:t>
            </a:r>
            <a:r>
              <a:rPr lang="zh-CN" altLang="en-US" sz="2800" b="1">
                <a:latin typeface="Times New Roman" panose="02020603050405020304" pitchFamily="18" charset="0"/>
              </a:rPr>
              <a:t>高空绕地运行 </a:t>
            </a:r>
            <a:r>
              <a:rPr lang="en-US" altLang="zh-CN" sz="2800" b="1">
                <a:latin typeface="Times New Roman" panose="02020603050405020304" pitchFamily="18" charset="0"/>
              </a:rPr>
              <a:t>, </a:t>
            </a:r>
            <a:r>
              <a:rPr lang="zh-CN" altLang="en-US" sz="2800" b="1">
                <a:latin typeface="Times New Roman" panose="02020603050405020304" pitchFamily="18" charset="0"/>
              </a:rPr>
              <a:t>可观察 </a:t>
            </a:r>
            <a:r>
              <a:rPr lang="en-US" altLang="zh-CN" sz="2800">
                <a:latin typeface="Times New Roman" panose="02020603050405020304" pitchFamily="18" charset="0"/>
              </a:rPr>
              <a:t>130</a:t>
            </a:r>
            <a:endParaRPr lang="en-US" altLang="zh-CN" sz="2800" b="1">
              <a:latin typeface="Times New Roman" panose="02020603050405020304" pitchFamily="18" charset="0"/>
            </a:endParaRPr>
          </a:p>
        </p:txBody>
      </p:sp>
      <p:sp>
        <p:nvSpPr>
          <p:cNvPr id="39943" name="Rectangle 8"/>
          <p:cNvSpPr>
            <a:spLocks noChangeArrowheads="1"/>
          </p:cNvSpPr>
          <p:nvPr/>
        </p:nvSpPr>
        <p:spPr bwMode="auto">
          <a:xfrm>
            <a:off x="76200" y="3962400"/>
            <a:ext cx="9067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zh-CN" altLang="en-US" sz="2800" b="1">
                <a:latin typeface="Times New Roman" panose="02020603050405020304" pitchFamily="18" charset="0"/>
              </a:rPr>
              <a:t>亿光年远的太空深处</a:t>
            </a:r>
            <a:r>
              <a:rPr lang="en-US" altLang="zh-CN" sz="2800" b="1">
                <a:latin typeface="Times New Roman" panose="02020603050405020304" pitchFamily="18" charset="0"/>
              </a:rPr>
              <a:t>,  </a:t>
            </a:r>
            <a:r>
              <a:rPr lang="zh-CN" altLang="en-US" sz="2800" b="1">
                <a:latin typeface="Times New Roman" panose="02020603050405020304" pitchFamily="18" charset="0"/>
              </a:rPr>
              <a:t>发现了</a:t>
            </a:r>
            <a:r>
              <a:rPr lang="en-US" altLang="zh-CN" sz="2800">
                <a:latin typeface="Times New Roman" panose="02020603050405020304" pitchFamily="18" charset="0"/>
              </a:rPr>
              <a:t>500 </a:t>
            </a:r>
            <a:r>
              <a:rPr lang="zh-CN" altLang="en-US" sz="2800" b="1">
                <a:latin typeface="Times New Roman" panose="02020603050405020304" pitchFamily="18" charset="0"/>
              </a:rPr>
              <a:t>亿个星系 </a:t>
            </a:r>
            <a:r>
              <a:rPr lang="en-US" altLang="zh-CN" sz="2800" b="1">
                <a:latin typeface="Times New Roman" panose="02020603050405020304" pitchFamily="18" charset="0"/>
              </a:rPr>
              <a:t>. </a:t>
            </a:r>
            <a:r>
              <a:rPr lang="zh-CN" altLang="en-US" sz="2800" b="1">
                <a:latin typeface="Times New Roman" panose="02020603050405020304" pitchFamily="18" charset="0"/>
              </a:rPr>
              <a:t>试计算</a:t>
            </a:r>
            <a:r>
              <a:rPr lang="zh-CN" altLang="en-US" sz="2800" b="1"/>
              <a:t>哈勃</a:t>
            </a:r>
            <a:r>
              <a:rPr lang="zh-CN" altLang="en-US" sz="2800" b="1">
                <a:latin typeface="Times New Roman" panose="02020603050405020304" pitchFamily="18" charset="0"/>
              </a:rPr>
              <a:t>望远镜对波长为 </a:t>
            </a:r>
            <a:r>
              <a:rPr lang="en-US" altLang="zh-CN" sz="2800">
                <a:latin typeface="Times New Roman" panose="02020603050405020304" pitchFamily="18" charset="0"/>
              </a:rPr>
              <a:t>800 nm </a:t>
            </a:r>
            <a:r>
              <a:rPr lang="zh-CN" altLang="en-US" sz="2800" b="1">
                <a:latin typeface="Times New Roman" panose="02020603050405020304" pitchFamily="18" charset="0"/>
              </a:rPr>
              <a:t>的红外线的最小分辨角</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914400" y="5029200"/>
            <a:ext cx="7129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解</a:t>
            </a:r>
            <a:r>
              <a:rPr lang="zh-CN" altLang="en-US" sz="2800" b="1"/>
              <a:t>  （</a:t>
            </a:r>
            <a:r>
              <a:rPr lang="en-US" altLang="zh-CN" sz="2800" b="1">
                <a:solidFill>
                  <a:srgbClr val="CC0000"/>
                </a:solidFill>
              </a:rPr>
              <a:t>1</a:t>
            </a:r>
            <a:r>
              <a:rPr lang="zh-CN" altLang="en-US" sz="2800" b="1"/>
              <a:t>）哈勃</a:t>
            </a:r>
            <a:r>
              <a:rPr lang="zh-CN" altLang="en-US" sz="2800" b="1">
                <a:latin typeface="Times New Roman" panose="02020603050405020304" pitchFamily="18" charset="0"/>
              </a:rPr>
              <a:t>望远镜的最小分辨角为         </a:t>
            </a:r>
            <a:endParaRPr lang="zh-CN" altLang="en-US" sz="2800" b="1">
              <a:latin typeface="Times New Roman" panose="02020603050405020304" pitchFamily="18" charset="0"/>
            </a:endParaRPr>
          </a:p>
        </p:txBody>
      </p:sp>
      <p:graphicFrame>
        <p:nvGraphicFramePr>
          <p:cNvPr id="61443" name="Object 3"/>
          <p:cNvGraphicFramePr>
            <a:graphicFrameLocks noChangeAspect="1"/>
          </p:cNvGraphicFramePr>
          <p:nvPr/>
        </p:nvGraphicFramePr>
        <p:xfrm>
          <a:off x="2514600" y="5502275"/>
          <a:ext cx="4572000" cy="936625"/>
        </p:xfrm>
        <a:graphic>
          <a:graphicData uri="http://schemas.openxmlformats.org/presentationml/2006/ole">
            <mc:AlternateContent xmlns:mc="http://schemas.openxmlformats.org/markup-compatibility/2006">
              <mc:Choice xmlns:v="urn:schemas-microsoft-com:vml" Requires="v">
                <p:oleObj spid="_x0000_s39945" name="Equation" r:id="rId1" imgW="4038600" imgH="939800" progId="Equation.3">
                  <p:embed/>
                </p:oleObj>
              </mc:Choice>
              <mc:Fallback>
                <p:oleObj name="Equation" r:id="rId1" imgW="4038600" imgH="939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502275"/>
                        <a:ext cx="45720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0" name="Text Box 5"/>
          <p:cNvSpPr txBox="1">
            <a:spLocks noChangeArrowheads="1"/>
          </p:cNvSpPr>
          <p:nvPr/>
        </p:nvSpPr>
        <p:spPr bwMode="auto">
          <a:xfrm>
            <a:off x="152400" y="838200"/>
            <a:ext cx="4995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CC0000"/>
                </a:solidFill>
              </a:rPr>
              <a:t> </a:t>
            </a: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t> </a:t>
            </a:r>
            <a:r>
              <a:rPr lang="zh-CN" altLang="en-US" sz="2800" b="1">
                <a:solidFill>
                  <a:srgbClr val="0000FF"/>
                </a:solidFill>
              </a:rPr>
              <a:t>太空望远镜</a:t>
            </a:r>
            <a:endParaRPr lang="zh-CN" altLang="en-US" sz="2800" b="1">
              <a:solidFill>
                <a:srgbClr val="0000FF"/>
              </a:solidFill>
            </a:endParaRPr>
          </a:p>
        </p:txBody>
      </p:sp>
      <p:pic>
        <p:nvPicPr>
          <p:cNvPr id="39941" name="Picture 6" descr="14-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063625"/>
            <a:ext cx="30480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7"/>
          <p:cNvSpPr txBox="1">
            <a:spLocks noChangeArrowheads="1"/>
          </p:cNvSpPr>
          <p:nvPr/>
        </p:nvSpPr>
        <p:spPr bwMode="auto">
          <a:xfrm>
            <a:off x="0" y="1279525"/>
            <a:ext cx="55626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en-US" altLang="zh-CN" sz="2800" b="1"/>
              <a:t>      </a:t>
            </a:r>
            <a:r>
              <a:rPr lang="zh-CN" altLang="en-US" sz="2800" b="1"/>
              <a:t>（</a:t>
            </a:r>
            <a:r>
              <a:rPr lang="en-US" altLang="zh-CN" sz="2800" b="1">
                <a:solidFill>
                  <a:srgbClr val="CC0000"/>
                </a:solidFill>
              </a:rPr>
              <a:t>1</a:t>
            </a:r>
            <a:r>
              <a:rPr lang="zh-CN" altLang="en-US" sz="2800" b="1"/>
              <a:t>）</a:t>
            </a:r>
            <a:r>
              <a:rPr lang="zh-CN" altLang="en-US" sz="2800" b="1">
                <a:solidFill>
                  <a:srgbClr val="FF00FF"/>
                </a:solidFill>
              </a:rPr>
              <a:t>哈勃</a:t>
            </a:r>
            <a:r>
              <a:rPr lang="zh-CN" altLang="en-US" sz="2800" b="1">
                <a:latin typeface="Times New Roman" panose="02020603050405020304" pitchFamily="18" charset="0"/>
              </a:rPr>
              <a:t>太空望远镜是</a:t>
            </a:r>
            <a:r>
              <a:rPr lang="en-US" altLang="zh-CN" sz="2800">
                <a:latin typeface="Times New Roman" panose="02020603050405020304" pitchFamily="18" charset="0"/>
              </a:rPr>
              <a:t>1990</a:t>
            </a:r>
            <a:r>
              <a:rPr lang="zh-CN" altLang="en-US" sz="2800" b="1">
                <a:latin typeface="Times New Roman" panose="02020603050405020304" pitchFamily="18" charset="0"/>
              </a:rPr>
              <a:t>年发射升空的天文望远镜 ，它的主透镜直径为 </a:t>
            </a:r>
            <a:r>
              <a:rPr lang="en-US" altLang="zh-CN" sz="2800">
                <a:latin typeface="Times New Roman" panose="02020603050405020304" pitchFamily="18" charset="0"/>
              </a:rPr>
              <a:t>2</a:t>
            </a:r>
            <a:r>
              <a:rPr lang="en-US" altLang="zh-CN" sz="2800" b="1">
                <a:latin typeface="Times New Roman" panose="02020603050405020304" pitchFamily="18" charset="0"/>
              </a:rPr>
              <a:t>.</a:t>
            </a:r>
            <a:r>
              <a:rPr lang="en-US" altLang="zh-CN" sz="2800">
                <a:latin typeface="Times New Roman" panose="02020603050405020304" pitchFamily="18" charset="0"/>
              </a:rPr>
              <a:t>4 m</a:t>
            </a:r>
            <a:r>
              <a:rPr lang="en-US" altLang="zh-CN" sz="2800" b="1">
                <a:latin typeface="Times New Roman" panose="02020603050405020304" pitchFamily="18" charset="0"/>
              </a:rPr>
              <a:t> </a:t>
            </a:r>
            <a:r>
              <a:rPr lang="en-US" altLang="zh-CN" sz="2800">
                <a:latin typeface="Times New Roman" panose="02020603050405020304" pitchFamily="18" charset="0"/>
              </a:rPr>
              <a:t> </a:t>
            </a:r>
            <a:r>
              <a:rPr lang="en-US" altLang="zh-CN" sz="2800" b="1">
                <a:latin typeface="Times New Roman" panose="02020603050405020304" pitchFamily="18" charset="0"/>
              </a:rPr>
              <a:t>,   </a:t>
            </a:r>
            <a:r>
              <a:rPr lang="zh-CN" altLang="en-US" sz="2800" b="1">
                <a:latin typeface="Times New Roman" panose="02020603050405020304" pitchFamily="18" charset="0"/>
              </a:rPr>
              <a:t>是目前太空中的最大望远镜 </a:t>
            </a:r>
            <a:r>
              <a:rPr lang="en-US" altLang="zh-CN" sz="2800" b="1">
                <a:latin typeface="Times New Roman" panose="02020603050405020304" pitchFamily="18" charset="0"/>
              </a:rPr>
              <a:t>.   </a:t>
            </a:r>
            <a:r>
              <a:rPr lang="zh-CN" altLang="en-US" sz="2800" b="1">
                <a:latin typeface="Times New Roman" panose="02020603050405020304" pitchFamily="18" charset="0"/>
              </a:rPr>
              <a:t>在大气层外 </a:t>
            </a:r>
            <a:r>
              <a:rPr lang="en-US" altLang="zh-CN" sz="2800">
                <a:latin typeface="Times New Roman" panose="02020603050405020304" pitchFamily="18" charset="0"/>
              </a:rPr>
              <a:t>615 km</a:t>
            </a:r>
            <a:r>
              <a:rPr lang="zh-CN" altLang="en-US" sz="2800" b="1">
                <a:latin typeface="Times New Roman" panose="02020603050405020304" pitchFamily="18" charset="0"/>
              </a:rPr>
              <a:t>高空绕地运行 </a:t>
            </a:r>
            <a:r>
              <a:rPr lang="en-US" altLang="zh-CN" sz="2800" b="1">
                <a:latin typeface="Times New Roman" panose="02020603050405020304" pitchFamily="18" charset="0"/>
              </a:rPr>
              <a:t>, </a:t>
            </a:r>
            <a:r>
              <a:rPr lang="zh-CN" altLang="en-US" sz="2800" b="1">
                <a:latin typeface="Times New Roman" panose="02020603050405020304" pitchFamily="18" charset="0"/>
              </a:rPr>
              <a:t>可观察 </a:t>
            </a:r>
            <a:r>
              <a:rPr lang="en-US" altLang="zh-CN" sz="2800">
                <a:latin typeface="Times New Roman" panose="02020603050405020304" pitchFamily="18" charset="0"/>
              </a:rPr>
              <a:t>130</a:t>
            </a:r>
            <a:endParaRPr lang="en-US" altLang="zh-CN" sz="2800" b="1">
              <a:latin typeface="Times New Roman" panose="02020603050405020304" pitchFamily="18" charset="0"/>
            </a:endParaRPr>
          </a:p>
        </p:txBody>
      </p:sp>
      <p:sp>
        <p:nvSpPr>
          <p:cNvPr id="39943" name="Rectangle 8"/>
          <p:cNvSpPr>
            <a:spLocks noChangeArrowheads="1"/>
          </p:cNvSpPr>
          <p:nvPr/>
        </p:nvSpPr>
        <p:spPr bwMode="auto">
          <a:xfrm>
            <a:off x="76200" y="3962400"/>
            <a:ext cx="90678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zh-CN" altLang="en-US" sz="2800" b="1">
                <a:latin typeface="Times New Roman" panose="02020603050405020304" pitchFamily="18" charset="0"/>
              </a:rPr>
              <a:t>亿光年远的太空深处</a:t>
            </a:r>
            <a:r>
              <a:rPr lang="en-US" altLang="zh-CN" sz="2800" b="1">
                <a:latin typeface="Times New Roman" panose="02020603050405020304" pitchFamily="18" charset="0"/>
              </a:rPr>
              <a:t>,  </a:t>
            </a:r>
            <a:r>
              <a:rPr lang="zh-CN" altLang="en-US" sz="2800" b="1">
                <a:latin typeface="Times New Roman" panose="02020603050405020304" pitchFamily="18" charset="0"/>
              </a:rPr>
              <a:t>发现了</a:t>
            </a:r>
            <a:r>
              <a:rPr lang="en-US" altLang="zh-CN" sz="2800">
                <a:latin typeface="Times New Roman" panose="02020603050405020304" pitchFamily="18" charset="0"/>
              </a:rPr>
              <a:t>500 </a:t>
            </a:r>
            <a:r>
              <a:rPr lang="zh-CN" altLang="en-US" sz="2800" b="1">
                <a:latin typeface="Times New Roman" panose="02020603050405020304" pitchFamily="18" charset="0"/>
              </a:rPr>
              <a:t>亿个星系 </a:t>
            </a:r>
            <a:r>
              <a:rPr lang="en-US" altLang="zh-CN" sz="2800" b="1">
                <a:latin typeface="Times New Roman" panose="02020603050405020304" pitchFamily="18" charset="0"/>
              </a:rPr>
              <a:t>. </a:t>
            </a:r>
            <a:r>
              <a:rPr lang="zh-CN" altLang="en-US" sz="2800" b="1">
                <a:latin typeface="Times New Roman" panose="02020603050405020304" pitchFamily="18" charset="0"/>
              </a:rPr>
              <a:t>试计算</a:t>
            </a:r>
            <a:r>
              <a:rPr lang="zh-CN" altLang="en-US" sz="2800" b="1"/>
              <a:t>哈勃</a:t>
            </a:r>
            <a:r>
              <a:rPr lang="zh-CN" altLang="en-US" sz="2800" b="1">
                <a:latin typeface="Times New Roman" panose="02020603050405020304" pitchFamily="18" charset="0"/>
              </a:rPr>
              <a:t>望远镜对波长为 </a:t>
            </a:r>
            <a:r>
              <a:rPr lang="en-US" altLang="zh-CN" sz="2800">
                <a:latin typeface="Times New Roman" panose="02020603050405020304" pitchFamily="18" charset="0"/>
              </a:rPr>
              <a:t>800 nm </a:t>
            </a:r>
            <a:r>
              <a:rPr lang="zh-CN" altLang="en-US" sz="2800" b="1">
                <a:latin typeface="Times New Roman" panose="02020603050405020304" pitchFamily="18" charset="0"/>
              </a:rPr>
              <a:t>的红外线的最小分辨角</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2">
                                            <p:txEl>
                                              <p:pRg st="4294967295" end="4294967295"/>
                                            </p:txEl>
                                          </p:spTgt>
                                        </p:tgtEl>
                                        <p:attrNameLst>
                                          <p:attrName>style.visibility</p:attrName>
                                        </p:attrNameLst>
                                      </p:cBhvr>
                                      <p:to>
                                        <p:strVal val="visible"/>
                                      </p:to>
                                    </p:set>
                                    <p:animEffect transition="in" filter="blinds(horizontal)">
                                      <p:cBhvr>
                                        <p:cTn id="7" dur="500"/>
                                        <p:tgtEl>
                                          <p:spTgt spid="61442">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2">
                                            <p:txEl>
                                              <p:pRg st="0" end="0"/>
                                            </p:txEl>
                                          </p:spTgt>
                                        </p:tgtEl>
                                        <p:attrNameLst>
                                          <p:attrName>style.visibility</p:attrName>
                                        </p:attrNameLst>
                                      </p:cBhvr>
                                      <p:to>
                                        <p:strVal val="visible"/>
                                      </p:to>
                                    </p:set>
                                    <p:animEffect transition="in" filter="blinds(horizontal)">
                                      <p:cBhvr>
                                        <p:cTn id="12" dur="500"/>
                                        <p:tgtEl>
                                          <p:spTgt spid="614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43"/>
                                        </p:tgtEl>
                                        <p:attrNameLst>
                                          <p:attrName>style.visibility</p:attrName>
                                        </p:attrNameLst>
                                      </p:cBhvr>
                                      <p:to>
                                        <p:strVal val="visible"/>
                                      </p:to>
                                    </p:set>
                                    <p:animEffect transition="in" filter="blinds(horizontal)">
                                      <p:cBhvr>
                                        <p:cTn id="1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52400" y="822325"/>
            <a:ext cx="5616575" cy="54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en-US" altLang="zh-CN" sz="2800" b="1"/>
              <a:t>                             </a:t>
            </a:r>
            <a:r>
              <a:rPr lang="zh-CN" altLang="en-US" sz="2800" b="1"/>
              <a:t>（</a:t>
            </a:r>
            <a:r>
              <a:rPr lang="en-US" altLang="zh-CN" sz="2800" b="1">
                <a:solidFill>
                  <a:srgbClr val="CC0000"/>
                </a:solidFill>
              </a:rPr>
              <a:t>2</a:t>
            </a:r>
            <a:r>
              <a:rPr lang="zh-CN" altLang="en-US" sz="2800" b="1"/>
              <a:t>）人类正在建造新一代</a:t>
            </a:r>
            <a:r>
              <a:rPr lang="zh-CN" altLang="en-US" sz="2800" b="1">
                <a:latin typeface="Times New Roman" panose="02020603050405020304" pitchFamily="18" charset="0"/>
              </a:rPr>
              <a:t>太空望远镜</a:t>
            </a:r>
            <a:r>
              <a:rPr lang="zh-CN" altLang="en-US" sz="2800" b="1">
                <a:solidFill>
                  <a:srgbClr val="FF00FF"/>
                </a:solidFill>
                <a:latin typeface="Times New Roman" panose="02020603050405020304" pitchFamily="18" charset="0"/>
              </a:rPr>
              <a:t>韦布</a:t>
            </a:r>
            <a:r>
              <a:rPr lang="zh-CN" altLang="en-US" sz="2800" b="1">
                <a:latin typeface="Times New Roman" panose="02020603050405020304" pitchFamily="18" charset="0"/>
              </a:rPr>
              <a:t>，计划于</a:t>
            </a:r>
            <a:r>
              <a:rPr lang="en-US" altLang="zh-CN" sz="2800">
                <a:latin typeface="Times New Roman" panose="02020603050405020304" pitchFamily="18" charset="0"/>
              </a:rPr>
              <a:t>2012</a:t>
            </a:r>
            <a:r>
              <a:rPr lang="zh-CN" altLang="en-US" sz="2800" b="1">
                <a:latin typeface="Times New Roman" panose="02020603050405020304" pitchFamily="18" charset="0"/>
              </a:rPr>
              <a:t>年利用欧洲航天局的 “阿丽亚娜</a:t>
            </a:r>
            <a:r>
              <a:rPr lang="en-US" altLang="zh-CN" sz="2800">
                <a:latin typeface="Times New Roman" panose="02020603050405020304" pitchFamily="18" charset="0"/>
              </a:rPr>
              <a:t>5</a:t>
            </a:r>
            <a:r>
              <a:rPr lang="zh-CN" altLang="en-US" sz="2800" b="1">
                <a:latin typeface="Times New Roman" panose="02020603050405020304" pitchFamily="18" charset="0"/>
              </a:rPr>
              <a:t>号”火箭发射</a:t>
            </a:r>
            <a:r>
              <a:rPr lang="en-US" altLang="zh-CN" sz="2800" b="1">
                <a:latin typeface="Times New Roman" panose="02020603050405020304" pitchFamily="18" charset="0"/>
              </a:rPr>
              <a:t>, </a:t>
            </a:r>
            <a:r>
              <a:rPr lang="zh-CN" altLang="en-US" sz="2800" b="1">
                <a:latin typeface="Times New Roman" panose="02020603050405020304" pitchFamily="18" charset="0"/>
              </a:rPr>
              <a:t>在距离地球</a:t>
            </a:r>
            <a:r>
              <a:rPr lang="en-US" altLang="zh-CN" sz="2800">
                <a:latin typeface="Times New Roman" panose="02020603050405020304" pitchFamily="18" charset="0"/>
              </a:rPr>
              <a:t>150</a:t>
            </a:r>
            <a:r>
              <a:rPr lang="zh-CN" altLang="en-US" sz="2800" b="1">
                <a:latin typeface="Times New Roman" panose="02020603050405020304" pitchFamily="18" charset="0"/>
              </a:rPr>
              <a:t>万 </a:t>
            </a:r>
            <a:r>
              <a:rPr lang="en-US" altLang="zh-CN" sz="2800" b="1">
                <a:latin typeface="Times New Roman" panose="02020603050405020304" pitchFamily="18" charset="0"/>
              </a:rPr>
              <a:t>Km</a:t>
            </a:r>
            <a:r>
              <a:rPr lang="zh-CN" altLang="en-US" sz="2800" b="1">
                <a:latin typeface="Times New Roman" panose="02020603050405020304" pitchFamily="18" charset="0"/>
              </a:rPr>
              <a:t>的遥远轨道上运行，以代替将要退役的</a:t>
            </a:r>
            <a:r>
              <a:rPr lang="zh-CN" altLang="en-US" sz="2800" b="1"/>
              <a:t>哈勃</a:t>
            </a:r>
            <a:r>
              <a:rPr lang="zh-CN" altLang="en-US" sz="2800" b="1">
                <a:latin typeface="Times New Roman" panose="02020603050405020304" pitchFamily="18" charset="0"/>
              </a:rPr>
              <a:t>望远镜 </a:t>
            </a:r>
            <a:r>
              <a:rPr lang="en-US" altLang="zh-CN" sz="2800" b="1">
                <a:latin typeface="Times New Roman" panose="02020603050405020304" pitchFamily="18" charset="0"/>
              </a:rPr>
              <a:t>.  </a:t>
            </a:r>
            <a:r>
              <a:rPr lang="zh-CN" altLang="en-US" sz="2800" b="1">
                <a:latin typeface="Times New Roman" panose="02020603050405020304" pitchFamily="18" charset="0"/>
              </a:rPr>
              <a:t>设计中的韦布太空望远镜的主透镜直径至少为 </a:t>
            </a:r>
            <a:r>
              <a:rPr lang="en-US" altLang="zh-CN" sz="2800">
                <a:latin typeface="Times New Roman" panose="02020603050405020304" pitchFamily="18" charset="0"/>
              </a:rPr>
              <a:t>6 m </a:t>
            </a:r>
            <a:r>
              <a:rPr lang="en-US" altLang="zh-CN" sz="2800" b="1">
                <a:latin typeface="Times New Roman" panose="02020603050405020304" pitchFamily="18" charset="0"/>
              </a:rPr>
              <a:t>,  </a:t>
            </a:r>
            <a:r>
              <a:rPr lang="zh-CN" altLang="en-US" sz="2800" b="1">
                <a:latin typeface="Times New Roman" panose="02020603050405020304" pitchFamily="18" charset="0"/>
              </a:rPr>
              <a:t>也可在红外频率下工作，问与</a:t>
            </a:r>
            <a:r>
              <a:rPr lang="zh-CN" altLang="en-US" sz="2800" b="1"/>
              <a:t>哈勃</a:t>
            </a:r>
            <a:r>
              <a:rPr lang="zh-CN" altLang="en-US" sz="2800" b="1">
                <a:latin typeface="Times New Roman" panose="02020603050405020304" pitchFamily="18" charset="0"/>
              </a:rPr>
              <a:t>望远镜相比韦布望远镜的分辨率预计可以提高多少倍？</a:t>
            </a:r>
            <a:endParaRPr lang="zh-CN" altLang="en-US" sz="2800" b="1">
              <a:latin typeface="Times New Roman" panose="02020603050405020304" pitchFamily="18" charset="0"/>
            </a:endParaRPr>
          </a:p>
        </p:txBody>
      </p:sp>
      <p:pic>
        <p:nvPicPr>
          <p:cNvPr id="40963" name="Picture 3" descr="14-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9800" y="1143000"/>
            <a:ext cx="2763838"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9"/>
          <p:cNvSpPr txBox="1">
            <a:spLocks noChangeArrowheads="1"/>
          </p:cNvSpPr>
          <p:nvPr/>
        </p:nvSpPr>
        <p:spPr bwMode="auto">
          <a:xfrm>
            <a:off x="0" y="852488"/>
            <a:ext cx="365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solidFill>
                  <a:srgbClr val="0000FF"/>
                </a:solidFill>
              </a:rPr>
              <a:t>太空望远镜</a:t>
            </a:r>
            <a:endParaRPr lang="zh-CN" altLang="en-US" sz="2800" b="1">
              <a:solidFill>
                <a:srgbClr val="0000FF"/>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52400" y="822325"/>
            <a:ext cx="5616575" cy="54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lang="en-US" altLang="zh-CN" sz="2800" b="1"/>
              <a:t>                             </a:t>
            </a:r>
            <a:r>
              <a:rPr lang="zh-CN" altLang="en-US" sz="2800" b="1"/>
              <a:t>（</a:t>
            </a:r>
            <a:r>
              <a:rPr lang="en-US" altLang="zh-CN" sz="2800" b="1">
                <a:solidFill>
                  <a:srgbClr val="CC0000"/>
                </a:solidFill>
              </a:rPr>
              <a:t>2</a:t>
            </a:r>
            <a:r>
              <a:rPr lang="zh-CN" altLang="en-US" sz="2800" b="1"/>
              <a:t>）人类正在建造新一代</a:t>
            </a:r>
            <a:r>
              <a:rPr lang="zh-CN" altLang="en-US" sz="2800" b="1">
                <a:latin typeface="Times New Roman" panose="02020603050405020304" pitchFamily="18" charset="0"/>
              </a:rPr>
              <a:t>太空望远镜</a:t>
            </a:r>
            <a:r>
              <a:rPr lang="zh-CN" altLang="en-US" sz="2800" b="1">
                <a:solidFill>
                  <a:srgbClr val="FF00FF"/>
                </a:solidFill>
                <a:latin typeface="Times New Roman" panose="02020603050405020304" pitchFamily="18" charset="0"/>
              </a:rPr>
              <a:t>韦布</a:t>
            </a:r>
            <a:r>
              <a:rPr lang="zh-CN" altLang="en-US" sz="2800" b="1">
                <a:latin typeface="Times New Roman" panose="02020603050405020304" pitchFamily="18" charset="0"/>
              </a:rPr>
              <a:t>，计划于</a:t>
            </a:r>
            <a:r>
              <a:rPr lang="en-US" altLang="zh-CN" sz="2800">
                <a:latin typeface="Times New Roman" panose="02020603050405020304" pitchFamily="18" charset="0"/>
              </a:rPr>
              <a:t>2012</a:t>
            </a:r>
            <a:r>
              <a:rPr lang="zh-CN" altLang="en-US" sz="2800" b="1">
                <a:latin typeface="Times New Roman" panose="02020603050405020304" pitchFamily="18" charset="0"/>
              </a:rPr>
              <a:t>年利用欧洲航天局的 “阿丽亚娜</a:t>
            </a:r>
            <a:r>
              <a:rPr lang="en-US" altLang="zh-CN" sz="2800">
                <a:latin typeface="Times New Roman" panose="02020603050405020304" pitchFamily="18" charset="0"/>
              </a:rPr>
              <a:t>5</a:t>
            </a:r>
            <a:r>
              <a:rPr lang="zh-CN" altLang="en-US" sz="2800" b="1">
                <a:latin typeface="Times New Roman" panose="02020603050405020304" pitchFamily="18" charset="0"/>
              </a:rPr>
              <a:t>号”火箭发射</a:t>
            </a:r>
            <a:r>
              <a:rPr lang="en-US" altLang="zh-CN" sz="2800" b="1">
                <a:latin typeface="Times New Roman" panose="02020603050405020304" pitchFamily="18" charset="0"/>
              </a:rPr>
              <a:t>, </a:t>
            </a:r>
            <a:r>
              <a:rPr lang="zh-CN" altLang="en-US" sz="2800" b="1">
                <a:latin typeface="Times New Roman" panose="02020603050405020304" pitchFamily="18" charset="0"/>
              </a:rPr>
              <a:t>在距离地球</a:t>
            </a:r>
            <a:r>
              <a:rPr lang="en-US" altLang="zh-CN" sz="2800">
                <a:latin typeface="Times New Roman" panose="02020603050405020304" pitchFamily="18" charset="0"/>
              </a:rPr>
              <a:t>150</a:t>
            </a:r>
            <a:r>
              <a:rPr lang="zh-CN" altLang="en-US" sz="2800" b="1">
                <a:latin typeface="Times New Roman" panose="02020603050405020304" pitchFamily="18" charset="0"/>
              </a:rPr>
              <a:t>万 </a:t>
            </a:r>
            <a:r>
              <a:rPr lang="en-US" altLang="zh-CN" sz="2800" b="1">
                <a:latin typeface="Times New Roman" panose="02020603050405020304" pitchFamily="18" charset="0"/>
              </a:rPr>
              <a:t>Km</a:t>
            </a:r>
            <a:r>
              <a:rPr lang="zh-CN" altLang="en-US" sz="2800" b="1">
                <a:latin typeface="Times New Roman" panose="02020603050405020304" pitchFamily="18" charset="0"/>
              </a:rPr>
              <a:t>的遥远轨道上运行，以代替将要退役的</a:t>
            </a:r>
            <a:r>
              <a:rPr lang="zh-CN" altLang="en-US" sz="2800" b="1"/>
              <a:t>哈勃</a:t>
            </a:r>
            <a:r>
              <a:rPr lang="zh-CN" altLang="en-US" sz="2800" b="1">
                <a:latin typeface="Times New Roman" panose="02020603050405020304" pitchFamily="18" charset="0"/>
              </a:rPr>
              <a:t>望远镜 </a:t>
            </a:r>
            <a:r>
              <a:rPr lang="en-US" altLang="zh-CN" sz="2800" b="1">
                <a:latin typeface="Times New Roman" panose="02020603050405020304" pitchFamily="18" charset="0"/>
              </a:rPr>
              <a:t>.  </a:t>
            </a:r>
            <a:r>
              <a:rPr lang="zh-CN" altLang="en-US" sz="2800" b="1">
                <a:latin typeface="Times New Roman" panose="02020603050405020304" pitchFamily="18" charset="0"/>
              </a:rPr>
              <a:t>设计中的韦布太空望远镜的主透镜直径至少为 </a:t>
            </a:r>
            <a:r>
              <a:rPr lang="en-US" altLang="zh-CN" sz="2800">
                <a:latin typeface="Times New Roman" panose="02020603050405020304" pitchFamily="18" charset="0"/>
              </a:rPr>
              <a:t>6 m </a:t>
            </a:r>
            <a:r>
              <a:rPr lang="en-US" altLang="zh-CN" sz="2800" b="1">
                <a:latin typeface="Times New Roman" panose="02020603050405020304" pitchFamily="18" charset="0"/>
              </a:rPr>
              <a:t>,  </a:t>
            </a:r>
            <a:r>
              <a:rPr lang="zh-CN" altLang="en-US" sz="2800" b="1">
                <a:latin typeface="Times New Roman" panose="02020603050405020304" pitchFamily="18" charset="0"/>
              </a:rPr>
              <a:t>也可在红外频率下工作，问与</a:t>
            </a:r>
            <a:r>
              <a:rPr lang="zh-CN" altLang="en-US" sz="2800" b="1"/>
              <a:t>哈勃</a:t>
            </a:r>
            <a:r>
              <a:rPr lang="zh-CN" altLang="en-US" sz="2800" b="1">
                <a:latin typeface="Times New Roman" panose="02020603050405020304" pitchFamily="18" charset="0"/>
              </a:rPr>
              <a:t>望远镜相比韦布望远镜的分辨率预计可以提高多少倍？</a:t>
            </a:r>
            <a:endParaRPr lang="zh-CN" altLang="en-US" sz="2800" b="1">
              <a:latin typeface="Times New Roman" panose="02020603050405020304" pitchFamily="18" charset="0"/>
            </a:endParaRPr>
          </a:p>
        </p:txBody>
      </p:sp>
      <p:pic>
        <p:nvPicPr>
          <p:cNvPr id="40963" name="Picture 3" descr="14-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9800" y="1143000"/>
            <a:ext cx="2763838"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68" name="Group 4"/>
          <p:cNvGrpSpPr/>
          <p:nvPr/>
        </p:nvGrpSpPr>
        <p:grpSpPr bwMode="auto">
          <a:xfrm>
            <a:off x="6096000" y="5029200"/>
            <a:ext cx="2667000" cy="1563688"/>
            <a:chOff x="3792" y="3168"/>
            <a:chExt cx="1680" cy="985"/>
          </a:xfrm>
        </p:grpSpPr>
        <p:graphicFrame>
          <p:nvGraphicFramePr>
            <p:cNvPr id="40968" name="Object 5"/>
            <p:cNvGraphicFramePr>
              <a:graphicFrameLocks noChangeAspect="1"/>
            </p:cNvGraphicFramePr>
            <p:nvPr/>
          </p:nvGraphicFramePr>
          <p:xfrm>
            <a:off x="3888" y="3468"/>
            <a:ext cx="1200" cy="685"/>
          </p:xfrm>
          <a:graphic>
            <a:graphicData uri="http://schemas.openxmlformats.org/presentationml/2006/ole">
              <mc:AlternateContent xmlns:mc="http://schemas.openxmlformats.org/markup-compatibility/2006">
                <mc:Choice xmlns:v="urn:schemas-microsoft-com:vml" Requires="v">
                  <p:oleObj spid="_x0000_s40972" name="Equation" r:id="rId2" imgW="571500" imgH="393700" progId="Equation.3">
                    <p:embed/>
                  </p:oleObj>
                </mc:Choice>
                <mc:Fallback>
                  <p:oleObj name="Equation" r:id="rId2" imgW="571500" imgH="3937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468"/>
                          <a:ext cx="1200" cy="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9" name="Rectangle 6"/>
            <p:cNvSpPr>
              <a:spLocks noChangeArrowheads="1"/>
            </p:cNvSpPr>
            <p:nvPr/>
          </p:nvSpPr>
          <p:spPr bwMode="auto">
            <a:xfrm>
              <a:off x="3792" y="3168"/>
              <a:ext cx="1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latin typeface="Times New Roman" panose="02020603050405020304" pitchFamily="18" charset="0"/>
                </a:rPr>
                <a:t>提高的倍数为</a:t>
              </a:r>
              <a:endParaRPr lang="zh-CN" altLang="en-US" sz="2800" b="1">
                <a:latin typeface="Times New Roman" panose="02020603050405020304" pitchFamily="18" charset="0"/>
              </a:endParaRPr>
            </a:p>
          </p:txBody>
        </p:sp>
      </p:grpSp>
      <p:graphicFrame>
        <p:nvGraphicFramePr>
          <p:cNvPr id="62471" name="Object 7"/>
          <p:cNvGraphicFramePr>
            <a:graphicFrameLocks noChangeAspect="1"/>
          </p:cNvGraphicFramePr>
          <p:nvPr/>
        </p:nvGraphicFramePr>
        <p:xfrm>
          <a:off x="6400800" y="3862388"/>
          <a:ext cx="2743200" cy="1077912"/>
        </p:xfrm>
        <a:graphic>
          <a:graphicData uri="http://schemas.openxmlformats.org/presentationml/2006/ole">
            <mc:AlternateContent xmlns:mc="http://schemas.openxmlformats.org/markup-compatibility/2006">
              <mc:Choice xmlns:v="urn:schemas-microsoft-com:vml" Requires="v">
                <p:oleObj spid="_x0000_s40973" name="公式" r:id="rId4" imgW="1054100" imgH="393700" progId="Equation.3">
                  <p:embed/>
                </p:oleObj>
              </mc:Choice>
              <mc:Fallback>
                <p:oleObj name="公式" r:id="rId4" imgW="1054100" imgH="3937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862388"/>
                        <a:ext cx="2743200"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6" name="Text Box 8"/>
          <p:cNvSpPr txBox="1">
            <a:spLocks noChangeArrowheads="1"/>
          </p:cNvSpPr>
          <p:nvPr/>
        </p:nvSpPr>
        <p:spPr bwMode="auto">
          <a:xfrm>
            <a:off x="5715000" y="41148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CC0000"/>
                </a:solidFill>
                <a:latin typeface="Times New Roman" panose="02020603050405020304" pitchFamily="18" charset="0"/>
              </a:rPr>
              <a:t>解</a:t>
            </a:r>
            <a:endParaRPr kumimoji="1" lang="zh-CN" altLang="en-US" sz="2800" b="1">
              <a:solidFill>
                <a:srgbClr val="CC0000"/>
              </a:solidFill>
              <a:latin typeface="Times New Roman" panose="02020603050405020304" pitchFamily="18" charset="0"/>
            </a:endParaRPr>
          </a:p>
        </p:txBody>
      </p:sp>
      <p:sp>
        <p:nvSpPr>
          <p:cNvPr id="40967" name="Text Box 9"/>
          <p:cNvSpPr txBox="1">
            <a:spLocks noChangeArrowheads="1"/>
          </p:cNvSpPr>
          <p:nvPr/>
        </p:nvSpPr>
        <p:spPr bwMode="auto">
          <a:xfrm>
            <a:off x="0" y="852488"/>
            <a:ext cx="365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3300"/>
                </a:solidFill>
              </a:rPr>
              <a:t>【</a:t>
            </a:r>
            <a:r>
              <a:rPr lang="zh-CN" altLang="en-US" sz="2800" b="1">
                <a:solidFill>
                  <a:srgbClr val="FF3300"/>
                </a:solidFill>
              </a:rPr>
              <a:t>例题</a:t>
            </a:r>
            <a:r>
              <a:rPr lang="en-US" altLang="zh-CN" sz="2800" b="1">
                <a:solidFill>
                  <a:srgbClr val="FF3300"/>
                </a:solidFill>
              </a:rPr>
              <a:t>】</a:t>
            </a:r>
            <a:r>
              <a:rPr lang="zh-CN" altLang="en-US" sz="2800" b="1">
                <a:solidFill>
                  <a:srgbClr val="0000FF"/>
                </a:solidFill>
              </a:rPr>
              <a:t>太空望远镜</a:t>
            </a:r>
            <a:endParaRPr lang="zh-CN" altLang="en-US" sz="2800" b="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71"/>
                                        </p:tgtEl>
                                        <p:attrNameLst>
                                          <p:attrName>style.visibility</p:attrName>
                                        </p:attrNameLst>
                                      </p:cBhvr>
                                      <p:to>
                                        <p:strVal val="visible"/>
                                      </p:to>
                                    </p:set>
                                    <p:animEffect transition="in" filter="blinds(horizontal)">
                                      <p:cBhvr>
                                        <p:cTn id="7" dur="500"/>
                                        <p:tgtEl>
                                          <p:spTgt spid="624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blinds(horizontal)">
                                      <p:cBhvr>
                                        <p:cTn id="12"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64" name="Picture 28" descr="sw_diffraction_frin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1066800"/>
            <a:ext cx="3598863"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Group 42"/>
          <p:cNvGrpSpPr/>
          <p:nvPr/>
        </p:nvGrpSpPr>
        <p:grpSpPr bwMode="auto">
          <a:xfrm>
            <a:off x="381000" y="914400"/>
            <a:ext cx="4267200" cy="2743200"/>
            <a:chOff x="336" y="2352"/>
            <a:chExt cx="2688" cy="1728"/>
          </a:xfrm>
        </p:grpSpPr>
        <p:pic>
          <p:nvPicPr>
            <p:cNvPr id="7175" name="Picture 43" descr="blande-1"/>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480" y="2444"/>
              <a:ext cx="2400"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Text Box 44"/>
            <p:cNvSpPr txBox="1">
              <a:spLocks noChangeArrowheads="1"/>
            </p:cNvSpPr>
            <p:nvPr/>
          </p:nvSpPr>
          <p:spPr bwMode="auto">
            <a:xfrm>
              <a:off x="336" y="3744"/>
              <a:ext cx="2688" cy="333"/>
            </a:xfrm>
            <a:prstGeom prst="rect">
              <a:avLst/>
            </a:prstGeom>
            <a:gradFill rotWithShape="0">
              <a:gsLst>
                <a:gs pos="0">
                  <a:srgbClr val="EDFAD2"/>
                </a:gs>
                <a:gs pos="50000">
                  <a:srgbClr val="FFFFFF"/>
                </a:gs>
                <a:gs pos="100000">
                  <a:srgbClr val="EDFAD2"/>
                </a:gs>
              </a:gsLst>
              <a:lin ang="5400000" scaled="1"/>
            </a:gradFill>
            <a:ln w="9525">
              <a:solidFill>
                <a:srgbClr val="33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latin typeface="Times New Roman" panose="02020603050405020304" pitchFamily="18" charset="0"/>
                </a:rPr>
                <a:t>剃须刀片衍射</a:t>
              </a:r>
              <a:endParaRPr kumimoji="1" lang="zh-CN" altLang="en-US" sz="2800" b="1">
                <a:latin typeface="Times New Roman" panose="02020603050405020304" pitchFamily="18" charset="0"/>
              </a:endParaRPr>
            </a:p>
          </p:txBody>
        </p:sp>
        <p:sp>
          <p:nvSpPr>
            <p:cNvPr id="7177" name="Rectangle 45"/>
            <p:cNvSpPr>
              <a:spLocks noChangeArrowheads="1"/>
            </p:cNvSpPr>
            <p:nvPr/>
          </p:nvSpPr>
          <p:spPr bwMode="auto">
            <a:xfrm>
              <a:off x="336" y="2352"/>
              <a:ext cx="2688" cy="17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nvGrpSpPr>
          <p:cNvPr id="14382" name="Group 46"/>
          <p:cNvGrpSpPr/>
          <p:nvPr/>
        </p:nvGrpSpPr>
        <p:grpSpPr bwMode="auto">
          <a:xfrm>
            <a:off x="914400" y="3733800"/>
            <a:ext cx="2984500" cy="2774950"/>
            <a:chOff x="3264" y="2352"/>
            <a:chExt cx="1880" cy="1748"/>
          </a:xfrm>
        </p:grpSpPr>
        <p:pic>
          <p:nvPicPr>
            <p:cNvPr id="7173" name="Picture 47" descr="hannd"/>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3264" y="2352"/>
              <a:ext cx="1872" cy="17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84" name="Text Box 48"/>
            <p:cNvSpPr txBox="1">
              <a:spLocks noChangeArrowheads="1"/>
            </p:cNvSpPr>
            <p:nvPr/>
          </p:nvSpPr>
          <p:spPr bwMode="auto">
            <a:xfrm>
              <a:off x="4032" y="3744"/>
              <a:ext cx="1112" cy="333"/>
            </a:xfrm>
            <a:prstGeom prst="rect">
              <a:avLst/>
            </a:prstGeom>
            <a:gradFill rotWithShape="0">
              <a:gsLst>
                <a:gs pos="0">
                  <a:srgbClr val="E9F6E0"/>
                </a:gs>
                <a:gs pos="50000">
                  <a:schemeClr val="bg1"/>
                </a:gs>
                <a:gs pos="100000">
                  <a:srgbClr val="E9F6E0"/>
                </a:gs>
              </a:gsLst>
              <a:lin ang="5400000" scaled="1"/>
            </a:gradFill>
            <a:ln w="9525">
              <a:solidFill>
                <a:srgbClr val="33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kumimoji="1" lang="zh-CN" altLang="en-US" b="1" dirty="0">
                  <a:latin typeface="Times New Roman" panose="02020603050405020304" pitchFamily="18" charset="0"/>
                </a:rPr>
                <a:t>指缝衍射</a:t>
              </a:r>
              <a:endParaRPr kumimoji="1" lang="zh-CN" altLang="en-US" b="1"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82"/>
                                        </p:tgtEl>
                                        <p:attrNameLst>
                                          <p:attrName>style.visibility</p:attrName>
                                        </p:attrNameLst>
                                      </p:cBhvr>
                                      <p:to>
                                        <p:strVal val="visible"/>
                                      </p:to>
                                    </p:set>
                                    <p:animEffect transition="in" filter="box(in)">
                                      <p:cBhvr>
                                        <p:cTn id="7" dur="500"/>
                                        <p:tgtEl>
                                          <p:spTgt spid="1438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4364"/>
                                        </p:tgtEl>
                                        <p:attrNameLst>
                                          <p:attrName>style.visibility</p:attrName>
                                        </p:attrNameLst>
                                      </p:cBhvr>
                                      <p:to>
                                        <p:strVal val="visible"/>
                                      </p:to>
                                    </p:set>
                                    <p:animEffect transition="in" filter="diamond(in)">
                                      <p:cBhvr>
                                        <p:cTn id="12" dur="2000"/>
                                        <p:tgtEl>
                                          <p:spTgt spid="14364"/>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228600" y="958850"/>
            <a:ext cx="86106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5000"/>
              </a:lnSpc>
              <a:spcBef>
                <a:spcPct val="0"/>
              </a:spcBef>
              <a:buFontTx/>
              <a:buNone/>
            </a:pPr>
            <a:r>
              <a:rPr lang="en-US" altLang="zh-CN" sz="2800" b="1">
                <a:solidFill>
                  <a:srgbClr val="FF3300"/>
                </a:solidFill>
                <a:latin typeface="宋体" panose="02010600030101010101" pitchFamily="2" charset="-122"/>
              </a:rPr>
              <a:t>  【</a:t>
            </a:r>
            <a:r>
              <a:rPr lang="zh-CN" altLang="en-US" sz="2800" b="1">
                <a:solidFill>
                  <a:srgbClr val="FF3300"/>
                </a:solidFill>
                <a:latin typeface="宋体" panose="02010600030101010101" pitchFamily="2" charset="-122"/>
              </a:rPr>
              <a:t>例</a:t>
            </a:r>
            <a:r>
              <a:rPr lang="en-US" altLang="zh-CN" sz="2800" b="1">
                <a:solidFill>
                  <a:srgbClr val="FF3300"/>
                </a:solidFill>
                <a:latin typeface="宋体" panose="02010600030101010101" pitchFamily="2" charset="-122"/>
              </a:rPr>
              <a:t>10.7】</a:t>
            </a:r>
            <a:r>
              <a:rPr lang="zh-CN" altLang="en-US" sz="2800" b="1">
                <a:latin typeface="宋体" panose="02010600030101010101" pitchFamily="2" charset="-122"/>
              </a:rPr>
              <a:t>在通常的亮度下，人眼的瞳孔约为</a:t>
            </a:r>
            <a:r>
              <a:rPr lang="en-US" altLang="zh-CN" sz="2800" b="1">
                <a:latin typeface="宋体" panose="02010600030101010101" pitchFamily="2" charset="-122"/>
              </a:rPr>
              <a:t>3mm</a:t>
            </a:r>
            <a:r>
              <a:rPr lang="zh-CN" altLang="en-US" sz="2800" b="1">
                <a:latin typeface="宋体" panose="02010600030101010101" pitchFamily="2" charset="-122"/>
              </a:rPr>
              <a:t>，</a:t>
            </a:r>
            <a:endParaRPr lang="zh-CN" altLang="en-US" sz="2800" b="1">
              <a:latin typeface="宋体" panose="02010600030101010101" pitchFamily="2" charset="-122"/>
            </a:endParaRPr>
          </a:p>
          <a:p>
            <a:pPr>
              <a:lnSpc>
                <a:spcPct val="115000"/>
              </a:lnSpc>
              <a:spcBef>
                <a:spcPct val="0"/>
              </a:spcBef>
              <a:buFontTx/>
              <a:buNone/>
            </a:pPr>
            <a:r>
              <a:rPr lang="zh-CN" altLang="en-US" sz="2800" b="1">
                <a:latin typeface="宋体" panose="02010600030101010101" pitchFamily="2" charset="-122"/>
              </a:rPr>
              <a:t>问人眼的最小分辨角是多大</a:t>
            </a:r>
            <a:r>
              <a:rPr lang="en-US" altLang="zh-CN" sz="2800" b="1">
                <a:latin typeface="宋体" panose="02010600030101010101" pitchFamily="2" charset="-122"/>
              </a:rPr>
              <a:t>?</a:t>
            </a:r>
            <a:r>
              <a:rPr lang="zh-CN" altLang="en-US" sz="2800" b="1">
                <a:latin typeface="宋体" panose="02010600030101010101" pitchFamily="2" charset="-122"/>
              </a:rPr>
              <a:t>如果在黑板上画一个等号“＝”两横线间相距</a:t>
            </a:r>
            <a:r>
              <a:rPr lang="en-US" altLang="zh-CN" sz="2800" b="1">
                <a:latin typeface="宋体" panose="02010600030101010101" pitchFamily="2" charset="-122"/>
              </a:rPr>
              <a:t>2mm</a:t>
            </a:r>
            <a:r>
              <a:rPr lang="zh-CN" altLang="en-US" sz="2800" b="1">
                <a:latin typeface="宋体" panose="02010600030101010101" pitchFamily="2" charset="-122"/>
              </a:rPr>
              <a:t>，问同学要坐在离黑板多远的地方以内，才不会把等号“＝”看成减号“－”？ </a:t>
            </a:r>
            <a:endParaRPr lang="zh-CN" altLang="en-US" sz="2800" b="1">
              <a:latin typeface="宋体" panose="02010600030101010101" pitchFamily="2" charset="-122"/>
            </a:endParaRPr>
          </a:p>
        </p:txBody>
      </p:sp>
      <p:sp>
        <p:nvSpPr>
          <p:cNvPr id="60420" name="Text Box 4"/>
          <p:cNvSpPr txBox="1">
            <a:spLocks noChangeArrowheads="1"/>
          </p:cNvSpPr>
          <p:nvPr/>
        </p:nvSpPr>
        <p:spPr bwMode="auto">
          <a:xfrm>
            <a:off x="304800" y="2959735"/>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解：</a:t>
            </a:r>
            <a:endParaRPr lang="zh-CN" altLang="en-US" sz="2800" b="1">
              <a:solidFill>
                <a:srgbClr val="CC0000"/>
              </a:solidFill>
            </a:endParaRPr>
          </a:p>
        </p:txBody>
      </p:sp>
      <p:sp>
        <p:nvSpPr>
          <p:cNvPr id="41994" name="Rectangle 17"/>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linds(horizontal)">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228600" y="958850"/>
            <a:ext cx="86106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5000"/>
              </a:lnSpc>
              <a:spcBef>
                <a:spcPct val="0"/>
              </a:spcBef>
              <a:buFontTx/>
              <a:buNone/>
            </a:pPr>
            <a:r>
              <a:rPr lang="en-US" altLang="zh-CN" sz="2800" b="1">
                <a:solidFill>
                  <a:srgbClr val="FF3300"/>
                </a:solidFill>
                <a:latin typeface="宋体" panose="02010600030101010101" pitchFamily="2" charset="-122"/>
              </a:rPr>
              <a:t>  【</a:t>
            </a:r>
            <a:r>
              <a:rPr lang="zh-CN" altLang="en-US" sz="2800" b="1">
                <a:solidFill>
                  <a:srgbClr val="FF3300"/>
                </a:solidFill>
                <a:latin typeface="宋体" panose="02010600030101010101" pitchFamily="2" charset="-122"/>
              </a:rPr>
              <a:t>例</a:t>
            </a:r>
            <a:r>
              <a:rPr lang="en-US" altLang="zh-CN" sz="2800" b="1">
                <a:solidFill>
                  <a:srgbClr val="FF3300"/>
                </a:solidFill>
                <a:latin typeface="宋体" panose="02010600030101010101" pitchFamily="2" charset="-122"/>
              </a:rPr>
              <a:t>10.7】</a:t>
            </a:r>
            <a:r>
              <a:rPr lang="zh-CN" altLang="en-US" sz="2800" b="1">
                <a:latin typeface="宋体" panose="02010600030101010101" pitchFamily="2" charset="-122"/>
              </a:rPr>
              <a:t>在通常的亮度下，人眼的瞳孔约为</a:t>
            </a:r>
            <a:r>
              <a:rPr lang="en-US" altLang="zh-CN" sz="2800" b="1">
                <a:latin typeface="宋体" panose="02010600030101010101" pitchFamily="2" charset="-122"/>
              </a:rPr>
              <a:t>3mm</a:t>
            </a:r>
            <a:r>
              <a:rPr lang="zh-CN" altLang="en-US" sz="2800" b="1">
                <a:latin typeface="宋体" panose="02010600030101010101" pitchFamily="2" charset="-122"/>
              </a:rPr>
              <a:t>，</a:t>
            </a:r>
            <a:endParaRPr lang="zh-CN" altLang="en-US" sz="2800" b="1">
              <a:latin typeface="宋体" panose="02010600030101010101" pitchFamily="2" charset="-122"/>
            </a:endParaRPr>
          </a:p>
          <a:p>
            <a:pPr>
              <a:lnSpc>
                <a:spcPct val="115000"/>
              </a:lnSpc>
              <a:spcBef>
                <a:spcPct val="0"/>
              </a:spcBef>
              <a:buFontTx/>
              <a:buNone/>
            </a:pPr>
            <a:r>
              <a:rPr lang="zh-CN" altLang="en-US" sz="2800" b="1">
                <a:latin typeface="宋体" panose="02010600030101010101" pitchFamily="2" charset="-122"/>
              </a:rPr>
              <a:t>问人眼的最小分辨角是多大</a:t>
            </a:r>
            <a:r>
              <a:rPr lang="en-US" altLang="zh-CN" sz="2800" b="1">
                <a:latin typeface="宋体" panose="02010600030101010101" pitchFamily="2" charset="-122"/>
              </a:rPr>
              <a:t>?</a:t>
            </a:r>
            <a:r>
              <a:rPr lang="zh-CN" altLang="en-US" sz="2800" b="1">
                <a:latin typeface="宋体" panose="02010600030101010101" pitchFamily="2" charset="-122"/>
              </a:rPr>
              <a:t>如果在黑板上画一个等号“＝”两横线间相距</a:t>
            </a:r>
            <a:r>
              <a:rPr lang="en-US" altLang="zh-CN" sz="2800" b="1">
                <a:latin typeface="宋体" panose="02010600030101010101" pitchFamily="2" charset="-122"/>
              </a:rPr>
              <a:t>2mm</a:t>
            </a:r>
            <a:r>
              <a:rPr lang="zh-CN" altLang="en-US" sz="2800" b="1">
                <a:latin typeface="宋体" panose="02010600030101010101" pitchFamily="2" charset="-122"/>
              </a:rPr>
              <a:t>，问同学要坐在离黑板多远的地方以内，才不会把等号“＝”看成减号“－”？ </a:t>
            </a:r>
            <a:endParaRPr lang="zh-CN" altLang="en-US" sz="2800" b="1">
              <a:latin typeface="宋体" panose="02010600030101010101" pitchFamily="2" charset="-122"/>
            </a:endParaRPr>
          </a:p>
        </p:txBody>
      </p:sp>
      <p:sp>
        <p:nvSpPr>
          <p:cNvPr id="60420" name="Text Box 4"/>
          <p:cNvSpPr txBox="1">
            <a:spLocks noChangeArrowheads="1"/>
          </p:cNvSpPr>
          <p:nvPr/>
        </p:nvSpPr>
        <p:spPr bwMode="auto">
          <a:xfrm>
            <a:off x="304800" y="2971800"/>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解：</a:t>
            </a:r>
            <a:endParaRPr lang="zh-CN" altLang="en-US" sz="2800" b="1">
              <a:solidFill>
                <a:srgbClr val="CC0000"/>
              </a:solidFill>
            </a:endParaRPr>
          </a:p>
        </p:txBody>
      </p:sp>
      <p:graphicFrame>
        <p:nvGraphicFramePr>
          <p:cNvPr id="60419" name="Object 3"/>
          <p:cNvGraphicFramePr>
            <a:graphicFrameLocks noChangeAspect="1"/>
          </p:cNvGraphicFramePr>
          <p:nvPr>
            <p:ph sz="half" idx="1"/>
          </p:nvPr>
        </p:nvGraphicFramePr>
        <p:xfrm>
          <a:off x="1066800" y="2895600"/>
          <a:ext cx="2133600" cy="1017588"/>
        </p:xfrm>
        <a:graphic>
          <a:graphicData uri="http://schemas.openxmlformats.org/presentationml/2006/ole">
            <mc:AlternateContent xmlns:mc="http://schemas.openxmlformats.org/markup-compatibility/2006">
              <mc:Choice xmlns:v="urn:schemas-microsoft-com:vml" Requires="v">
                <p:oleObj spid="_x0000_s42001" name="公式" r:id="rId1" imgW="825500" imgH="393700" progId="Equation.3">
                  <p:embed/>
                </p:oleObj>
              </mc:Choice>
              <mc:Fallback>
                <p:oleObj name="公式" r:id="rId1" imgW="8255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2133600" cy="1017588"/>
                      </a:xfrm>
                      <a:prstGeom prst="rect">
                        <a:avLst/>
                      </a:prstGeom>
                      <a:noFill/>
                      <a:ln>
                        <a:noFill/>
                      </a:ln>
                      <a:effectLst/>
                      <a:extLst>
                        <a:ext uri="{909E8E84-426E-40DD-AFC4-6F175D3DCCD1}">
                          <a14:hiddenFill xmlns:a14="http://schemas.microsoft.com/office/drawing/2010/main">
                            <a:gradFill rotWithShape="0">
                              <a:gsLst>
                                <a:gs pos="0">
                                  <a:srgbClr val="C29BC2"/>
                                </a:gs>
                                <a:gs pos="50000">
                                  <a:srgbClr val="FFCCFF"/>
                                </a:gs>
                                <a:gs pos="100000">
                                  <a:srgbClr val="C29BC2"/>
                                </a:gs>
                              </a:gsLst>
                              <a:lin ang="5400000" scaled="1"/>
                            </a:gradFill>
                          </a14:hiddenFill>
                        </a:ext>
                        <a:ext uri="{91240B29-F687-4F45-9708-019B960494DF}">
                          <a14:hiddenLine xmlns:a14="http://schemas.microsoft.com/office/drawing/2010/main" w="28575">
                            <a:solidFill>
                              <a:srgbClr val="CC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1" name="Object 5"/>
          <p:cNvGraphicFramePr>
            <a:graphicFrameLocks noChangeAspect="1"/>
          </p:cNvGraphicFramePr>
          <p:nvPr>
            <p:ph sz="half" idx="2"/>
          </p:nvPr>
        </p:nvGraphicFramePr>
        <p:xfrm>
          <a:off x="3200400" y="3048000"/>
          <a:ext cx="2590800" cy="620713"/>
        </p:xfrm>
        <a:graphic>
          <a:graphicData uri="http://schemas.openxmlformats.org/presentationml/2006/ole">
            <mc:AlternateContent xmlns:mc="http://schemas.openxmlformats.org/markup-compatibility/2006">
              <mc:Choice xmlns:v="urn:schemas-microsoft-com:vml" Requires="v">
                <p:oleObj spid="_x0000_s42002" name="Equation" r:id="rId3" imgW="951865" imgH="228600" progId="Equation.3">
                  <p:embed/>
                </p:oleObj>
              </mc:Choice>
              <mc:Fallback>
                <p:oleObj name="Equation" r:id="rId3" imgW="951865"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48000"/>
                        <a:ext cx="2590800"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35" name="Rectangle 11"/>
          <p:cNvSpPr>
            <a:spLocks noChangeArrowheads="1"/>
          </p:cNvSpPr>
          <p:nvPr/>
        </p:nvSpPr>
        <p:spPr bwMode="auto">
          <a:xfrm>
            <a:off x="152400" y="5248275"/>
            <a:ext cx="8763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2800" b="1">
                <a:latin typeface="宋体" panose="02010600030101010101" pitchFamily="2" charset="-122"/>
              </a:rPr>
              <a:t>    即该同学要坐在离黑板</a:t>
            </a:r>
            <a:r>
              <a:rPr lang="en-US" altLang="zh-CN" sz="2800" b="1">
                <a:latin typeface="宋体" panose="02010600030101010101" pitchFamily="2" charset="-122"/>
              </a:rPr>
              <a:t>9m</a:t>
            </a:r>
            <a:r>
              <a:rPr lang="zh-CN" altLang="en-US" sz="2800" b="1">
                <a:latin typeface="宋体" panose="02010600030101010101" pitchFamily="2" charset="-122"/>
              </a:rPr>
              <a:t>以内，才不会把等号“＝”看成减号“－”。</a:t>
            </a:r>
            <a:r>
              <a:rPr lang="zh-CN" altLang="en-US" sz="2800"/>
              <a:t> </a:t>
            </a:r>
            <a:endParaRPr lang="zh-CN" altLang="en-US" sz="2800"/>
          </a:p>
        </p:txBody>
      </p:sp>
      <p:sp>
        <p:nvSpPr>
          <p:cNvPr id="103436" name="Rectangle 12"/>
          <p:cNvSpPr>
            <a:spLocks noChangeArrowheads="1"/>
          </p:cNvSpPr>
          <p:nvPr/>
        </p:nvSpPr>
        <p:spPr bwMode="auto">
          <a:xfrm>
            <a:off x="533400" y="3810000"/>
            <a:ext cx="8394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latin typeface="宋体" panose="02010600030101010101" pitchFamily="2" charset="-122"/>
              </a:rPr>
              <a:t>设同学离开黑板的最大距离为</a:t>
            </a:r>
            <a:r>
              <a:rPr lang="en-US" altLang="zh-CN" sz="2800" i="1">
                <a:latin typeface="Times New Roman" panose="02020603050405020304" pitchFamily="18" charset="0"/>
              </a:rPr>
              <a:t>x</a:t>
            </a:r>
            <a:r>
              <a:rPr lang="zh-CN" altLang="en-US" sz="2800" b="1">
                <a:latin typeface="宋体" panose="02010600030101010101" pitchFamily="2" charset="-122"/>
              </a:rPr>
              <a:t>，等号横线间距为</a:t>
            </a:r>
            <a:r>
              <a:rPr lang="en-US" altLang="zh-CN" sz="2800" i="1">
                <a:latin typeface="Times New Roman" panose="02020603050405020304" pitchFamily="18" charset="0"/>
              </a:rPr>
              <a:t>l</a:t>
            </a:r>
            <a:r>
              <a:rPr lang="zh-CN" altLang="en-US" sz="2800" b="1">
                <a:latin typeface="Times New Roman" panose="02020603050405020304" pitchFamily="18" charset="0"/>
              </a:rPr>
              <a:t>：</a:t>
            </a:r>
            <a:r>
              <a:rPr lang="zh-CN" altLang="en-US" sz="2800"/>
              <a:t> </a:t>
            </a:r>
            <a:endParaRPr lang="zh-CN" altLang="en-US" sz="2800"/>
          </a:p>
        </p:txBody>
      </p:sp>
      <p:sp>
        <p:nvSpPr>
          <p:cNvPr id="103437" name="Rectangle 13"/>
          <p:cNvSpPr>
            <a:spLocks noChangeArrowheads="1"/>
          </p:cNvSpPr>
          <p:nvPr/>
        </p:nvSpPr>
        <p:spPr bwMode="auto">
          <a:xfrm>
            <a:off x="533400" y="4572000"/>
            <a:ext cx="2425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恰能分辨时：</a:t>
            </a:r>
            <a:r>
              <a:rPr lang="zh-CN" altLang="en-US" sz="2800"/>
              <a:t> </a:t>
            </a:r>
            <a:endParaRPr lang="zh-CN" altLang="en-US" sz="2800"/>
          </a:p>
        </p:txBody>
      </p:sp>
      <p:graphicFrame>
        <p:nvGraphicFramePr>
          <p:cNvPr id="103438" name="Object 14"/>
          <p:cNvGraphicFramePr>
            <a:graphicFrameLocks noChangeAspect="1"/>
          </p:cNvGraphicFramePr>
          <p:nvPr/>
        </p:nvGraphicFramePr>
        <p:xfrm>
          <a:off x="2667000" y="4298950"/>
          <a:ext cx="1371600" cy="1090613"/>
        </p:xfrm>
        <a:graphic>
          <a:graphicData uri="http://schemas.openxmlformats.org/presentationml/2006/ole">
            <mc:AlternateContent xmlns:mc="http://schemas.openxmlformats.org/markup-compatibility/2006">
              <mc:Choice xmlns:v="urn:schemas-microsoft-com:vml" Requires="v">
                <p:oleObj spid="_x0000_s42003" name="公式" r:id="rId5" imgW="482600" imgH="393700" progId="Equation.3">
                  <p:embed/>
                </p:oleObj>
              </mc:Choice>
              <mc:Fallback>
                <p:oleObj name="公式" r:id="rId5" imgW="482600" imgH="3937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298950"/>
                        <a:ext cx="13716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4" name="Rectangle 17"/>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graphicFrame>
        <p:nvGraphicFramePr>
          <p:cNvPr id="103440" name="Object 16"/>
          <p:cNvGraphicFramePr>
            <a:graphicFrameLocks noChangeAspect="1"/>
          </p:cNvGraphicFramePr>
          <p:nvPr/>
        </p:nvGraphicFramePr>
        <p:xfrm>
          <a:off x="5486400" y="4267200"/>
          <a:ext cx="3657600" cy="989013"/>
        </p:xfrm>
        <a:graphic>
          <a:graphicData uri="http://schemas.openxmlformats.org/presentationml/2006/ole">
            <mc:AlternateContent xmlns:mc="http://schemas.openxmlformats.org/markup-compatibility/2006">
              <mc:Choice xmlns:v="urn:schemas-microsoft-com:vml" Requires="v">
                <p:oleObj spid="_x0000_s42004" name="公式" r:id="rId7" imgW="1562100" imgH="419100" progId="Equation.3">
                  <p:embed/>
                </p:oleObj>
              </mc:Choice>
              <mc:Fallback>
                <p:oleObj name="公式" r:id="rId7" imgW="1562100" imgH="4191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4267200"/>
                        <a:ext cx="36576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42" name="AutoShape 18"/>
          <p:cNvSpPr>
            <a:spLocks noChangeArrowheads="1"/>
          </p:cNvSpPr>
          <p:nvPr/>
        </p:nvSpPr>
        <p:spPr bwMode="auto">
          <a:xfrm>
            <a:off x="4191000" y="4800600"/>
            <a:ext cx="1143000" cy="152400"/>
          </a:xfrm>
          <a:prstGeom prst="rightArrow">
            <a:avLst>
              <a:gd name="adj1" fmla="val 50000"/>
              <a:gd name="adj2" fmla="val 1875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8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linds(horizontal)">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419"/>
                                        </p:tgtEl>
                                        <p:attrNameLst>
                                          <p:attrName>style.visibility</p:attrName>
                                        </p:attrNameLst>
                                      </p:cBhvr>
                                      <p:to>
                                        <p:strVal val="visible"/>
                                      </p:to>
                                    </p:set>
                                    <p:animEffect transition="in" filter="blinds(horizontal)">
                                      <p:cBhvr>
                                        <p:cTn id="12" dur="500"/>
                                        <p:tgtEl>
                                          <p:spTgt spid="604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421"/>
                                        </p:tgtEl>
                                        <p:attrNameLst>
                                          <p:attrName>style.visibility</p:attrName>
                                        </p:attrNameLst>
                                      </p:cBhvr>
                                      <p:to>
                                        <p:strVal val="visible"/>
                                      </p:to>
                                    </p:set>
                                    <p:animEffect transition="in" filter="blinds(horizontal)">
                                      <p:cBhvr>
                                        <p:cTn id="17" dur="500"/>
                                        <p:tgtEl>
                                          <p:spTgt spid="604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3436"/>
                                        </p:tgtEl>
                                        <p:attrNameLst>
                                          <p:attrName>style.visibility</p:attrName>
                                        </p:attrNameLst>
                                      </p:cBhvr>
                                      <p:to>
                                        <p:strVal val="visible"/>
                                      </p:to>
                                    </p:set>
                                    <p:animEffect transition="in" filter="blinds(horizontal)">
                                      <p:cBhvr>
                                        <p:cTn id="22" dur="500"/>
                                        <p:tgtEl>
                                          <p:spTgt spid="1034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3437"/>
                                        </p:tgtEl>
                                        <p:attrNameLst>
                                          <p:attrName>style.visibility</p:attrName>
                                        </p:attrNameLst>
                                      </p:cBhvr>
                                      <p:to>
                                        <p:strVal val="visible"/>
                                      </p:to>
                                    </p:set>
                                    <p:animEffect transition="in" filter="blinds(horizontal)">
                                      <p:cBhvr>
                                        <p:cTn id="27" dur="500"/>
                                        <p:tgtEl>
                                          <p:spTgt spid="1034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3438"/>
                                        </p:tgtEl>
                                        <p:attrNameLst>
                                          <p:attrName>style.visibility</p:attrName>
                                        </p:attrNameLst>
                                      </p:cBhvr>
                                      <p:to>
                                        <p:strVal val="visible"/>
                                      </p:to>
                                    </p:set>
                                    <p:animEffect transition="in" filter="blinds(horizontal)">
                                      <p:cBhvr>
                                        <p:cTn id="32" dur="500"/>
                                        <p:tgtEl>
                                          <p:spTgt spid="1034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3442"/>
                                        </p:tgtEl>
                                        <p:attrNameLst>
                                          <p:attrName>style.visibility</p:attrName>
                                        </p:attrNameLst>
                                      </p:cBhvr>
                                      <p:to>
                                        <p:strVal val="visible"/>
                                      </p:to>
                                    </p:set>
                                    <p:animEffect transition="in" filter="blinds(horizontal)">
                                      <p:cBhvr>
                                        <p:cTn id="37" dur="500"/>
                                        <p:tgtEl>
                                          <p:spTgt spid="103442"/>
                                        </p:tgtEl>
                                      </p:cBhvr>
                                    </p:animEffect>
                                  </p:childTnLst>
                                </p:cTn>
                              </p:par>
                              <p:par>
                                <p:cTn id="38" presetID="3" presetClass="entr" presetSubtype="10" fill="hold" nodeType="withEffect">
                                  <p:stCondLst>
                                    <p:cond delay="0"/>
                                  </p:stCondLst>
                                  <p:childTnLst>
                                    <p:set>
                                      <p:cBhvr>
                                        <p:cTn id="39" dur="1" fill="hold">
                                          <p:stCondLst>
                                            <p:cond delay="0"/>
                                          </p:stCondLst>
                                        </p:cTn>
                                        <p:tgtEl>
                                          <p:spTgt spid="103440"/>
                                        </p:tgtEl>
                                        <p:attrNameLst>
                                          <p:attrName>style.visibility</p:attrName>
                                        </p:attrNameLst>
                                      </p:cBhvr>
                                      <p:to>
                                        <p:strVal val="visible"/>
                                      </p:to>
                                    </p:set>
                                    <p:animEffect transition="in" filter="blinds(horizontal)">
                                      <p:cBhvr>
                                        <p:cTn id="40" dur="500"/>
                                        <p:tgtEl>
                                          <p:spTgt spid="1034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3435"/>
                                        </p:tgtEl>
                                        <p:attrNameLst>
                                          <p:attrName>style.visibility</p:attrName>
                                        </p:attrNameLst>
                                      </p:cBhvr>
                                      <p:to>
                                        <p:strVal val="visible"/>
                                      </p:to>
                                    </p:set>
                                    <p:animEffect transition="in" filter="blinds(horizontal)">
                                      <p:cBhvr>
                                        <p:cTn id="45" dur="500"/>
                                        <p:tgtEl>
                                          <p:spTgt spid="103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bldLvl="0" animBg="1"/>
      <p:bldP spid="103435" grpId="0" bldLvl="0" animBg="1"/>
      <p:bldP spid="103436" grpId="0" bldLvl="0" animBg="1"/>
      <p:bldP spid="10343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852488"/>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、衍射的分类</a:t>
            </a:r>
            <a:endParaRPr lang="zh-CN" altLang="en-US" sz="2800" b="1">
              <a:solidFill>
                <a:srgbClr val="000000"/>
              </a:solidFill>
              <a:latin typeface="宋体" panose="02010600030101010101" pitchFamily="2" charset="-122"/>
            </a:endParaRPr>
          </a:p>
        </p:txBody>
      </p:sp>
      <p:sp>
        <p:nvSpPr>
          <p:cNvPr id="8195" name="Text Box 3"/>
          <p:cNvSpPr txBox="1">
            <a:spLocks noChangeArrowheads="1"/>
          </p:cNvSpPr>
          <p:nvPr/>
        </p:nvSpPr>
        <p:spPr bwMode="auto">
          <a:xfrm>
            <a:off x="609600" y="1981200"/>
            <a:ext cx="82296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kumimoji="1" lang="en-US" altLang="zh-CN" sz="2400" b="1">
                <a:latin typeface="楷体_GB2312" pitchFamily="49" charset="-122"/>
                <a:ea typeface="楷体_GB2312" pitchFamily="49" charset="-122"/>
              </a:rPr>
              <a:t>    </a:t>
            </a:r>
            <a:r>
              <a:rPr kumimoji="1" lang="zh-CN" altLang="en-US" sz="2800" b="1">
                <a:solidFill>
                  <a:srgbClr val="FF3300"/>
                </a:solidFill>
                <a:latin typeface="宋体" panose="02010600030101010101" pitchFamily="2" charset="-122"/>
              </a:rPr>
              <a:t>菲涅耳衍射</a:t>
            </a:r>
            <a:r>
              <a:rPr kumimoji="1" lang="zh-CN" altLang="en-US" sz="2800" b="1">
                <a:solidFill>
                  <a:srgbClr val="000000"/>
                </a:solidFill>
                <a:latin typeface="宋体" panose="02010600030101010101" pitchFamily="2" charset="-122"/>
              </a:rPr>
              <a:t>是指当光源和观察屏，或两者之一离障碍物（衍射屏）的距离为</a:t>
            </a:r>
            <a:r>
              <a:rPr kumimoji="1" lang="zh-CN" altLang="en-US" sz="2800" b="1">
                <a:solidFill>
                  <a:srgbClr val="FF3300"/>
                </a:solidFill>
                <a:latin typeface="宋体" panose="02010600030101010101" pitchFamily="2" charset="-122"/>
              </a:rPr>
              <a:t>有限远</a:t>
            </a:r>
            <a:r>
              <a:rPr kumimoji="1" lang="zh-CN" altLang="en-US" sz="2800" b="1">
                <a:solidFill>
                  <a:srgbClr val="000000"/>
                </a:solidFill>
                <a:latin typeface="宋体" panose="02010600030101010101" pitchFamily="2" charset="-122"/>
              </a:rPr>
              <a:t>时，所发生的衍射现象。</a:t>
            </a:r>
            <a:r>
              <a:rPr kumimoji="1" lang="zh-CN" altLang="en-US" sz="2800" b="1">
                <a:latin typeface="宋体" panose="02010600030101010101" pitchFamily="2" charset="-122"/>
              </a:rPr>
              <a:t> </a:t>
            </a:r>
            <a:endParaRPr kumimoji="1" lang="zh-CN" altLang="en-US" sz="2800" b="1">
              <a:latin typeface="宋体" panose="02010600030101010101" pitchFamily="2" charset="-122"/>
            </a:endParaRPr>
          </a:p>
        </p:txBody>
      </p:sp>
      <p:sp>
        <p:nvSpPr>
          <p:cNvPr id="8196" name="Line 4"/>
          <p:cNvSpPr>
            <a:spLocks noChangeShapeType="1"/>
          </p:cNvSpPr>
          <p:nvPr/>
        </p:nvSpPr>
        <p:spPr bwMode="auto">
          <a:xfrm>
            <a:off x="4224338" y="3657600"/>
            <a:ext cx="0" cy="1471613"/>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197" name="Group 5"/>
          <p:cNvGrpSpPr/>
          <p:nvPr/>
        </p:nvGrpSpPr>
        <p:grpSpPr bwMode="auto">
          <a:xfrm>
            <a:off x="2532063" y="4194175"/>
            <a:ext cx="1679575" cy="630238"/>
            <a:chOff x="4464" y="947"/>
            <a:chExt cx="1058" cy="397"/>
          </a:xfrm>
        </p:grpSpPr>
        <p:sp>
          <p:nvSpPr>
            <p:cNvPr id="8218" name="Line 6"/>
            <p:cNvSpPr>
              <a:spLocks noChangeShapeType="1"/>
            </p:cNvSpPr>
            <p:nvPr/>
          </p:nvSpPr>
          <p:spPr bwMode="auto">
            <a:xfrm flipV="1">
              <a:off x="4464" y="947"/>
              <a:ext cx="1058" cy="157"/>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9" name="Line 7"/>
            <p:cNvSpPr>
              <a:spLocks noChangeShapeType="1"/>
            </p:cNvSpPr>
            <p:nvPr/>
          </p:nvSpPr>
          <p:spPr bwMode="auto">
            <a:xfrm flipV="1">
              <a:off x="4464" y="947"/>
              <a:ext cx="1042" cy="253"/>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20" name="Line 8"/>
            <p:cNvSpPr>
              <a:spLocks noChangeShapeType="1"/>
            </p:cNvSpPr>
            <p:nvPr/>
          </p:nvSpPr>
          <p:spPr bwMode="auto">
            <a:xfrm flipV="1">
              <a:off x="4464" y="955"/>
              <a:ext cx="1034" cy="389"/>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198" name="Rectangle 9"/>
          <p:cNvSpPr>
            <a:spLocks noChangeArrowheads="1"/>
          </p:cNvSpPr>
          <p:nvPr/>
        </p:nvSpPr>
        <p:spPr bwMode="auto">
          <a:xfrm>
            <a:off x="881063" y="4433888"/>
            <a:ext cx="11493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FF"/>
                </a:solidFill>
                <a:latin typeface="Times New Roman" panose="02020603050405020304" pitchFamily="18" charset="0"/>
                <a:ea typeface="楷体_GB2312" pitchFamily="49" charset="-122"/>
              </a:rPr>
              <a:t>光源</a:t>
            </a:r>
            <a:r>
              <a:rPr kumimoji="1" lang="zh-CN" altLang="en-US" sz="2000" b="1">
                <a:solidFill>
                  <a:srgbClr val="000000"/>
                </a:solidFill>
                <a:latin typeface="楷体_GB2312" pitchFamily="49" charset="-122"/>
                <a:ea typeface="楷体_GB2312" pitchFamily="49" charset="-122"/>
              </a:rPr>
              <a:t> </a:t>
            </a:r>
            <a:r>
              <a:rPr kumimoji="1" lang="zh-CN" altLang="en-US" sz="2000" b="1">
                <a:solidFill>
                  <a:srgbClr val="000000"/>
                </a:solidFill>
                <a:latin typeface="楷体_GB2312" pitchFamily="49" charset="-122"/>
                <a:ea typeface="楷体_GB2312" pitchFamily="49" charset="-122"/>
                <a:sym typeface="Wingdings" panose="05000000000000000000" pitchFamily="2" charset="2"/>
              </a:rPr>
              <a:t></a:t>
            </a:r>
            <a:r>
              <a:rPr kumimoji="1" lang="zh-CN" altLang="en-US" sz="2000" b="1">
                <a:solidFill>
                  <a:srgbClr val="000000"/>
                </a:solidFill>
                <a:latin typeface="楷体_GB2312" pitchFamily="49" charset="-122"/>
                <a:ea typeface="楷体_GB2312" pitchFamily="49" charset="-122"/>
              </a:rPr>
              <a:t>     </a:t>
            </a:r>
            <a:endParaRPr kumimoji="1" lang="zh-CN" altLang="en-US" sz="2000" b="1">
              <a:solidFill>
                <a:srgbClr val="000000"/>
              </a:solidFill>
              <a:latin typeface="楷体_GB2312" pitchFamily="49" charset="-122"/>
              <a:ea typeface="楷体_GB2312" pitchFamily="49" charset="-122"/>
            </a:endParaRPr>
          </a:p>
        </p:txBody>
      </p:sp>
      <p:sp>
        <p:nvSpPr>
          <p:cNvPr id="8199" name="Rectangle 10"/>
          <p:cNvSpPr>
            <a:spLocks noChangeArrowheads="1"/>
          </p:cNvSpPr>
          <p:nvPr/>
        </p:nvSpPr>
        <p:spPr bwMode="auto">
          <a:xfrm>
            <a:off x="4144963" y="3875088"/>
            <a:ext cx="4191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4000" b="1">
                <a:solidFill>
                  <a:srgbClr val="000000"/>
                </a:solidFill>
                <a:latin typeface="Times New Roman" panose="02020603050405020304" pitchFamily="18" charset="0"/>
              </a:rPr>
              <a:t>·</a:t>
            </a:r>
            <a:endParaRPr kumimoji="1" lang="en-US" altLang="zh-CN" sz="2400" b="1">
              <a:solidFill>
                <a:srgbClr val="000000"/>
              </a:solidFill>
              <a:latin typeface="Times New Roman" panose="02020603050405020304" pitchFamily="18" charset="0"/>
            </a:endParaRPr>
          </a:p>
        </p:txBody>
      </p:sp>
      <p:sp>
        <p:nvSpPr>
          <p:cNvPr id="8200" name="Rectangle 11"/>
          <p:cNvSpPr>
            <a:spLocks noChangeArrowheads="1"/>
          </p:cNvSpPr>
          <p:nvPr/>
        </p:nvSpPr>
        <p:spPr bwMode="auto">
          <a:xfrm>
            <a:off x="3505200" y="5181600"/>
            <a:ext cx="22860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400" b="1">
                <a:solidFill>
                  <a:srgbClr val="FF00FF"/>
                </a:solidFill>
                <a:latin typeface="Times New Roman" panose="02020603050405020304" pitchFamily="18" charset="0"/>
                <a:ea typeface="楷体_GB2312" pitchFamily="49" charset="-122"/>
              </a:rPr>
              <a:t>接收屏</a:t>
            </a:r>
            <a:r>
              <a:rPr kumimoji="1" lang="en-US" altLang="zh-CN" sz="2400" b="1">
                <a:solidFill>
                  <a:srgbClr val="000000"/>
                </a:solidFill>
              </a:rPr>
              <a:t>(</a:t>
            </a:r>
            <a:r>
              <a:rPr kumimoji="1" lang="zh-CN" altLang="en-US" sz="2400" b="1">
                <a:solidFill>
                  <a:srgbClr val="000000"/>
                </a:solidFill>
                <a:latin typeface="Times New Roman" panose="02020603050405020304" pitchFamily="18" charset="0"/>
                <a:ea typeface="楷体_GB2312" pitchFamily="49" charset="-122"/>
              </a:rPr>
              <a:t>观察屏</a:t>
            </a:r>
            <a:r>
              <a:rPr kumimoji="1" lang="en-US" altLang="zh-CN" sz="2400" b="1">
                <a:solidFill>
                  <a:srgbClr val="000000"/>
                </a:solidFill>
                <a:latin typeface="Times New Roman" panose="02020603050405020304" pitchFamily="18" charset="0"/>
                <a:ea typeface="楷体_GB2312" pitchFamily="49" charset="-122"/>
              </a:rPr>
              <a:t>)</a:t>
            </a:r>
            <a:endParaRPr kumimoji="1" lang="en-US" altLang="zh-CN" sz="2400" b="1">
              <a:solidFill>
                <a:srgbClr val="000000"/>
              </a:solidFill>
              <a:latin typeface="Times New Roman" panose="02020603050405020304" pitchFamily="18" charset="0"/>
              <a:ea typeface="楷体_GB2312" pitchFamily="49" charset="-122"/>
            </a:endParaRPr>
          </a:p>
        </p:txBody>
      </p:sp>
      <p:grpSp>
        <p:nvGrpSpPr>
          <p:cNvPr id="8201" name="Group 12"/>
          <p:cNvGrpSpPr/>
          <p:nvPr/>
        </p:nvGrpSpPr>
        <p:grpSpPr bwMode="auto">
          <a:xfrm>
            <a:off x="2532063" y="3681413"/>
            <a:ext cx="0" cy="1895475"/>
            <a:chOff x="4464" y="624"/>
            <a:chExt cx="0" cy="1194"/>
          </a:xfrm>
        </p:grpSpPr>
        <p:sp>
          <p:nvSpPr>
            <p:cNvPr id="8216" name="Line 13"/>
            <p:cNvSpPr>
              <a:spLocks noChangeShapeType="1"/>
            </p:cNvSpPr>
            <p:nvPr/>
          </p:nvSpPr>
          <p:spPr bwMode="auto">
            <a:xfrm>
              <a:off x="4464" y="1344"/>
              <a:ext cx="0" cy="474"/>
            </a:xfrm>
            <a:prstGeom prst="line">
              <a:avLst/>
            </a:prstGeom>
            <a:noFill/>
            <a:ln w="381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7" name="Line 14"/>
            <p:cNvSpPr>
              <a:spLocks noChangeShapeType="1"/>
            </p:cNvSpPr>
            <p:nvPr/>
          </p:nvSpPr>
          <p:spPr bwMode="auto">
            <a:xfrm>
              <a:off x="4464" y="624"/>
              <a:ext cx="0" cy="474"/>
            </a:xfrm>
            <a:prstGeom prst="line">
              <a:avLst/>
            </a:prstGeom>
            <a:noFill/>
            <a:ln w="381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202" name="Group 15"/>
          <p:cNvGrpSpPr/>
          <p:nvPr/>
        </p:nvGrpSpPr>
        <p:grpSpPr bwMode="auto">
          <a:xfrm>
            <a:off x="1744663" y="4138613"/>
            <a:ext cx="787400" cy="990600"/>
            <a:chOff x="3968" y="912"/>
            <a:chExt cx="496" cy="624"/>
          </a:xfrm>
        </p:grpSpPr>
        <p:sp>
          <p:nvSpPr>
            <p:cNvPr id="8209" name="Line 16"/>
            <p:cNvSpPr>
              <a:spLocks noChangeShapeType="1"/>
            </p:cNvSpPr>
            <p:nvPr/>
          </p:nvSpPr>
          <p:spPr bwMode="auto">
            <a:xfrm flipV="1">
              <a:off x="3984" y="1200"/>
              <a:ext cx="480" cy="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0" name="Line 17"/>
            <p:cNvSpPr>
              <a:spLocks noChangeShapeType="1"/>
            </p:cNvSpPr>
            <p:nvPr/>
          </p:nvSpPr>
          <p:spPr bwMode="auto">
            <a:xfrm flipV="1">
              <a:off x="3994" y="1104"/>
              <a:ext cx="470" cy="103"/>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1" name="Line 18"/>
            <p:cNvSpPr>
              <a:spLocks noChangeShapeType="1"/>
            </p:cNvSpPr>
            <p:nvPr/>
          </p:nvSpPr>
          <p:spPr bwMode="auto">
            <a:xfrm>
              <a:off x="3968" y="1200"/>
              <a:ext cx="496" cy="144"/>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2" name="Line 19"/>
            <p:cNvSpPr>
              <a:spLocks noChangeShapeType="1"/>
            </p:cNvSpPr>
            <p:nvPr/>
          </p:nvSpPr>
          <p:spPr bwMode="auto">
            <a:xfrm>
              <a:off x="3984" y="1200"/>
              <a:ext cx="480" cy="240"/>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3" name="Line 20"/>
            <p:cNvSpPr>
              <a:spLocks noChangeShapeType="1"/>
            </p:cNvSpPr>
            <p:nvPr/>
          </p:nvSpPr>
          <p:spPr bwMode="auto">
            <a:xfrm flipV="1">
              <a:off x="3984" y="1008"/>
              <a:ext cx="480" cy="192"/>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4" name="Line 21"/>
            <p:cNvSpPr>
              <a:spLocks noChangeShapeType="1"/>
            </p:cNvSpPr>
            <p:nvPr/>
          </p:nvSpPr>
          <p:spPr bwMode="auto">
            <a:xfrm>
              <a:off x="4016" y="1200"/>
              <a:ext cx="448" cy="336"/>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5" name="Line 22"/>
            <p:cNvSpPr>
              <a:spLocks noChangeShapeType="1"/>
            </p:cNvSpPr>
            <p:nvPr/>
          </p:nvSpPr>
          <p:spPr bwMode="auto">
            <a:xfrm flipV="1">
              <a:off x="3984" y="912"/>
              <a:ext cx="480" cy="288"/>
            </a:xfrm>
            <a:prstGeom prst="line">
              <a:avLst/>
            </a:prstGeom>
            <a:noFill/>
            <a:ln w="19050">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203" name="Text Box 23"/>
          <p:cNvSpPr txBox="1">
            <a:spLocks noChangeArrowheads="1"/>
          </p:cNvSpPr>
          <p:nvPr/>
        </p:nvSpPr>
        <p:spPr bwMode="auto">
          <a:xfrm>
            <a:off x="1600200" y="5638800"/>
            <a:ext cx="221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FF"/>
                </a:solidFill>
                <a:latin typeface="Times New Roman" panose="02020603050405020304" pitchFamily="18" charset="0"/>
                <a:ea typeface="楷体_GB2312" pitchFamily="49" charset="-122"/>
              </a:rPr>
              <a:t>衍射屏</a:t>
            </a:r>
            <a:r>
              <a:rPr kumimoji="1" lang="en-US" altLang="zh-CN" sz="2400" b="1">
                <a:solidFill>
                  <a:srgbClr val="000000"/>
                </a:solidFill>
                <a:latin typeface="Times New Roman" panose="02020603050405020304" pitchFamily="18" charset="0"/>
                <a:ea typeface="楷体_GB2312" pitchFamily="49" charset="-122"/>
              </a:rPr>
              <a:t>(</a:t>
            </a:r>
            <a:r>
              <a:rPr kumimoji="1" lang="zh-CN" altLang="en-US" sz="2400" b="1">
                <a:solidFill>
                  <a:srgbClr val="000000"/>
                </a:solidFill>
                <a:latin typeface="Times New Roman" panose="02020603050405020304" pitchFamily="18" charset="0"/>
                <a:ea typeface="楷体_GB2312" pitchFamily="49" charset="-122"/>
              </a:rPr>
              <a:t>障碍物</a:t>
            </a:r>
            <a:r>
              <a:rPr kumimoji="1" lang="en-US" altLang="zh-CN" sz="2400" b="1">
                <a:solidFill>
                  <a:srgbClr val="000000"/>
                </a:solidFill>
                <a:latin typeface="Times New Roman" panose="02020603050405020304" pitchFamily="18" charset="0"/>
                <a:ea typeface="楷体_GB2312" pitchFamily="49" charset="-122"/>
              </a:rPr>
              <a:t>)</a:t>
            </a:r>
            <a:endParaRPr kumimoji="1" lang="en-US" altLang="zh-CN" sz="2400" b="1">
              <a:solidFill>
                <a:srgbClr val="000000"/>
              </a:solidFill>
              <a:latin typeface="Times New Roman" panose="02020603050405020304" pitchFamily="18" charset="0"/>
              <a:ea typeface="楷体_GB2312" pitchFamily="49" charset="-122"/>
            </a:endParaRPr>
          </a:p>
        </p:txBody>
      </p:sp>
      <p:sp>
        <p:nvSpPr>
          <p:cNvPr id="17433" name="Rectangle 25"/>
          <p:cNvSpPr>
            <a:spLocks noChangeArrowheads="1"/>
          </p:cNvSpPr>
          <p:nvPr/>
        </p:nvSpPr>
        <p:spPr bwMode="auto">
          <a:xfrm>
            <a:off x="5715000" y="3352800"/>
            <a:ext cx="2058988" cy="519113"/>
          </a:xfrm>
          <a:prstGeom prst="rect">
            <a:avLst/>
          </a:prstGeom>
          <a:gradFill rotWithShape="0">
            <a:gsLst>
              <a:gs pos="0">
                <a:schemeClr val="bg1"/>
              </a:gs>
              <a:gs pos="100000">
                <a:srgbClr val="FFFF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b="1">
                <a:solidFill>
                  <a:srgbClr val="FF3300"/>
                </a:solidFill>
                <a:effectLst>
                  <a:outerShdw blurRad="38100" dist="38100" dir="2700000" algn="tl">
                    <a:srgbClr val="000000"/>
                  </a:outerShdw>
                </a:effectLst>
                <a:latin typeface="Times New Roman" panose="02020603050405020304" pitchFamily="18" charset="0"/>
                <a:ea typeface="黑体" panose="02010609060101010101" pitchFamily="49" charset="-122"/>
              </a:rPr>
              <a:t>菲涅耳衍 射</a:t>
            </a:r>
            <a:endParaRPr kumimoji="1" lang="zh-CN" altLang="en-US" b="1">
              <a:solidFill>
                <a:srgbClr val="FF3300"/>
              </a:solidFill>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17434" name="Text Box 26"/>
          <p:cNvSpPr txBox="1">
            <a:spLocks noChangeArrowheads="1"/>
          </p:cNvSpPr>
          <p:nvPr/>
        </p:nvSpPr>
        <p:spPr bwMode="auto">
          <a:xfrm>
            <a:off x="5105400" y="3886200"/>
            <a:ext cx="3810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120000"/>
              </a:lnSpc>
              <a:spcBef>
                <a:spcPct val="20000"/>
              </a:spcBef>
              <a:defRPr/>
            </a:pPr>
            <a:r>
              <a:rPr kumimoji="1" lang="zh-CN" altLang="en-US" b="1">
                <a:solidFill>
                  <a:srgbClr val="000000"/>
                </a:solidFill>
                <a:effectLst>
                  <a:outerShdw blurRad="38100" dist="38100" dir="2700000" algn="tl">
                    <a:srgbClr val="C0C0C0"/>
                  </a:outerShdw>
                </a:effectLst>
                <a:latin typeface="Times New Roman" panose="02020603050405020304" pitchFamily="18" charset="0"/>
              </a:rPr>
              <a:t>光源</a:t>
            </a:r>
            <a:r>
              <a:rPr kumimoji="1" lang="en-US" altLang="zh-CN" b="1">
                <a:solidFill>
                  <a:srgbClr val="000000"/>
                </a:solidFill>
                <a:effectLst>
                  <a:outerShdw blurRad="38100" dist="38100" dir="2700000" algn="tl">
                    <a:srgbClr val="C0C0C0"/>
                  </a:outerShdw>
                </a:effectLst>
                <a:latin typeface="宋体" panose="02010600030101010101" pitchFamily="2" charset="-122"/>
              </a:rPr>
              <a:t>—</a:t>
            </a:r>
            <a:r>
              <a:rPr kumimoji="1" lang="zh-CN" altLang="en-US" b="1">
                <a:solidFill>
                  <a:srgbClr val="000000"/>
                </a:solidFill>
                <a:effectLst>
                  <a:outerShdw blurRad="38100" dist="38100" dir="2700000" algn="tl">
                    <a:srgbClr val="C0C0C0"/>
                  </a:outerShdw>
                </a:effectLst>
                <a:latin typeface="Times New Roman" panose="02020603050405020304" pitchFamily="18" charset="0"/>
              </a:rPr>
              <a:t>衍射屏</a:t>
            </a:r>
            <a:r>
              <a:rPr kumimoji="1" lang="en-US" altLang="zh-CN" b="1">
                <a:solidFill>
                  <a:srgbClr val="000000"/>
                </a:solidFill>
                <a:effectLst>
                  <a:outerShdw blurRad="38100" dist="38100" dir="2700000" algn="tl">
                    <a:srgbClr val="C0C0C0"/>
                  </a:outerShdw>
                </a:effectLst>
                <a:latin typeface="宋体" panose="02010600030101010101" pitchFamily="2" charset="-122"/>
              </a:rPr>
              <a:t>—</a:t>
            </a:r>
            <a:r>
              <a:rPr kumimoji="1" lang="zh-CN" altLang="en-US" b="1">
                <a:solidFill>
                  <a:srgbClr val="000000"/>
                </a:solidFill>
                <a:effectLst>
                  <a:outerShdw blurRad="38100" dist="38100" dir="2700000" algn="tl">
                    <a:srgbClr val="C0C0C0"/>
                  </a:outerShdw>
                </a:effectLst>
                <a:latin typeface="Times New Roman" panose="02020603050405020304" pitchFamily="18" charset="0"/>
              </a:rPr>
              <a:t>接收屏距离为有限远</a:t>
            </a:r>
            <a:endParaRPr kumimoji="1" lang="zh-CN" altLang="en-US" b="1">
              <a:solidFill>
                <a:srgbClr val="000000"/>
              </a:solidFill>
              <a:effectLst>
                <a:outerShdw blurRad="38100" dist="38100" dir="2700000" algn="tl">
                  <a:srgbClr val="C0C0C0"/>
                </a:outerShdw>
              </a:effectLst>
              <a:latin typeface="Times New Roman" panose="02020603050405020304" pitchFamily="18" charset="0"/>
            </a:endParaRPr>
          </a:p>
        </p:txBody>
      </p:sp>
      <p:sp>
        <p:nvSpPr>
          <p:cNvPr id="8206" name="AutoShape 28"/>
          <p:cNvSpPr>
            <a:spLocks noChangeArrowheads="1"/>
          </p:cNvSpPr>
          <p:nvPr/>
        </p:nvSpPr>
        <p:spPr bwMode="auto">
          <a:xfrm>
            <a:off x="6248400" y="5029200"/>
            <a:ext cx="1143000" cy="609600"/>
          </a:xfrm>
          <a:prstGeom prst="downArrow">
            <a:avLst>
              <a:gd name="adj1" fmla="val 47778"/>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7437" name="Text Box 29"/>
          <p:cNvSpPr txBox="1">
            <a:spLocks noChangeArrowheads="1"/>
          </p:cNvSpPr>
          <p:nvPr/>
        </p:nvSpPr>
        <p:spPr bwMode="auto">
          <a:xfrm>
            <a:off x="6019800" y="5715000"/>
            <a:ext cx="1752600" cy="519113"/>
          </a:xfrm>
          <a:prstGeom prst="rect">
            <a:avLst/>
          </a:prstGeom>
          <a:gradFill rotWithShape="0">
            <a:gsLst>
              <a:gs pos="0">
                <a:schemeClr val="accent1"/>
              </a:gs>
              <a:gs pos="50000">
                <a:schemeClr val="bg1"/>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zh-CN" altLang="en-US" b="1">
                <a:solidFill>
                  <a:srgbClr val="FF3300"/>
                </a:solidFill>
                <a:effectLst>
                  <a:outerShdw blurRad="38100" dist="38100" dir="2700000" algn="tl">
                    <a:srgbClr val="000000"/>
                  </a:outerShdw>
                </a:effectLst>
                <a:latin typeface="Times New Roman" panose="02020603050405020304" pitchFamily="18" charset="0"/>
              </a:rPr>
              <a:t>近场衍射</a:t>
            </a:r>
            <a:endParaRPr kumimoji="1" lang="zh-CN" altLang="en-US" b="1">
              <a:solidFill>
                <a:srgbClr val="FF3300"/>
              </a:solidFill>
              <a:effectLst>
                <a:outerShdw blurRad="38100" dist="38100" dir="2700000" algn="tl">
                  <a:srgbClr val="000000"/>
                </a:outerShdw>
              </a:effectLst>
              <a:latin typeface="Times New Roman" panose="02020603050405020304" pitchFamily="18" charset="0"/>
            </a:endParaRPr>
          </a:p>
        </p:txBody>
      </p:sp>
      <p:sp>
        <p:nvSpPr>
          <p:cNvPr id="8208" name="Text Box 30"/>
          <p:cNvSpPr txBox="1">
            <a:spLocks noChangeArrowheads="1"/>
          </p:cNvSpPr>
          <p:nvPr/>
        </p:nvSpPr>
        <p:spPr bwMode="auto">
          <a:xfrm>
            <a:off x="685800" y="146208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a:t>
            </a: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）菲涅尔衍射</a:t>
            </a:r>
            <a:endParaRPr lang="zh-CN" altLang="en-US" sz="2800" b="1">
              <a:solidFill>
                <a:srgbClr val="00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533400" y="1473200"/>
            <a:ext cx="7772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400" b="1">
                <a:latin typeface="楷体_GB2312" pitchFamily="49" charset="-122"/>
                <a:ea typeface="楷体_GB2312" pitchFamily="49" charset="-122"/>
              </a:rPr>
              <a:t>    </a:t>
            </a:r>
            <a:r>
              <a:rPr kumimoji="1" lang="zh-CN" altLang="en-US" sz="2800" b="1">
                <a:solidFill>
                  <a:srgbClr val="FF3300"/>
                </a:solidFill>
                <a:latin typeface="宋体" panose="02010600030101010101" pitchFamily="2" charset="-122"/>
              </a:rPr>
              <a:t>夫琅禾费衍射</a:t>
            </a:r>
            <a:r>
              <a:rPr kumimoji="1" lang="zh-CN" altLang="en-US" sz="2800" b="1">
                <a:solidFill>
                  <a:srgbClr val="000000"/>
                </a:solidFill>
                <a:latin typeface="宋体" panose="02010600030101010101" pitchFamily="2" charset="-122"/>
              </a:rPr>
              <a:t>指光源和观察屏离障碍物的距离均为</a:t>
            </a:r>
            <a:r>
              <a:rPr kumimoji="1" lang="zh-CN" altLang="en-US" sz="2800" b="1">
                <a:solidFill>
                  <a:srgbClr val="FF3300"/>
                </a:solidFill>
                <a:latin typeface="宋体" panose="02010600030101010101" pitchFamily="2" charset="-122"/>
              </a:rPr>
              <a:t>无限远</a:t>
            </a:r>
            <a:r>
              <a:rPr kumimoji="1" lang="zh-CN" altLang="en-US" sz="2800" b="1">
                <a:solidFill>
                  <a:srgbClr val="000000"/>
                </a:solidFill>
                <a:latin typeface="宋体" panose="02010600030101010101" pitchFamily="2" charset="-122"/>
              </a:rPr>
              <a:t>时，所发生的衍射现象。 </a:t>
            </a:r>
            <a:endParaRPr kumimoji="1" lang="zh-CN" altLang="en-US" sz="2800" b="1">
              <a:solidFill>
                <a:srgbClr val="000000"/>
              </a:solidFill>
              <a:latin typeface="宋体" panose="02010600030101010101" pitchFamily="2" charset="-122"/>
            </a:endParaRPr>
          </a:p>
        </p:txBody>
      </p:sp>
      <p:grpSp>
        <p:nvGrpSpPr>
          <p:cNvPr id="9219" name="Group 3"/>
          <p:cNvGrpSpPr/>
          <p:nvPr/>
        </p:nvGrpSpPr>
        <p:grpSpPr bwMode="auto">
          <a:xfrm>
            <a:off x="1260475" y="3563938"/>
            <a:ext cx="0" cy="1974850"/>
            <a:chOff x="1200" y="2358"/>
            <a:chExt cx="0" cy="1244"/>
          </a:xfrm>
        </p:grpSpPr>
        <p:sp>
          <p:nvSpPr>
            <p:cNvPr id="9291" name="Line 4"/>
            <p:cNvSpPr>
              <a:spLocks noChangeShapeType="1"/>
            </p:cNvSpPr>
            <p:nvPr/>
          </p:nvSpPr>
          <p:spPr bwMode="auto">
            <a:xfrm>
              <a:off x="1200" y="3174"/>
              <a:ext cx="0" cy="428"/>
            </a:xfrm>
            <a:prstGeom prst="line">
              <a:avLst/>
            </a:prstGeom>
            <a:noFill/>
            <a:ln w="381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92" name="Line 5"/>
            <p:cNvSpPr>
              <a:spLocks noChangeShapeType="1"/>
            </p:cNvSpPr>
            <p:nvPr/>
          </p:nvSpPr>
          <p:spPr bwMode="auto">
            <a:xfrm>
              <a:off x="1200" y="2358"/>
              <a:ext cx="0" cy="428"/>
            </a:xfrm>
            <a:prstGeom prst="line">
              <a:avLst/>
            </a:prstGeom>
            <a:noFill/>
            <a:ln w="381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20" name="Group 6"/>
          <p:cNvGrpSpPr/>
          <p:nvPr/>
        </p:nvGrpSpPr>
        <p:grpSpPr bwMode="auto">
          <a:xfrm>
            <a:off x="269875" y="4167188"/>
            <a:ext cx="990600" cy="762000"/>
            <a:chOff x="624" y="2880"/>
            <a:chExt cx="624" cy="480"/>
          </a:xfrm>
        </p:grpSpPr>
        <p:sp>
          <p:nvSpPr>
            <p:cNvPr id="9285" name="Line 7"/>
            <p:cNvSpPr>
              <a:spLocks noChangeShapeType="1"/>
            </p:cNvSpPr>
            <p:nvPr/>
          </p:nvSpPr>
          <p:spPr bwMode="auto">
            <a:xfrm>
              <a:off x="624" y="3072"/>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6" name="Line 8"/>
            <p:cNvSpPr>
              <a:spLocks noChangeShapeType="1"/>
            </p:cNvSpPr>
            <p:nvPr/>
          </p:nvSpPr>
          <p:spPr bwMode="auto">
            <a:xfrm>
              <a:off x="624" y="3168"/>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7" name="Line 9"/>
            <p:cNvSpPr>
              <a:spLocks noChangeShapeType="1"/>
            </p:cNvSpPr>
            <p:nvPr/>
          </p:nvSpPr>
          <p:spPr bwMode="auto">
            <a:xfrm>
              <a:off x="624" y="2976"/>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8" name="Line 10"/>
            <p:cNvSpPr>
              <a:spLocks noChangeShapeType="1"/>
            </p:cNvSpPr>
            <p:nvPr/>
          </p:nvSpPr>
          <p:spPr bwMode="auto">
            <a:xfrm>
              <a:off x="624" y="3264"/>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9" name="Line 11"/>
            <p:cNvSpPr>
              <a:spLocks noChangeShapeType="1"/>
            </p:cNvSpPr>
            <p:nvPr/>
          </p:nvSpPr>
          <p:spPr bwMode="auto">
            <a:xfrm>
              <a:off x="624" y="2880"/>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0" name="Line 12"/>
            <p:cNvSpPr>
              <a:spLocks noChangeShapeType="1"/>
            </p:cNvSpPr>
            <p:nvPr/>
          </p:nvSpPr>
          <p:spPr bwMode="auto">
            <a:xfrm>
              <a:off x="624" y="3360"/>
              <a:ext cx="624" cy="0"/>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1" name="Group 13"/>
          <p:cNvGrpSpPr/>
          <p:nvPr/>
        </p:nvGrpSpPr>
        <p:grpSpPr bwMode="auto">
          <a:xfrm>
            <a:off x="1336675" y="3633788"/>
            <a:ext cx="685800" cy="1141412"/>
            <a:chOff x="1296" y="2544"/>
            <a:chExt cx="432" cy="719"/>
          </a:xfrm>
        </p:grpSpPr>
        <p:sp>
          <p:nvSpPr>
            <p:cNvPr id="9281" name="Line 14"/>
            <p:cNvSpPr>
              <a:spLocks noChangeShapeType="1"/>
            </p:cNvSpPr>
            <p:nvPr/>
          </p:nvSpPr>
          <p:spPr bwMode="auto">
            <a:xfrm flipV="1">
              <a:off x="1296" y="2544"/>
              <a:ext cx="432" cy="431"/>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2" name="Line 15"/>
            <p:cNvSpPr>
              <a:spLocks noChangeShapeType="1"/>
            </p:cNvSpPr>
            <p:nvPr/>
          </p:nvSpPr>
          <p:spPr bwMode="auto">
            <a:xfrm flipV="1">
              <a:off x="1296" y="2640"/>
              <a:ext cx="432" cy="432"/>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3" name="Line 16"/>
            <p:cNvSpPr>
              <a:spLocks noChangeShapeType="1"/>
            </p:cNvSpPr>
            <p:nvPr/>
          </p:nvSpPr>
          <p:spPr bwMode="auto">
            <a:xfrm flipV="1">
              <a:off x="1296" y="2736"/>
              <a:ext cx="432" cy="432"/>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84" name="Line 17"/>
            <p:cNvSpPr>
              <a:spLocks noChangeShapeType="1"/>
            </p:cNvSpPr>
            <p:nvPr/>
          </p:nvSpPr>
          <p:spPr bwMode="auto">
            <a:xfrm flipV="1">
              <a:off x="1296" y="2832"/>
              <a:ext cx="432" cy="431"/>
            </a:xfrm>
            <a:prstGeom prst="line">
              <a:avLst/>
            </a:prstGeom>
            <a:noFill/>
            <a:ln w="2857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2" name="Line 18"/>
          <p:cNvSpPr>
            <a:spLocks noChangeShapeType="1"/>
          </p:cNvSpPr>
          <p:nvPr/>
        </p:nvSpPr>
        <p:spPr bwMode="auto">
          <a:xfrm>
            <a:off x="2301875" y="4506913"/>
            <a:ext cx="4165600" cy="1587"/>
          </a:xfrm>
          <a:prstGeom prst="line">
            <a:avLst/>
          </a:prstGeom>
          <a:noFill/>
          <a:ln w="6350">
            <a:solidFill>
              <a:srgbClr val="000000"/>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223" name="Group 19"/>
          <p:cNvGrpSpPr/>
          <p:nvPr/>
        </p:nvGrpSpPr>
        <p:grpSpPr bwMode="auto">
          <a:xfrm>
            <a:off x="2947988" y="4116388"/>
            <a:ext cx="600075" cy="766762"/>
            <a:chOff x="2867" y="2903"/>
            <a:chExt cx="378" cy="483"/>
          </a:xfrm>
        </p:grpSpPr>
        <p:sp>
          <p:nvSpPr>
            <p:cNvPr id="9278" name="Line 20"/>
            <p:cNvSpPr>
              <a:spLocks noChangeShapeType="1"/>
            </p:cNvSpPr>
            <p:nvPr/>
          </p:nvSpPr>
          <p:spPr bwMode="auto">
            <a:xfrm>
              <a:off x="2867" y="3144"/>
              <a:ext cx="378" cy="2"/>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79" name="Line 21"/>
            <p:cNvSpPr>
              <a:spLocks noChangeShapeType="1"/>
            </p:cNvSpPr>
            <p:nvPr/>
          </p:nvSpPr>
          <p:spPr bwMode="auto">
            <a:xfrm>
              <a:off x="2946" y="2903"/>
              <a:ext cx="299" cy="1"/>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80" name="Line 22"/>
            <p:cNvSpPr>
              <a:spLocks noChangeShapeType="1"/>
            </p:cNvSpPr>
            <p:nvPr/>
          </p:nvSpPr>
          <p:spPr bwMode="auto">
            <a:xfrm>
              <a:off x="2946" y="3384"/>
              <a:ext cx="299" cy="2"/>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24" name="Group 23"/>
          <p:cNvGrpSpPr/>
          <p:nvPr/>
        </p:nvGrpSpPr>
        <p:grpSpPr bwMode="auto">
          <a:xfrm>
            <a:off x="2274888" y="4130675"/>
            <a:ext cx="695325" cy="736600"/>
            <a:chOff x="2443" y="2912"/>
            <a:chExt cx="438" cy="464"/>
          </a:xfrm>
        </p:grpSpPr>
        <p:sp>
          <p:nvSpPr>
            <p:cNvPr id="9275" name="Line 24"/>
            <p:cNvSpPr>
              <a:spLocks noChangeShapeType="1"/>
            </p:cNvSpPr>
            <p:nvPr/>
          </p:nvSpPr>
          <p:spPr bwMode="auto">
            <a:xfrm>
              <a:off x="2468" y="3147"/>
              <a:ext cx="399" cy="2"/>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76" name="Line 25"/>
            <p:cNvSpPr>
              <a:spLocks noChangeShapeType="1"/>
            </p:cNvSpPr>
            <p:nvPr/>
          </p:nvSpPr>
          <p:spPr bwMode="auto">
            <a:xfrm flipV="1">
              <a:off x="2466" y="2912"/>
              <a:ext cx="415" cy="232"/>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77" name="Line 26"/>
            <p:cNvSpPr>
              <a:spLocks noChangeShapeType="1"/>
            </p:cNvSpPr>
            <p:nvPr/>
          </p:nvSpPr>
          <p:spPr bwMode="auto">
            <a:xfrm>
              <a:off x="2443" y="3137"/>
              <a:ext cx="431" cy="239"/>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25" name="Group 27"/>
          <p:cNvGrpSpPr/>
          <p:nvPr/>
        </p:nvGrpSpPr>
        <p:grpSpPr bwMode="auto">
          <a:xfrm>
            <a:off x="3536950" y="3783013"/>
            <a:ext cx="700088" cy="1093787"/>
            <a:chOff x="3238" y="2693"/>
            <a:chExt cx="441" cy="689"/>
          </a:xfrm>
        </p:grpSpPr>
        <p:sp>
          <p:nvSpPr>
            <p:cNvPr id="9272" name="Line 28"/>
            <p:cNvSpPr>
              <a:spLocks noChangeShapeType="1"/>
            </p:cNvSpPr>
            <p:nvPr/>
          </p:nvSpPr>
          <p:spPr bwMode="auto">
            <a:xfrm flipV="1">
              <a:off x="3238" y="2937"/>
              <a:ext cx="421" cy="212"/>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73" name="Line 29"/>
            <p:cNvSpPr>
              <a:spLocks noChangeShapeType="1"/>
            </p:cNvSpPr>
            <p:nvPr/>
          </p:nvSpPr>
          <p:spPr bwMode="auto">
            <a:xfrm flipV="1">
              <a:off x="3245" y="2693"/>
              <a:ext cx="434" cy="210"/>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74" name="Line 30"/>
            <p:cNvSpPr>
              <a:spLocks noChangeShapeType="1"/>
            </p:cNvSpPr>
            <p:nvPr/>
          </p:nvSpPr>
          <p:spPr bwMode="auto">
            <a:xfrm flipV="1">
              <a:off x="3238" y="3191"/>
              <a:ext cx="435" cy="191"/>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26" name="Group 31"/>
          <p:cNvGrpSpPr/>
          <p:nvPr/>
        </p:nvGrpSpPr>
        <p:grpSpPr bwMode="auto">
          <a:xfrm>
            <a:off x="2206625" y="4024313"/>
            <a:ext cx="295275" cy="733425"/>
            <a:chOff x="2400" y="2845"/>
            <a:chExt cx="186" cy="462"/>
          </a:xfrm>
        </p:grpSpPr>
        <p:sp>
          <p:nvSpPr>
            <p:cNvPr id="9270" name="Rectangle 32"/>
            <p:cNvSpPr>
              <a:spLocks noChangeArrowheads="1"/>
            </p:cNvSpPr>
            <p:nvPr/>
          </p:nvSpPr>
          <p:spPr bwMode="auto">
            <a:xfrm>
              <a:off x="2400" y="2992"/>
              <a:ext cx="171"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3600" b="1">
                  <a:solidFill>
                    <a:srgbClr val="0000FF"/>
                  </a:solidFill>
                  <a:latin typeface="Times New Roman" panose="02020603050405020304" pitchFamily="18" charset="0"/>
                </a:rPr>
                <a:t>*</a:t>
              </a:r>
              <a:endParaRPr kumimoji="1" lang="en-US" altLang="zh-CN" sz="2400" b="1">
                <a:solidFill>
                  <a:srgbClr val="0000FF"/>
                </a:solidFill>
                <a:latin typeface="Times New Roman" panose="02020603050405020304" pitchFamily="18" charset="0"/>
              </a:endParaRPr>
            </a:p>
          </p:txBody>
        </p:sp>
        <p:sp>
          <p:nvSpPr>
            <p:cNvPr id="9271" name="Rectangle 33"/>
            <p:cNvSpPr>
              <a:spLocks noChangeArrowheads="1"/>
            </p:cNvSpPr>
            <p:nvPr/>
          </p:nvSpPr>
          <p:spPr bwMode="auto">
            <a:xfrm>
              <a:off x="2414" y="2845"/>
              <a:ext cx="172"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FF"/>
                  </a:solidFill>
                  <a:latin typeface="Times New Roman" panose="02020603050405020304" pitchFamily="18" charset="0"/>
                </a:rPr>
                <a:t>S</a:t>
              </a:r>
              <a:endParaRPr kumimoji="1" lang="en-US" altLang="zh-CN" sz="2400" b="1">
                <a:latin typeface="Times New Roman" panose="02020603050405020304" pitchFamily="18" charset="0"/>
              </a:endParaRPr>
            </a:p>
          </p:txBody>
        </p:sp>
      </p:grpSp>
      <p:sp>
        <p:nvSpPr>
          <p:cNvPr id="9227" name="Rectangle 34"/>
          <p:cNvSpPr>
            <a:spLocks noChangeArrowheads="1"/>
          </p:cNvSpPr>
          <p:nvPr/>
        </p:nvSpPr>
        <p:spPr bwMode="auto">
          <a:xfrm>
            <a:off x="6043613" y="3408363"/>
            <a:ext cx="373062"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4000" b="1">
                <a:solidFill>
                  <a:srgbClr val="800080"/>
                </a:solidFill>
                <a:latin typeface="Times New Roman" panose="02020603050405020304" pitchFamily="18" charset="0"/>
              </a:rPr>
              <a:t>·</a:t>
            </a:r>
            <a:endParaRPr kumimoji="1" lang="en-US" altLang="zh-CN" sz="2400" b="1">
              <a:latin typeface="Times New Roman" panose="02020603050405020304" pitchFamily="18" charset="0"/>
            </a:endParaRPr>
          </a:p>
        </p:txBody>
      </p:sp>
      <p:sp>
        <p:nvSpPr>
          <p:cNvPr id="9228" name="Rectangle 35"/>
          <p:cNvSpPr>
            <a:spLocks noChangeArrowheads="1"/>
          </p:cNvSpPr>
          <p:nvPr/>
        </p:nvSpPr>
        <p:spPr bwMode="auto">
          <a:xfrm>
            <a:off x="6170613" y="3544888"/>
            <a:ext cx="271462"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p</a:t>
            </a:r>
            <a:endParaRPr kumimoji="1" lang="en-US" altLang="zh-CN" sz="2400" b="1">
              <a:solidFill>
                <a:srgbClr val="000000"/>
              </a:solidFill>
              <a:latin typeface="Times New Roman" panose="02020603050405020304" pitchFamily="18" charset="0"/>
            </a:endParaRPr>
          </a:p>
        </p:txBody>
      </p:sp>
      <p:grpSp>
        <p:nvGrpSpPr>
          <p:cNvPr id="9229" name="Group 36"/>
          <p:cNvGrpSpPr/>
          <p:nvPr/>
        </p:nvGrpSpPr>
        <p:grpSpPr bwMode="auto">
          <a:xfrm>
            <a:off x="2947988" y="3257550"/>
            <a:ext cx="3170237" cy="2433638"/>
            <a:chOff x="2867" y="2352"/>
            <a:chExt cx="1997" cy="1533"/>
          </a:xfrm>
        </p:grpSpPr>
        <p:sp>
          <p:nvSpPr>
            <p:cNvPr id="9259" name="Line 37"/>
            <p:cNvSpPr>
              <a:spLocks noChangeShapeType="1"/>
            </p:cNvSpPr>
            <p:nvPr/>
          </p:nvSpPr>
          <p:spPr bwMode="auto">
            <a:xfrm>
              <a:off x="3245" y="2484"/>
              <a:ext cx="1" cy="404"/>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0" name="Line 38"/>
            <p:cNvSpPr>
              <a:spLocks noChangeShapeType="1"/>
            </p:cNvSpPr>
            <p:nvPr/>
          </p:nvSpPr>
          <p:spPr bwMode="auto">
            <a:xfrm>
              <a:off x="3245" y="3403"/>
              <a:ext cx="1" cy="403"/>
            </a:xfrm>
            <a:prstGeom prst="line">
              <a:avLst/>
            </a:prstGeom>
            <a:noFill/>
            <a:ln w="508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1" name="Arc 39"/>
            <p:cNvSpPr/>
            <p:nvPr/>
          </p:nvSpPr>
          <p:spPr bwMode="auto">
            <a:xfrm flipV="1">
              <a:off x="2910" y="3158"/>
              <a:ext cx="42" cy="3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2" name="Arc 40"/>
            <p:cNvSpPr/>
            <p:nvPr/>
          </p:nvSpPr>
          <p:spPr bwMode="auto">
            <a:xfrm>
              <a:off x="2910" y="2825"/>
              <a:ext cx="42" cy="3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3" name="Arc 41"/>
            <p:cNvSpPr/>
            <p:nvPr/>
          </p:nvSpPr>
          <p:spPr bwMode="auto">
            <a:xfrm flipH="1" flipV="1">
              <a:off x="2867" y="3158"/>
              <a:ext cx="43" cy="3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4" name="Arc 42"/>
            <p:cNvSpPr/>
            <p:nvPr/>
          </p:nvSpPr>
          <p:spPr bwMode="auto">
            <a:xfrm flipH="1">
              <a:off x="2867" y="2825"/>
              <a:ext cx="43" cy="3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5" name="Arc 43"/>
            <p:cNvSpPr/>
            <p:nvPr/>
          </p:nvSpPr>
          <p:spPr bwMode="auto">
            <a:xfrm flipV="1">
              <a:off x="3722" y="3161"/>
              <a:ext cx="65" cy="5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6" name="Arc 44"/>
            <p:cNvSpPr/>
            <p:nvPr/>
          </p:nvSpPr>
          <p:spPr bwMode="auto">
            <a:xfrm>
              <a:off x="3722" y="2536"/>
              <a:ext cx="65" cy="5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7" name="Arc 45"/>
            <p:cNvSpPr/>
            <p:nvPr/>
          </p:nvSpPr>
          <p:spPr bwMode="auto">
            <a:xfrm flipH="1" flipV="1">
              <a:off x="3659" y="3161"/>
              <a:ext cx="63" cy="5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8" name="Arc 46"/>
            <p:cNvSpPr/>
            <p:nvPr/>
          </p:nvSpPr>
          <p:spPr bwMode="auto">
            <a:xfrm flipH="1">
              <a:off x="3659" y="2536"/>
              <a:ext cx="63" cy="5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69" name="Line 47"/>
            <p:cNvSpPr>
              <a:spLocks noChangeShapeType="1"/>
            </p:cNvSpPr>
            <p:nvPr/>
          </p:nvSpPr>
          <p:spPr bwMode="auto">
            <a:xfrm>
              <a:off x="4863" y="2352"/>
              <a:ext cx="1" cy="1533"/>
            </a:xfrm>
            <a:prstGeom prst="line">
              <a:avLst/>
            </a:prstGeom>
            <a:noFill/>
            <a:ln w="25400">
              <a:solidFill>
                <a:srgbClr val="00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30" name="Group 48"/>
          <p:cNvGrpSpPr/>
          <p:nvPr/>
        </p:nvGrpSpPr>
        <p:grpSpPr bwMode="auto">
          <a:xfrm>
            <a:off x="2959100" y="4116388"/>
            <a:ext cx="101600" cy="750887"/>
            <a:chOff x="2874" y="2903"/>
            <a:chExt cx="64" cy="473"/>
          </a:xfrm>
        </p:grpSpPr>
        <p:sp>
          <p:nvSpPr>
            <p:cNvPr id="9257" name="Line 49"/>
            <p:cNvSpPr>
              <a:spLocks noChangeShapeType="1"/>
            </p:cNvSpPr>
            <p:nvPr/>
          </p:nvSpPr>
          <p:spPr bwMode="auto">
            <a:xfrm>
              <a:off x="2874" y="2903"/>
              <a:ext cx="58" cy="1"/>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8" name="Line 50"/>
            <p:cNvSpPr>
              <a:spLocks noChangeShapeType="1"/>
            </p:cNvSpPr>
            <p:nvPr/>
          </p:nvSpPr>
          <p:spPr bwMode="auto">
            <a:xfrm>
              <a:off x="2881" y="3367"/>
              <a:ext cx="57" cy="9"/>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31" name="Group 51"/>
          <p:cNvGrpSpPr/>
          <p:nvPr/>
        </p:nvGrpSpPr>
        <p:grpSpPr bwMode="auto">
          <a:xfrm>
            <a:off x="4205288" y="3756025"/>
            <a:ext cx="214312" cy="835025"/>
            <a:chOff x="3659" y="2676"/>
            <a:chExt cx="135" cy="526"/>
          </a:xfrm>
        </p:grpSpPr>
        <p:sp>
          <p:nvSpPr>
            <p:cNvPr id="9254" name="Line 52"/>
            <p:cNvSpPr>
              <a:spLocks noChangeShapeType="1"/>
            </p:cNvSpPr>
            <p:nvPr/>
          </p:nvSpPr>
          <p:spPr bwMode="auto">
            <a:xfrm flipV="1">
              <a:off x="3659" y="3157"/>
              <a:ext cx="135" cy="45"/>
            </a:xfrm>
            <a:prstGeom prst="line">
              <a:avLst/>
            </a:prstGeom>
            <a:noFill/>
            <a:ln w="254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5" name="Line 53"/>
            <p:cNvSpPr>
              <a:spLocks noChangeShapeType="1"/>
            </p:cNvSpPr>
            <p:nvPr/>
          </p:nvSpPr>
          <p:spPr bwMode="auto">
            <a:xfrm flipV="1">
              <a:off x="3665" y="2930"/>
              <a:ext cx="114" cy="18"/>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6" name="Line 54"/>
            <p:cNvSpPr>
              <a:spLocks noChangeShapeType="1"/>
            </p:cNvSpPr>
            <p:nvPr/>
          </p:nvSpPr>
          <p:spPr bwMode="auto">
            <a:xfrm flipV="1">
              <a:off x="3683" y="2676"/>
              <a:ext cx="82" cy="22"/>
            </a:xfrm>
            <a:prstGeom prst="line">
              <a:avLst/>
            </a:prstGeom>
            <a:noFill/>
            <a:ln w="1905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32" name="Group 55"/>
          <p:cNvGrpSpPr/>
          <p:nvPr/>
        </p:nvGrpSpPr>
        <p:grpSpPr bwMode="auto">
          <a:xfrm>
            <a:off x="4343400" y="3733800"/>
            <a:ext cx="1743075" cy="773113"/>
            <a:chOff x="3758" y="2670"/>
            <a:chExt cx="1098" cy="487"/>
          </a:xfrm>
        </p:grpSpPr>
        <p:grpSp>
          <p:nvGrpSpPr>
            <p:cNvPr id="9247" name="Group 56"/>
            <p:cNvGrpSpPr/>
            <p:nvPr/>
          </p:nvGrpSpPr>
          <p:grpSpPr bwMode="auto">
            <a:xfrm>
              <a:off x="3758" y="2676"/>
              <a:ext cx="1098" cy="481"/>
              <a:chOff x="3758" y="2676"/>
              <a:chExt cx="1098" cy="481"/>
            </a:xfrm>
          </p:grpSpPr>
          <p:sp>
            <p:nvSpPr>
              <p:cNvPr id="9251" name="Line 57"/>
              <p:cNvSpPr>
                <a:spLocks noChangeShapeType="1"/>
              </p:cNvSpPr>
              <p:nvPr/>
            </p:nvSpPr>
            <p:spPr bwMode="auto">
              <a:xfrm>
                <a:off x="3758" y="2676"/>
                <a:ext cx="1098" cy="1"/>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2" name="Line 58"/>
              <p:cNvSpPr>
                <a:spLocks noChangeShapeType="1"/>
              </p:cNvSpPr>
              <p:nvPr/>
            </p:nvSpPr>
            <p:spPr bwMode="auto">
              <a:xfrm flipV="1">
                <a:off x="3787" y="2676"/>
                <a:ext cx="1054" cy="254"/>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3" name="Line 59"/>
              <p:cNvSpPr>
                <a:spLocks noChangeShapeType="1"/>
              </p:cNvSpPr>
              <p:nvPr/>
            </p:nvSpPr>
            <p:spPr bwMode="auto">
              <a:xfrm flipV="1">
                <a:off x="3801" y="2683"/>
                <a:ext cx="1034" cy="474"/>
              </a:xfrm>
              <a:prstGeom prst="line">
                <a:avLst/>
              </a:prstGeom>
              <a:noFill/>
              <a:ln w="28575">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9248" name="Line 60"/>
            <p:cNvSpPr>
              <a:spLocks noChangeShapeType="1"/>
            </p:cNvSpPr>
            <p:nvPr/>
          </p:nvSpPr>
          <p:spPr bwMode="auto">
            <a:xfrm>
              <a:off x="4259" y="2670"/>
              <a:ext cx="69" cy="1"/>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49" name="Line 61"/>
            <p:cNvSpPr>
              <a:spLocks noChangeShapeType="1"/>
            </p:cNvSpPr>
            <p:nvPr/>
          </p:nvSpPr>
          <p:spPr bwMode="auto">
            <a:xfrm flipV="1">
              <a:off x="4269" y="2788"/>
              <a:ext cx="70" cy="26"/>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50" name="Line 62"/>
            <p:cNvSpPr>
              <a:spLocks noChangeShapeType="1"/>
            </p:cNvSpPr>
            <p:nvPr/>
          </p:nvSpPr>
          <p:spPr bwMode="auto">
            <a:xfrm flipV="1">
              <a:off x="4286" y="2906"/>
              <a:ext cx="59" cy="26"/>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233" name="Group 63"/>
          <p:cNvGrpSpPr/>
          <p:nvPr/>
        </p:nvGrpSpPr>
        <p:grpSpPr bwMode="auto">
          <a:xfrm>
            <a:off x="2816225" y="2947988"/>
            <a:ext cx="1981200" cy="2252662"/>
            <a:chOff x="2784" y="2352"/>
            <a:chExt cx="1248" cy="1419"/>
          </a:xfrm>
        </p:grpSpPr>
        <p:sp>
          <p:nvSpPr>
            <p:cNvPr id="9244" name="Rectangle 64"/>
            <p:cNvSpPr>
              <a:spLocks noChangeArrowheads="1"/>
            </p:cNvSpPr>
            <p:nvPr/>
          </p:nvSpPr>
          <p:spPr bwMode="auto">
            <a:xfrm>
              <a:off x="3312" y="3552"/>
              <a:ext cx="13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400" b="1">
                <a:solidFill>
                  <a:srgbClr val="000000"/>
                </a:solidFill>
                <a:latin typeface="Times New Roman" panose="02020603050405020304" pitchFamily="18" charset="0"/>
              </a:endParaRPr>
            </a:p>
          </p:txBody>
        </p:sp>
        <p:sp>
          <p:nvSpPr>
            <p:cNvPr id="9245" name="Rectangle 65"/>
            <p:cNvSpPr>
              <a:spLocks noChangeArrowheads="1"/>
            </p:cNvSpPr>
            <p:nvPr/>
          </p:nvSpPr>
          <p:spPr bwMode="auto">
            <a:xfrm>
              <a:off x="2784" y="2544"/>
              <a:ext cx="2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baseline="-25000">
                  <a:solidFill>
                    <a:srgbClr val="000000"/>
                  </a:solidFill>
                  <a:latin typeface="Times New Roman" panose="02020603050405020304" pitchFamily="18" charset="0"/>
                </a:rPr>
                <a:t>1</a:t>
              </a:r>
              <a:endParaRPr kumimoji="1" lang="en-US" altLang="zh-CN" sz="2400" b="1">
                <a:solidFill>
                  <a:srgbClr val="000000"/>
                </a:solidFill>
                <a:latin typeface="Times New Roman" panose="02020603050405020304" pitchFamily="18" charset="0"/>
              </a:endParaRPr>
            </a:p>
          </p:txBody>
        </p:sp>
        <p:sp>
          <p:nvSpPr>
            <p:cNvPr id="9246" name="Rectangle 66"/>
            <p:cNvSpPr>
              <a:spLocks noChangeArrowheads="1"/>
            </p:cNvSpPr>
            <p:nvPr/>
          </p:nvSpPr>
          <p:spPr bwMode="auto">
            <a:xfrm>
              <a:off x="3792" y="2352"/>
              <a:ext cx="2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400" b="1">
                <a:solidFill>
                  <a:srgbClr val="000000"/>
                </a:solidFill>
                <a:latin typeface="Times New Roman" panose="02020603050405020304" pitchFamily="18" charset="0"/>
              </a:endParaRPr>
            </a:p>
          </p:txBody>
        </p:sp>
      </p:grpSp>
      <p:sp>
        <p:nvSpPr>
          <p:cNvPr id="9234" name="Text Box 67"/>
          <p:cNvSpPr txBox="1">
            <a:spLocks noChangeArrowheads="1"/>
          </p:cNvSpPr>
          <p:nvPr/>
        </p:nvSpPr>
        <p:spPr bwMode="auto">
          <a:xfrm>
            <a:off x="2514600" y="5638800"/>
            <a:ext cx="242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solidFill>
                  <a:srgbClr val="FF00FF"/>
                </a:solidFill>
                <a:latin typeface="Times New Roman" panose="02020603050405020304" pitchFamily="18" charset="0"/>
                <a:ea typeface="楷体_GB2312" pitchFamily="49" charset="-122"/>
              </a:rPr>
              <a:t>衍射屏</a:t>
            </a:r>
            <a:r>
              <a:rPr lang="en-US" altLang="zh-CN" sz="2400" b="1">
                <a:solidFill>
                  <a:srgbClr val="000000"/>
                </a:solidFill>
                <a:latin typeface="Times New Roman" panose="02020603050405020304" pitchFamily="18" charset="0"/>
                <a:ea typeface="楷体_GB2312" pitchFamily="49" charset="-122"/>
              </a:rPr>
              <a:t>(</a:t>
            </a:r>
            <a:r>
              <a:rPr lang="zh-CN" altLang="en-US" sz="2400" b="1">
                <a:solidFill>
                  <a:srgbClr val="000000"/>
                </a:solidFill>
                <a:latin typeface="Times New Roman" panose="02020603050405020304" pitchFamily="18" charset="0"/>
                <a:ea typeface="楷体_GB2312" pitchFamily="49" charset="-122"/>
              </a:rPr>
              <a:t>障碍物</a:t>
            </a:r>
            <a:r>
              <a:rPr lang="en-US" altLang="zh-CN" sz="2400" b="1">
                <a:solidFill>
                  <a:srgbClr val="000000"/>
                </a:solidFill>
                <a:latin typeface="Times New Roman" panose="02020603050405020304" pitchFamily="18" charset="0"/>
                <a:ea typeface="楷体_GB2312" pitchFamily="49" charset="-122"/>
              </a:rPr>
              <a:t>)</a:t>
            </a:r>
            <a:endParaRPr lang="en-US" altLang="zh-CN" sz="2400" b="1">
              <a:solidFill>
                <a:srgbClr val="000000"/>
              </a:solidFill>
              <a:latin typeface="Times New Roman" panose="02020603050405020304" pitchFamily="18" charset="0"/>
              <a:ea typeface="楷体_GB2312" pitchFamily="49" charset="-122"/>
            </a:endParaRPr>
          </a:p>
        </p:txBody>
      </p:sp>
      <p:sp>
        <p:nvSpPr>
          <p:cNvPr id="9235" name="Rectangle 68"/>
          <p:cNvSpPr>
            <a:spLocks noChangeArrowheads="1"/>
          </p:cNvSpPr>
          <p:nvPr/>
        </p:nvSpPr>
        <p:spPr bwMode="auto">
          <a:xfrm>
            <a:off x="5486400" y="5715000"/>
            <a:ext cx="1346200"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400" b="1">
                <a:solidFill>
                  <a:srgbClr val="FF00FF"/>
                </a:solidFill>
                <a:latin typeface="Times New Roman" panose="02020603050405020304" pitchFamily="18" charset="0"/>
                <a:ea typeface="楷体_GB2312" pitchFamily="49" charset="-122"/>
              </a:rPr>
              <a:t>接收屏</a:t>
            </a:r>
            <a:endParaRPr lang="zh-CN" altLang="en-US" sz="2400" b="1">
              <a:solidFill>
                <a:srgbClr val="FF00FF"/>
              </a:solidFill>
              <a:latin typeface="Times New Roman" panose="02020603050405020304" pitchFamily="18" charset="0"/>
              <a:ea typeface="楷体_GB2312" pitchFamily="49" charset="-122"/>
            </a:endParaRPr>
          </a:p>
          <a:p>
            <a:pPr algn="just">
              <a:spcBef>
                <a:spcPct val="0"/>
              </a:spcBef>
              <a:buFontTx/>
              <a:buNone/>
            </a:pPr>
            <a:r>
              <a:rPr kumimoji="1" lang="en-US" altLang="zh-CN" sz="2400" b="1">
                <a:solidFill>
                  <a:srgbClr val="000000"/>
                </a:solidFill>
                <a:latin typeface="Times New Roman" panose="02020603050405020304" pitchFamily="18" charset="0"/>
                <a:ea typeface="楷体_GB2312" pitchFamily="49" charset="-122"/>
              </a:rPr>
              <a:t>(</a:t>
            </a:r>
            <a:r>
              <a:rPr kumimoji="1" lang="zh-CN" altLang="en-US" sz="2400" b="1">
                <a:solidFill>
                  <a:srgbClr val="000000"/>
                </a:solidFill>
              </a:rPr>
              <a:t>观察</a:t>
            </a:r>
            <a:r>
              <a:rPr lang="zh-CN" altLang="en-US" sz="2400" b="1">
                <a:solidFill>
                  <a:srgbClr val="000000"/>
                </a:solidFill>
              </a:rPr>
              <a:t>屏</a:t>
            </a:r>
            <a:r>
              <a:rPr kumimoji="1" lang="en-US" altLang="zh-CN" sz="2400" b="1">
                <a:solidFill>
                  <a:srgbClr val="000000"/>
                </a:solidFill>
                <a:latin typeface="Times New Roman" panose="02020603050405020304" pitchFamily="18" charset="0"/>
                <a:ea typeface="楷体_GB2312" pitchFamily="49" charset="-122"/>
              </a:rPr>
              <a:t>)</a:t>
            </a:r>
            <a:endParaRPr kumimoji="1" lang="en-US" altLang="zh-CN" sz="2400" b="1">
              <a:solidFill>
                <a:srgbClr val="000000"/>
              </a:solidFill>
              <a:latin typeface="Times New Roman" panose="02020603050405020304" pitchFamily="18" charset="0"/>
              <a:ea typeface="楷体_GB2312" pitchFamily="49" charset="-122"/>
            </a:endParaRPr>
          </a:p>
        </p:txBody>
      </p:sp>
      <p:sp>
        <p:nvSpPr>
          <p:cNvPr id="9236" name="Rectangle 69"/>
          <p:cNvSpPr>
            <a:spLocks noChangeArrowheads="1"/>
          </p:cNvSpPr>
          <p:nvPr/>
        </p:nvSpPr>
        <p:spPr bwMode="auto">
          <a:xfrm>
            <a:off x="2098675" y="4700588"/>
            <a:ext cx="8445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400" b="1">
                <a:solidFill>
                  <a:srgbClr val="FF00FF"/>
                </a:solidFill>
                <a:latin typeface="Times New Roman" panose="02020603050405020304" pitchFamily="18" charset="0"/>
                <a:ea typeface="楷体_GB2312" pitchFamily="49" charset="-122"/>
              </a:rPr>
              <a:t>光源</a:t>
            </a:r>
            <a:endParaRPr lang="zh-CN" altLang="en-US" sz="2400" b="1">
              <a:solidFill>
                <a:srgbClr val="FF00FF"/>
              </a:solidFill>
              <a:latin typeface="Times New Roman" panose="02020603050405020304" pitchFamily="18" charset="0"/>
              <a:ea typeface="楷体_GB2312" pitchFamily="49" charset="-122"/>
            </a:endParaRPr>
          </a:p>
        </p:txBody>
      </p:sp>
      <p:sp>
        <p:nvSpPr>
          <p:cNvPr id="9237" name="Text Box 70"/>
          <p:cNvSpPr txBox="1">
            <a:spLocks noChangeArrowheads="1"/>
          </p:cNvSpPr>
          <p:nvPr/>
        </p:nvSpPr>
        <p:spPr bwMode="auto">
          <a:xfrm>
            <a:off x="762000" y="852488"/>
            <a:ext cx="342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a:t>
            </a: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）夫琅和费衍射</a:t>
            </a:r>
            <a:endParaRPr lang="zh-CN" altLang="en-US" sz="2800" b="1">
              <a:solidFill>
                <a:srgbClr val="000000"/>
              </a:solidFill>
              <a:latin typeface="宋体" panose="02010600030101010101" pitchFamily="2" charset="-122"/>
            </a:endParaRPr>
          </a:p>
        </p:txBody>
      </p:sp>
      <p:grpSp>
        <p:nvGrpSpPr>
          <p:cNvPr id="9238" name="Group 71"/>
          <p:cNvGrpSpPr/>
          <p:nvPr/>
        </p:nvGrpSpPr>
        <p:grpSpPr bwMode="auto">
          <a:xfrm>
            <a:off x="6389688" y="3200400"/>
            <a:ext cx="2754312" cy="1384300"/>
            <a:chOff x="3552" y="2478"/>
            <a:chExt cx="1440" cy="872"/>
          </a:xfrm>
        </p:grpSpPr>
        <p:sp>
          <p:nvSpPr>
            <p:cNvPr id="22600" name="Rectangle 72"/>
            <p:cNvSpPr>
              <a:spLocks noChangeArrowheads="1"/>
            </p:cNvSpPr>
            <p:nvPr/>
          </p:nvSpPr>
          <p:spPr bwMode="auto">
            <a:xfrm>
              <a:off x="3696" y="2478"/>
              <a:ext cx="1217" cy="327"/>
            </a:xfrm>
            <a:prstGeom prst="rect">
              <a:avLst/>
            </a:prstGeom>
            <a:gradFill rotWithShape="0">
              <a:gsLst>
                <a:gs pos="0">
                  <a:schemeClr val="bg1"/>
                </a:gs>
                <a:gs pos="100000">
                  <a:srgbClr val="FFFF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b="1">
                  <a:solidFill>
                    <a:srgbClr val="FF3300"/>
                  </a:solidFill>
                  <a:effectLst>
                    <a:outerShdw blurRad="38100" dist="38100" dir="2700000" algn="tl">
                      <a:srgbClr val="000000"/>
                    </a:outerShdw>
                  </a:effectLst>
                  <a:latin typeface="Times New Roman" panose="02020603050405020304" pitchFamily="18" charset="0"/>
                  <a:ea typeface="黑体" panose="02010609060101010101" pitchFamily="49" charset="-122"/>
                </a:rPr>
                <a:t>夫琅和费衍射</a:t>
              </a:r>
              <a:endParaRPr kumimoji="1" lang="zh-CN" altLang="en-US" b="1">
                <a:solidFill>
                  <a:srgbClr val="FF3300"/>
                </a:solidFill>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22601" name="Text Box 73"/>
            <p:cNvSpPr txBox="1">
              <a:spLocks noChangeArrowheads="1"/>
            </p:cNvSpPr>
            <p:nvPr/>
          </p:nvSpPr>
          <p:spPr bwMode="auto">
            <a:xfrm>
              <a:off x="3552" y="2832"/>
              <a:ext cx="144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120000"/>
                </a:lnSpc>
                <a:spcBef>
                  <a:spcPct val="20000"/>
                </a:spcBef>
                <a:defRPr/>
              </a:pP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光源</a:t>
              </a:r>
              <a:r>
                <a:rPr kumimoji="1" lang="en-US" altLang="zh-CN"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衍射屏</a:t>
              </a:r>
              <a:r>
                <a:rPr kumimoji="1" lang="en-US" altLang="zh-CN"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a:t>
              </a:r>
              <a:r>
                <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接收屏距离为无限远</a:t>
              </a:r>
              <a:endParaRPr kumimoji="1" lang="zh-CN" altLang="en-US" sz="2000" b="1">
                <a:solidFill>
                  <a:srgbClr val="000000"/>
                </a:solidFill>
                <a:effectLst>
                  <a:outerShdw blurRad="38100" dist="38100" dir="2700000" algn="tl">
                    <a:srgbClr val="C0C0C0"/>
                  </a:outerShdw>
                </a:effectLst>
                <a:latin typeface="Times New Roman" panose="02020603050405020304" pitchFamily="18" charset="0"/>
                <a:ea typeface="楷体_GB2312" pitchFamily="49" charset="-122"/>
              </a:endParaRPr>
            </a:p>
          </p:txBody>
        </p:sp>
      </p:grpSp>
      <p:grpSp>
        <p:nvGrpSpPr>
          <p:cNvPr id="9239" name="Group 74"/>
          <p:cNvGrpSpPr/>
          <p:nvPr/>
        </p:nvGrpSpPr>
        <p:grpSpPr bwMode="auto">
          <a:xfrm>
            <a:off x="7010400" y="4679950"/>
            <a:ext cx="1371600" cy="1339850"/>
            <a:chOff x="3813" y="1488"/>
            <a:chExt cx="864" cy="844"/>
          </a:xfrm>
        </p:grpSpPr>
        <p:sp>
          <p:nvSpPr>
            <p:cNvPr id="9240" name="AutoShape 75"/>
            <p:cNvSpPr>
              <a:spLocks noChangeArrowheads="1"/>
            </p:cNvSpPr>
            <p:nvPr/>
          </p:nvSpPr>
          <p:spPr bwMode="auto">
            <a:xfrm>
              <a:off x="3888" y="1488"/>
              <a:ext cx="720" cy="288"/>
            </a:xfrm>
            <a:prstGeom prst="downArrow">
              <a:avLst>
                <a:gd name="adj1" fmla="val 47778"/>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22604" name="Text Box 76"/>
            <p:cNvSpPr txBox="1">
              <a:spLocks noChangeArrowheads="1"/>
            </p:cNvSpPr>
            <p:nvPr/>
          </p:nvSpPr>
          <p:spPr bwMode="auto">
            <a:xfrm>
              <a:off x="3813" y="1814"/>
              <a:ext cx="864" cy="518"/>
            </a:xfrm>
            <a:prstGeom prst="rect">
              <a:avLst/>
            </a:prstGeom>
            <a:gradFill rotWithShape="0">
              <a:gsLst>
                <a:gs pos="0">
                  <a:schemeClr val="accent1"/>
                </a:gs>
                <a:gs pos="50000">
                  <a:schemeClr val="bg1"/>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1" lang="zh-CN" altLang="en-US" sz="2400" b="1">
                  <a:solidFill>
                    <a:srgbClr val="FF3300"/>
                  </a:solidFill>
                  <a:effectLst>
                    <a:outerShdw blurRad="38100" dist="38100" dir="2700000" algn="tl">
                      <a:srgbClr val="000000"/>
                    </a:outerShdw>
                  </a:effectLst>
                  <a:latin typeface="Times New Roman" panose="02020603050405020304" pitchFamily="18" charset="0"/>
                  <a:ea typeface="楷体_GB2312" pitchFamily="49" charset="-122"/>
                </a:rPr>
                <a:t>远场衍射</a:t>
              </a:r>
              <a:endParaRPr kumimoji="1" lang="zh-CN" altLang="en-US" sz="2400" b="1">
                <a:solidFill>
                  <a:srgbClr val="FF3300"/>
                </a:solidFill>
                <a:effectLst>
                  <a:outerShdw blurRad="38100" dist="38100" dir="2700000" algn="tl">
                    <a:srgbClr val="000000"/>
                  </a:outerShdw>
                </a:effectLst>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kong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524000"/>
            <a:ext cx="2590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kon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2590800"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ko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524000"/>
            <a:ext cx="2590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kong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267200"/>
            <a:ext cx="23622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kong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267200"/>
            <a:ext cx="23622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Text Box 7"/>
          <p:cNvSpPr txBox="1">
            <a:spLocks noChangeArrowheads="1"/>
          </p:cNvSpPr>
          <p:nvPr/>
        </p:nvSpPr>
        <p:spPr bwMode="auto">
          <a:xfrm>
            <a:off x="2743200" y="85248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FF"/>
                </a:solidFill>
                <a:latin typeface="Tahoma" panose="020B0604030504040204" pitchFamily="34" charset="0"/>
              </a:rPr>
              <a:t>几种夫琅和费衍射图样</a:t>
            </a:r>
            <a:endParaRPr lang="zh-CN" altLang="en-US" sz="2800" b="1">
              <a:solidFill>
                <a:srgbClr val="0000FF"/>
              </a:solidFill>
              <a:latin typeface="Tahoma" panose="020B0604030504040204" pitchFamily="34" charset="0"/>
            </a:endParaRPr>
          </a:p>
        </p:txBody>
      </p:sp>
      <p:sp>
        <p:nvSpPr>
          <p:cNvPr id="10248" name="Text Box 8"/>
          <p:cNvSpPr txBox="1">
            <a:spLocks noChangeArrowheads="1"/>
          </p:cNvSpPr>
          <p:nvPr/>
        </p:nvSpPr>
        <p:spPr bwMode="auto">
          <a:xfrm>
            <a:off x="990600" y="3581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FF"/>
                </a:solidFill>
                <a:latin typeface="Tahoma" panose="020B0604030504040204" pitchFamily="34" charset="0"/>
                <a:ea typeface="楷体_GB2312" pitchFamily="49" charset="-122"/>
              </a:rPr>
              <a:t>正三边形孔</a:t>
            </a:r>
            <a:endParaRPr lang="zh-CN" altLang="en-US" sz="2400" b="1">
              <a:solidFill>
                <a:srgbClr val="0000FF"/>
              </a:solidFill>
              <a:latin typeface="Tahoma" panose="020B0604030504040204" pitchFamily="34" charset="0"/>
              <a:ea typeface="楷体_GB2312" pitchFamily="49" charset="-122"/>
            </a:endParaRPr>
          </a:p>
        </p:txBody>
      </p:sp>
      <p:sp>
        <p:nvSpPr>
          <p:cNvPr id="10249" name="Text Box 9"/>
          <p:cNvSpPr txBox="1">
            <a:spLocks noChangeArrowheads="1"/>
          </p:cNvSpPr>
          <p:nvPr/>
        </p:nvSpPr>
        <p:spPr bwMode="auto">
          <a:xfrm>
            <a:off x="3886200" y="3595688"/>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FF"/>
                </a:solidFill>
                <a:latin typeface="Tahoma" panose="020B0604030504040204" pitchFamily="34" charset="0"/>
                <a:ea typeface="楷体_GB2312" pitchFamily="49" charset="-122"/>
              </a:rPr>
              <a:t>正四边形孔</a:t>
            </a:r>
            <a:endParaRPr lang="zh-CN" altLang="en-US" sz="2400" b="1">
              <a:solidFill>
                <a:srgbClr val="0000FF"/>
              </a:solidFill>
              <a:latin typeface="Tahoma" panose="020B0604030504040204" pitchFamily="34" charset="0"/>
              <a:ea typeface="楷体_GB2312" pitchFamily="49" charset="-122"/>
            </a:endParaRPr>
          </a:p>
        </p:txBody>
      </p:sp>
      <p:sp>
        <p:nvSpPr>
          <p:cNvPr id="10250" name="Text Box 10"/>
          <p:cNvSpPr txBox="1">
            <a:spLocks noChangeArrowheads="1"/>
          </p:cNvSpPr>
          <p:nvPr/>
        </p:nvSpPr>
        <p:spPr bwMode="auto">
          <a:xfrm>
            <a:off x="6781800" y="3595688"/>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FF"/>
                </a:solidFill>
                <a:latin typeface="Tahoma" panose="020B0604030504040204" pitchFamily="34" charset="0"/>
                <a:ea typeface="楷体_GB2312" pitchFamily="49" charset="-122"/>
              </a:rPr>
              <a:t>正六边形孔</a:t>
            </a:r>
            <a:endParaRPr lang="zh-CN" altLang="en-US" sz="2400" b="1">
              <a:solidFill>
                <a:srgbClr val="0000FF"/>
              </a:solidFill>
              <a:latin typeface="Tahoma" panose="020B0604030504040204" pitchFamily="34" charset="0"/>
              <a:ea typeface="楷体_GB2312" pitchFamily="49" charset="-122"/>
            </a:endParaRPr>
          </a:p>
        </p:txBody>
      </p:sp>
      <p:sp>
        <p:nvSpPr>
          <p:cNvPr id="10251" name="Text Box 11"/>
          <p:cNvSpPr txBox="1">
            <a:spLocks noChangeArrowheads="1"/>
          </p:cNvSpPr>
          <p:nvPr/>
        </p:nvSpPr>
        <p:spPr bwMode="auto">
          <a:xfrm>
            <a:off x="1981200" y="6019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FF"/>
                </a:solidFill>
                <a:latin typeface="Tahoma" panose="020B0604030504040204" pitchFamily="34" charset="0"/>
                <a:ea typeface="楷体_GB2312" pitchFamily="49" charset="-122"/>
              </a:rPr>
              <a:t>正八边形孔</a:t>
            </a:r>
            <a:endParaRPr lang="zh-CN" altLang="en-US" sz="2400" b="1">
              <a:solidFill>
                <a:srgbClr val="0000FF"/>
              </a:solidFill>
              <a:latin typeface="Tahoma" panose="020B0604030504040204" pitchFamily="34" charset="0"/>
              <a:ea typeface="楷体_GB2312" pitchFamily="49" charset="-122"/>
            </a:endParaRPr>
          </a:p>
        </p:txBody>
      </p:sp>
      <p:sp>
        <p:nvSpPr>
          <p:cNvPr id="10252" name="Text Box 12"/>
          <p:cNvSpPr txBox="1">
            <a:spLocks noChangeArrowheads="1"/>
          </p:cNvSpPr>
          <p:nvPr/>
        </p:nvSpPr>
        <p:spPr bwMode="auto">
          <a:xfrm>
            <a:off x="5486400" y="6019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FF"/>
                </a:solidFill>
                <a:latin typeface="楷体_GB2312" pitchFamily="49" charset="-122"/>
                <a:ea typeface="楷体_GB2312" pitchFamily="49" charset="-122"/>
              </a:rPr>
              <a:t>单 缝</a:t>
            </a:r>
            <a:endParaRPr lang="zh-CN" altLang="en-US" sz="2400" b="1">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1752600"/>
            <a:ext cx="5181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buFontTx/>
              <a:buNone/>
            </a:pPr>
            <a:r>
              <a:rPr kumimoji="1" lang="zh-CN" altLang="en-US" sz="2800" b="1">
                <a:solidFill>
                  <a:srgbClr val="000000"/>
                </a:solidFill>
                <a:latin typeface="宋体" panose="02010600030101010101" pitchFamily="2" charset="-122"/>
              </a:rPr>
              <a:t>介质中任一波阵面上的各点，都是发射子波的新波源，其后任意时刻，这些子波的包络面就是新的波阵面。</a:t>
            </a:r>
            <a:endParaRPr kumimoji="1" lang="zh-CN" altLang="en-US" sz="2800" b="1">
              <a:solidFill>
                <a:srgbClr val="000000"/>
              </a:solidFill>
              <a:latin typeface="宋体" panose="02010600030101010101" pitchFamily="2" charset="-122"/>
            </a:endParaRPr>
          </a:p>
        </p:txBody>
      </p:sp>
      <p:pic>
        <p:nvPicPr>
          <p:cNvPr id="11267" name="Picture 3" descr="惠更斯"/>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5400" y="762000"/>
            <a:ext cx="14001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菲涅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762000"/>
            <a:ext cx="12731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p:cNvSpPr txBox="1">
            <a:spLocks noChangeArrowheads="1"/>
          </p:cNvSpPr>
          <p:nvPr/>
        </p:nvSpPr>
        <p:spPr bwMode="auto">
          <a:xfrm>
            <a:off x="4953000" y="2346325"/>
            <a:ext cx="1828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a:solidFill>
                  <a:srgbClr val="663300"/>
                </a:solidFill>
                <a:latin typeface="Times New Roman" panose="02020603050405020304" pitchFamily="18" charset="0"/>
                <a:ea typeface="楷体_GB2312" pitchFamily="49" charset="-122"/>
              </a:rPr>
              <a:t>惠更斯（</a:t>
            </a:r>
            <a:r>
              <a:rPr kumimoji="1" lang="zh-CN" altLang="en-US" sz="1400" b="1">
                <a:solidFill>
                  <a:srgbClr val="663300"/>
                </a:solidFill>
                <a:latin typeface="Times New Roman" panose="02020603050405020304" pitchFamily="18" charset="0"/>
                <a:ea typeface="楷体_GB2312" pitchFamily="49" charset="-122"/>
              </a:rPr>
              <a:t>荷兰</a:t>
            </a:r>
            <a:r>
              <a:rPr kumimoji="1" lang="zh-CN" altLang="en-US" sz="2000" b="1">
                <a:solidFill>
                  <a:srgbClr val="663300"/>
                </a:solidFill>
                <a:latin typeface="Times New Roman" panose="02020603050405020304" pitchFamily="18" charset="0"/>
                <a:ea typeface="楷体_GB2312" pitchFamily="49" charset="-122"/>
              </a:rPr>
              <a:t>）</a:t>
            </a:r>
            <a:endParaRPr kumimoji="1" lang="zh-CN" altLang="en-US" sz="2000" b="1">
              <a:solidFill>
                <a:srgbClr val="663300"/>
              </a:solidFill>
              <a:latin typeface="Times New Roman" panose="02020603050405020304" pitchFamily="18" charset="0"/>
              <a:ea typeface="楷体_GB2312" pitchFamily="49" charset="-122"/>
            </a:endParaRPr>
          </a:p>
        </p:txBody>
      </p:sp>
      <p:sp>
        <p:nvSpPr>
          <p:cNvPr id="11270" name="Text Box 6"/>
          <p:cNvSpPr txBox="1">
            <a:spLocks noChangeArrowheads="1"/>
          </p:cNvSpPr>
          <p:nvPr/>
        </p:nvSpPr>
        <p:spPr bwMode="auto">
          <a:xfrm>
            <a:off x="6705600" y="228600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a:solidFill>
                  <a:srgbClr val="663300"/>
                </a:solidFill>
                <a:latin typeface="Times New Roman" panose="02020603050405020304" pitchFamily="18" charset="0"/>
                <a:ea typeface="楷体_GB2312" pitchFamily="49" charset="-122"/>
              </a:rPr>
              <a:t>菲涅耳（</a:t>
            </a:r>
            <a:r>
              <a:rPr kumimoji="1" lang="zh-CN" altLang="en-US" sz="1400" b="1"/>
              <a:t>法国</a:t>
            </a:r>
            <a:r>
              <a:rPr kumimoji="1" lang="zh-CN" altLang="en-US" sz="2800"/>
              <a:t> </a:t>
            </a:r>
            <a:r>
              <a:rPr kumimoji="1" lang="zh-CN" altLang="en-US" sz="2000" b="1">
                <a:solidFill>
                  <a:srgbClr val="663300"/>
                </a:solidFill>
                <a:latin typeface="Times New Roman" panose="02020603050405020304" pitchFamily="18" charset="0"/>
                <a:ea typeface="楷体_GB2312" pitchFamily="49" charset="-122"/>
              </a:rPr>
              <a:t>）</a:t>
            </a:r>
            <a:endParaRPr kumimoji="1" lang="zh-CN" altLang="en-US" sz="2000" b="1">
              <a:solidFill>
                <a:srgbClr val="663300"/>
              </a:solidFill>
              <a:latin typeface="Times New Roman" panose="02020603050405020304" pitchFamily="18" charset="0"/>
              <a:ea typeface="楷体_GB2312" pitchFamily="49" charset="-122"/>
            </a:endParaRPr>
          </a:p>
        </p:txBody>
      </p:sp>
      <p:sp>
        <p:nvSpPr>
          <p:cNvPr id="11271" name="Text Box 7"/>
          <p:cNvSpPr txBox="1">
            <a:spLocks noChangeArrowheads="1"/>
          </p:cNvSpPr>
          <p:nvPr/>
        </p:nvSpPr>
        <p:spPr bwMode="auto">
          <a:xfrm>
            <a:off x="609600" y="776288"/>
            <a:ext cx="396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二、惠更斯</a:t>
            </a:r>
            <a:r>
              <a:rPr lang="en-US" altLang="zh-CN" sz="2800" b="1">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菲涅尔原理</a:t>
            </a:r>
            <a:endParaRPr lang="zh-CN" altLang="en-US" sz="2800" b="1">
              <a:solidFill>
                <a:srgbClr val="000000"/>
              </a:solidFill>
              <a:latin typeface="宋体" panose="02010600030101010101" pitchFamily="2" charset="-122"/>
            </a:endParaRPr>
          </a:p>
        </p:txBody>
      </p:sp>
      <p:sp>
        <p:nvSpPr>
          <p:cNvPr id="11272" name="Text Box 8"/>
          <p:cNvSpPr txBox="1">
            <a:spLocks noChangeArrowheads="1"/>
          </p:cNvSpPr>
          <p:nvPr/>
        </p:nvSpPr>
        <p:spPr bwMode="auto">
          <a:xfrm>
            <a:off x="533400" y="1309688"/>
            <a:ext cx="2957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3300"/>
                </a:solidFill>
                <a:latin typeface="宋体" panose="02010600030101010101" pitchFamily="2" charset="-122"/>
              </a:rPr>
              <a:t>1</a:t>
            </a:r>
            <a:r>
              <a:rPr lang="zh-CN" altLang="en-US" sz="2800" b="1">
                <a:solidFill>
                  <a:srgbClr val="FF3300"/>
                </a:solidFill>
                <a:latin typeface="宋体" panose="02010600030101010101" pitchFamily="2" charset="-122"/>
              </a:rPr>
              <a:t>、惠更斯原理</a:t>
            </a:r>
            <a:endParaRPr lang="zh-CN" altLang="en-US" sz="2800" b="1">
              <a:solidFill>
                <a:srgbClr val="FF3300"/>
              </a:solidFill>
              <a:latin typeface="宋体" panose="02010600030101010101" pitchFamily="2" charset="-122"/>
            </a:endParaRPr>
          </a:p>
        </p:txBody>
      </p:sp>
      <p:sp>
        <p:nvSpPr>
          <p:cNvPr id="11273" name="Rectangle 9"/>
          <p:cNvSpPr>
            <a:spLocks noChangeArrowheads="1"/>
          </p:cNvSpPr>
          <p:nvPr/>
        </p:nvSpPr>
        <p:spPr bwMode="auto">
          <a:xfrm>
            <a:off x="2209800" y="5943600"/>
            <a:ext cx="1143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ea typeface="楷体_GB2312" pitchFamily="49" charset="-122"/>
              </a:rPr>
              <a:t>平面波</a:t>
            </a:r>
            <a:endParaRPr kumimoji="1" lang="zh-CN" altLang="en-US" sz="2400">
              <a:solidFill>
                <a:srgbClr val="000000"/>
              </a:solidFill>
              <a:latin typeface="Times New Roman" panose="02020603050405020304" pitchFamily="18" charset="0"/>
              <a:ea typeface="楷体_GB2312" pitchFamily="49" charset="-122"/>
            </a:endParaRPr>
          </a:p>
        </p:txBody>
      </p:sp>
      <p:grpSp>
        <p:nvGrpSpPr>
          <p:cNvPr id="11274" name="Group 10"/>
          <p:cNvGrpSpPr/>
          <p:nvPr/>
        </p:nvGrpSpPr>
        <p:grpSpPr bwMode="auto">
          <a:xfrm>
            <a:off x="2819400" y="3962400"/>
            <a:ext cx="2093913" cy="1771650"/>
            <a:chOff x="1609" y="2868"/>
            <a:chExt cx="1319" cy="1116"/>
          </a:xfrm>
        </p:grpSpPr>
        <p:sp>
          <p:nvSpPr>
            <p:cNvPr id="11321" name="Rectangle 11"/>
            <p:cNvSpPr>
              <a:spLocks noChangeArrowheads="1"/>
            </p:cNvSpPr>
            <p:nvPr/>
          </p:nvSpPr>
          <p:spPr bwMode="auto">
            <a:xfrm>
              <a:off x="1824" y="3792"/>
              <a:ext cx="1104" cy="192"/>
            </a:xfrm>
            <a:prstGeom prst="rect">
              <a:avLst/>
            </a:prstGeom>
            <a:noFill/>
            <a:ln w="25400">
              <a:solidFill>
                <a:srgbClr val="FF33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FF00FF"/>
                  </a:solidFill>
                  <a:latin typeface="楷体_GB2312" pitchFamily="49" charset="-122"/>
                  <a:ea typeface="楷体_GB2312" pitchFamily="49" charset="-122"/>
                </a:rPr>
                <a:t>t+</a:t>
              </a:r>
              <a:r>
                <a:rPr kumimoji="1" lang="en-US" altLang="zh-CN" sz="2000" b="1" i="1">
                  <a:solidFill>
                    <a:srgbClr val="FF00FF"/>
                  </a:solidFill>
                  <a:latin typeface="楷体_GB2312" pitchFamily="49" charset="-122"/>
                  <a:ea typeface="楷体_GB2312" pitchFamily="49" charset="-122"/>
                  <a:sym typeface="Symbol" panose="05050102010706020507" pitchFamily="18" charset="2"/>
                </a:rPr>
                <a:t></a:t>
              </a:r>
              <a:r>
                <a:rPr kumimoji="1" lang="en-US" altLang="zh-CN" sz="2000" b="1" i="1">
                  <a:solidFill>
                    <a:srgbClr val="FF00FF"/>
                  </a:solidFill>
                  <a:latin typeface="楷体_GB2312" pitchFamily="49" charset="-122"/>
                  <a:ea typeface="楷体_GB2312" pitchFamily="49" charset="-122"/>
                </a:rPr>
                <a:t>t</a:t>
              </a:r>
              <a:r>
                <a:rPr kumimoji="1" lang="zh-CN" altLang="en-US" sz="2000" b="1">
                  <a:solidFill>
                    <a:srgbClr val="FF00FF"/>
                  </a:solidFill>
                  <a:latin typeface="楷体_GB2312" pitchFamily="49" charset="-122"/>
                  <a:ea typeface="楷体_GB2312" pitchFamily="49" charset="-122"/>
                </a:rPr>
                <a:t>时刻波面</a:t>
              </a:r>
              <a:endParaRPr kumimoji="1" lang="zh-CN" altLang="en-US" sz="2000" b="1">
                <a:solidFill>
                  <a:srgbClr val="FF00FF"/>
                </a:solidFill>
                <a:latin typeface="楷体_GB2312" pitchFamily="49" charset="-122"/>
                <a:ea typeface="楷体_GB2312" pitchFamily="49" charset="-122"/>
              </a:endParaRPr>
            </a:p>
          </p:txBody>
        </p:sp>
        <p:sp>
          <p:nvSpPr>
            <p:cNvPr id="11322" name="Line 12"/>
            <p:cNvSpPr>
              <a:spLocks noChangeShapeType="1"/>
            </p:cNvSpPr>
            <p:nvPr/>
          </p:nvSpPr>
          <p:spPr bwMode="auto">
            <a:xfrm>
              <a:off x="1609" y="2868"/>
              <a:ext cx="0" cy="1096"/>
            </a:xfrm>
            <a:prstGeom prst="line">
              <a:avLst/>
            </a:prstGeom>
            <a:noFill/>
            <a:ln w="19050">
              <a:solidFill>
                <a:srgbClr val="FF33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1275" name="Group 13"/>
          <p:cNvGrpSpPr/>
          <p:nvPr/>
        </p:nvGrpSpPr>
        <p:grpSpPr bwMode="auto">
          <a:xfrm>
            <a:off x="2209800" y="4133850"/>
            <a:ext cx="2514600" cy="1241425"/>
            <a:chOff x="1640" y="2574"/>
            <a:chExt cx="1584" cy="782"/>
          </a:xfrm>
        </p:grpSpPr>
        <p:grpSp>
          <p:nvGrpSpPr>
            <p:cNvPr id="11314" name="Group 14"/>
            <p:cNvGrpSpPr/>
            <p:nvPr/>
          </p:nvGrpSpPr>
          <p:grpSpPr bwMode="auto">
            <a:xfrm>
              <a:off x="1640" y="2660"/>
              <a:ext cx="544" cy="696"/>
              <a:chOff x="1640" y="2688"/>
              <a:chExt cx="544" cy="696"/>
            </a:xfrm>
          </p:grpSpPr>
          <p:sp>
            <p:nvSpPr>
              <p:cNvPr id="11316" name="Line 15"/>
              <p:cNvSpPr>
                <a:spLocks noChangeShapeType="1"/>
              </p:cNvSpPr>
              <p:nvPr/>
            </p:nvSpPr>
            <p:spPr bwMode="auto">
              <a:xfrm>
                <a:off x="1664" y="2688"/>
                <a:ext cx="520" cy="0"/>
              </a:xfrm>
              <a:prstGeom prst="line">
                <a:avLst/>
              </a:prstGeom>
              <a:noFill/>
              <a:ln w="19050">
                <a:solidFill>
                  <a:srgbClr val="FF33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17" name="Line 16"/>
              <p:cNvSpPr>
                <a:spLocks noChangeShapeType="1"/>
              </p:cNvSpPr>
              <p:nvPr/>
            </p:nvSpPr>
            <p:spPr bwMode="auto">
              <a:xfrm>
                <a:off x="1656" y="2872"/>
                <a:ext cx="520" cy="0"/>
              </a:xfrm>
              <a:prstGeom prst="line">
                <a:avLst/>
              </a:prstGeom>
              <a:noFill/>
              <a:ln w="19050">
                <a:solidFill>
                  <a:srgbClr val="FF33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18" name="Line 17"/>
              <p:cNvSpPr>
                <a:spLocks noChangeShapeType="1"/>
              </p:cNvSpPr>
              <p:nvPr/>
            </p:nvSpPr>
            <p:spPr bwMode="auto">
              <a:xfrm>
                <a:off x="1648" y="3040"/>
                <a:ext cx="520" cy="0"/>
              </a:xfrm>
              <a:prstGeom prst="line">
                <a:avLst/>
              </a:prstGeom>
              <a:noFill/>
              <a:ln w="19050">
                <a:solidFill>
                  <a:srgbClr val="FF33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19" name="Line 18"/>
              <p:cNvSpPr>
                <a:spLocks noChangeShapeType="1"/>
              </p:cNvSpPr>
              <p:nvPr/>
            </p:nvSpPr>
            <p:spPr bwMode="auto">
              <a:xfrm>
                <a:off x="1648" y="3216"/>
                <a:ext cx="520" cy="0"/>
              </a:xfrm>
              <a:prstGeom prst="line">
                <a:avLst/>
              </a:prstGeom>
              <a:noFill/>
              <a:ln w="19050">
                <a:solidFill>
                  <a:srgbClr val="FF33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20" name="Line 19"/>
              <p:cNvSpPr>
                <a:spLocks noChangeShapeType="1"/>
              </p:cNvSpPr>
              <p:nvPr/>
            </p:nvSpPr>
            <p:spPr bwMode="auto">
              <a:xfrm>
                <a:off x="1640" y="3384"/>
                <a:ext cx="520" cy="0"/>
              </a:xfrm>
              <a:prstGeom prst="line">
                <a:avLst/>
              </a:prstGeom>
              <a:noFill/>
              <a:ln w="19050">
                <a:solidFill>
                  <a:srgbClr val="FF3300"/>
                </a:solidFill>
                <a:round/>
                <a:headEnd type="none" w="med"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1315" name="Rectangle 20"/>
            <p:cNvSpPr>
              <a:spLocks noChangeArrowheads="1"/>
            </p:cNvSpPr>
            <p:nvPr/>
          </p:nvSpPr>
          <p:spPr bwMode="auto">
            <a:xfrm>
              <a:off x="2320" y="2574"/>
              <a:ext cx="90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000" b="1">
                  <a:solidFill>
                    <a:srgbClr val="FF3300"/>
                  </a:solidFill>
                  <a:latin typeface="Times New Roman" panose="02020603050405020304" pitchFamily="18" charset="0"/>
                  <a:ea typeface="楷体_GB2312" pitchFamily="49" charset="-122"/>
                </a:rPr>
                <a:t>波传播方向</a:t>
              </a:r>
              <a:endParaRPr kumimoji="1" lang="zh-CN" altLang="en-US" sz="2000">
                <a:solidFill>
                  <a:srgbClr val="FF3300"/>
                </a:solidFill>
                <a:latin typeface="Times New Roman" panose="02020603050405020304" pitchFamily="18" charset="0"/>
                <a:ea typeface="楷体_GB2312" pitchFamily="49" charset="-122"/>
              </a:endParaRPr>
            </a:p>
          </p:txBody>
        </p:sp>
      </p:grpSp>
      <p:sp>
        <p:nvSpPr>
          <p:cNvPr id="11276" name="Rectangle 21"/>
          <p:cNvSpPr>
            <a:spLocks noChangeArrowheads="1"/>
          </p:cNvSpPr>
          <p:nvPr/>
        </p:nvSpPr>
        <p:spPr bwMode="auto">
          <a:xfrm>
            <a:off x="6629400" y="594360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sz="2400" b="1">
                <a:solidFill>
                  <a:srgbClr val="000000"/>
                </a:solidFill>
                <a:latin typeface="Times New Roman" panose="02020603050405020304" pitchFamily="18" charset="0"/>
                <a:ea typeface="楷体_GB2312" pitchFamily="49" charset="-122"/>
              </a:rPr>
              <a:t>球面波</a:t>
            </a:r>
            <a:endParaRPr kumimoji="1" lang="zh-CN" altLang="en-US" sz="2400">
              <a:solidFill>
                <a:srgbClr val="000000"/>
              </a:solidFill>
              <a:latin typeface="Times New Roman" panose="02020603050405020304" pitchFamily="18" charset="0"/>
              <a:ea typeface="楷体_GB2312" pitchFamily="49" charset="-122"/>
            </a:endParaRPr>
          </a:p>
        </p:txBody>
      </p:sp>
      <p:grpSp>
        <p:nvGrpSpPr>
          <p:cNvPr id="11277" name="Group 23"/>
          <p:cNvGrpSpPr/>
          <p:nvPr/>
        </p:nvGrpSpPr>
        <p:grpSpPr bwMode="auto">
          <a:xfrm>
            <a:off x="6172200" y="3810000"/>
            <a:ext cx="1762125" cy="1738313"/>
            <a:chOff x="3664" y="2405"/>
            <a:chExt cx="1224" cy="1169"/>
          </a:xfrm>
        </p:grpSpPr>
        <p:sp>
          <p:nvSpPr>
            <p:cNvPr id="11297" name="Oval 24"/>
            <p:cNvSpPr>
              <a:spLocks noChangeArrowheads="1"/>
            </p:cNvSpPr>
            <p:nvPr/>
          </p:nvSpPr>
          <p:spPr bwMode="auto">
            <a:xfrm>
              <a:off x="4536" y="2702"/>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11298" name="Group 25"/>
            <p:cNvGrpSpPr/>
            <p:nvPr/>
          </p:nvGrpSpPr>
          <p:grpSpPr bwMode="auto">
            <a:xfrm>
              <a:off x="3664" y="2405"/>
              <a:ext cx="1224" cy="1169"/>
              <a:chOff x="3664" y="2433"/>
              <a:chExt cx="1224" cy="1169"/>
            </a:xfrm>
          </p:grpSpPr>
          <p:sp>
            <p:nvSpPr>
              <p:cNvPr id="11299" name="Oval 26"/>
              <p:cNvSpPr>
                <a:spLocks noChangeArrowheads="1"/>
              </p:cNvSpPr>
              <p:nvPr/>
            </p:nvSpPr>
            <p:spPr bwMode="auto">
              <a:xfrm>
                <a:off x="4120" y="2433"/>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11300" name="Group 27"/>
              <p:cNvGrpSpPr/>
              <p:nvPr/>
            </p:nvGrpSpPr>
            <p:grpSpPr bwMode="auto">
              <a:xfrm>
                <a:off x="3664" y="2449"/>
                <a:ext cx="1224" cy="1153"/>
                <a:chOff x="3664" y="2449"/>
                <a:chExt cx="1224" cy="1153"/>
              </a:xfrm>
            </p:grpSpPr>
            <p:sp>
              <p:nvSpPr>
                <p:cNvPr id="11301" name="Oval 28"/>
                <p:cNvSpPr>
                  <a:spLocks noChangeArrowheads="1"/>
                </p:cNvSpPr>
                <p:nvPr/>
              </p:nvSpPr>
              <p:spPr bwMode="auto">
                <a:xfrm>
                  <a:off x="3696" y="2682"/>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2" name="Oval 29"/>
                <p:cNvSpPr>
                  <a:spLocks noChangeArrowheads="1"/>
                </p:cNvSpPr>
                <p:nvPr/>
              </p:nvSpPr>
              <p:spPr bwMode="auto">
                <a:xfrm>
                  <a:off x="3800" y="2546"/>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3" name="Oval 30"/>
                <p:cNvSpPr>
                  <a:spLocks noChangeArrowheads="1"/>
                </p:cNvSpPr>
                <p:nvPr/>
              </p:nvSpPr>
              <p:spPr bwMode="auto">
                <a:xfrm>
                  <a:off x="4432" y="2577"/>
                  <a:ext cx="344" cy="345"/>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4" name="Oval 31"/>
                <p:cNvSpPr>
                  <a:spLocks noChangeArrowheads="1"/>
                </p:cNvSpPr>
                <p:nvPr/>
              </p:nvSpPr>
              <p:spPr bwMode="auto">
                <a:xfrm>
                  <a:off x="4296" y="2473"/>
                  <a:ext cx="344" cy="345"/>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5" name="Oval 32"/>
                <p:cNvSpPr>
                  <a:spLocks noChangeArrowheads="1"/>
                </p:cNvSpPr>
                <p:nvPr/>
              </p:nvSpPr>
              <p:spPr bwMode="auto">
                <a:xfrm>
                  <a:off x="3960" y="2449"/>
                  <a:ext cx="344" cy="345"/>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6" name="Oval 33"/>
                <p:cNvSpPr>
                  <a:spLocks noChangeArrowheads="1"/>
                </p:cNvSpPr>
                <p:nvPr/>
              </p:nvSpPr>
              <p:spPr bwMode="auto">
                <a:xfrm>
                  <a:off x="3664" y="2858"/>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7" name="Oval 34"/>
                <p:cNvSpPr>
                  <a:spLocks noChangeArrowheads="1"/>
                </p:cNvSpPr>
                <p:nvPr/>
              </p:nvSpPr>
              <p:spPr bwMode="auto">
                <a:xfrm>
                  <a:off x="3720" y="3034"/>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8" name="Oval 35"/>
                <p:cNvSpPr>
                  <a:spLocks noChangeArrowheads="1"/>
                </p:cNvSpPr>
                <p:nvPr/>
              </p:nvSpPr>
              <p:spPr bwMode="auto">
                <a:xfrm>
                  <a:off x="4480" y="3081"/>
                  <a:ext cx="344" cy="345"/>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09" name="Oval 36"/>
                <p:cNvSpPr>
                  <a:spLocks noChangeArrowheads="1"/>
                </p:cNvSpPr>
                <p:nvPr/>
              </p:nvSpPr>
              <p:spPr bwMode="auto">
                <a:xfrm>
                  <a:off x="3992" y="3258"/>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10" name="Oval 37"/>
                <p:cNvSpPr>
                  <a:spLocks noChangeArrowheads="1"/>
                </p:cNvSpPr>
                <p:nvPr/>
              </p:nvSpPr>
              <p:spPr bwMode="auto">
                <a:xfrm>
                  <a:off x="3832" y="3170"/>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11" name="Oval 38"/>
                <p:cNvSpPr>
                  <a:spLocks noChangeArrowheads="1"/>
                </p:cNvSpPr>
                <p:nvPr/>
              </p:nvSpPr>
              <p:spPr bwMode="auto">
                <a:xfrm>
                  <a:off x="4344" y="3202"/>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12" name="Oval 39"/>
                <p:cNvSpPr>
                  <a:spLocks noChangeArrowheads="1"/>
                </p:cNvSpPr>
                <p:nvPr/>
              </p:nvSpPr>
              <p:spPr bwMode="auto">
                <a:xfrm>
                  <a:off x="4544" y="2914"/>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313" name="Oval 40"/>
                <p:cNvSpPr>
                  <a:spLocks noChangeArrowheads="1"/>
                </p:cNvSpPr>
                <p:nvPr/>
              </p:nvSpPr>
              <p:spPr bwMode="auto">
                <a:xfrm>
                  <a:off x="4176" y="3258"/>
                  <a:ext cx="344" cy="344"/>
                </a:xfrm>
                <a:prstGeom prst="ellipse">
                  <a:avLst/>
                </a:prstGeom>
                <a:noFill/>
                <a:ln w="12700">
                  <a:solidFill>
                    <a:srgbClr val="3333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grpSp>
      </p:grpSp>
      <p:sp>
        <p:nvSpPr>
          <p:cNvPr id="11278" name="Oval 41"/>
          <p:cNvSpPr>
            <a:spLocks noChangeArrowheads="1"/>
          </p:cNvSpPr>
          <p:nvPr/>
        </p:nvSpPr>
        <p:spPr bwMode="auto">
          <a:xfrm>
            <a:off x="6400800" y="4038600"/>
            <a:ext cx="1290638" cy="1285875"/>
          </a:xfrm>
          <a:prstGeom prst="ellipse">
            <a:avLst/>
          </a:prstGeom>
          <a:solidFill>
            <a:srgbClr val="FFCC99"/>
          </a:solidFill>
          <a:ln w="25400">
            <a:solidFill>
              <a:srgbClr val="3333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sp>
        <p:nvSpPr>
          <p:cNvPr id="11279" name="Oval 42"/>
          <p:cNvSpPr>
            <a:spLocks noChangeArrowheads="1"/>
          </p:cNvSpPr>
          <p:nvPr/>
        </p:nvSpPr>
        <p:spPr bwMode="auto">
          <a:xfrm>
            <a:off x="6172200" y="3810000"/>
            <a:ext cx="1798638" cy="1784350"/>
          </a:xfrm>
          <a:prstGeom prst="ellipse">
            <a:avLst/>
          </a:prstGeom>
          <a:noFill/>
          <a:ln w="25400">
            <a:solidFill>
              <a:srgbClr val="FF33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800"/>
          </a:p>
        </p:txBody>
      </p:sp>
      <p:grpSp>
        <p:nvGrpSpPr>
          <p:cNvPr id="11280" name="Group 43"/>
          <p:cNvGrpSpPr/>
          <p:nvPr/>
        </p:nvGrpSpPr>
        <p:grpSpPr bwMode="auto">
          <a:xfrm>
            <a:off x="5867400" y="3505200"/>
            <a:ext cx="2362200" cy="2438400"/>
            <a:chOff x="3456" y="2201"/>
            <a:chExt cx="1640" cy="1640"/>
          </a:xfrm>
        </p:grpSpPr>
        <p:sp>
          <p:nvSpPr>
            <p:cNvPr id="11293" name="Line 44"/>
            <p:cNvSpPr>
              <a:spLocks noChangeShapeType="1"/>
            </p:cNvSpPr>
            <p:nvPr/>
          </p:nvSpPr>
          <p:spPr bwMode="auto">
            <a:xfrm>
              <a:off x="3456" y="3033"/>
              <a:ext cx="1640" cy="1"/>
            </a:xfrm>
            <a:prstGeom prst="line">
              <a:avLst/>
            </a:prstGeom>
            <a:noFill/>
            <a:ln w="1905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94" name="Line 45"/>
            <p:cNvSpPr>
              <a:spLocks noChangeShapeType="1"/>
            </p:cNvSpPr>
            <p:nvPr/>
          </p:nvSpPr>
          <p:spPr bwMode="auto">
            <a:xfrm flipV="1">
              <a:off x="3689" y="2444"/>
              <a:ext cx="1200" cy="1208"/>
            </a:xfrm>
            <a:prstGeom prst="line">
              <a:avLst/>
            </a:prstGeom>
            <a:noFill/>
            <a:ln w="1905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95" name="Line 46"/>
            <p:cNvSpPr>
              <a:spLocks noChangeShapeType="1"/>
            </p:cNvSpPr>
            <p:nvPr/>
          </p:nvSpPr>
          <p:spPr bwMode="auto">
            <a:xfrm>
              <a:off x="3676" y="2417"/>
              <a:ext cx="1208" cy="1200"/>
            </a:xfrm>
            <a:prstGeom prst="line">
              <a:avLst/>
            </a:prstGeom>
            <a:noFill/>
            <a:ln w="1905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96" name="Line 47"/>
            <p:cNvSpPr>
              <a:spLocks noChangeShapeType="1"/>
            </p:cNvSpPr>
            <p:nvPr/>
          </p:nvSpPr>
          <p:spPr bwMode="auto">
            <a:xfrm>
              <a:off x="4304" y="2201"/>
              <a:ext cx="0" cy="1640"/>
            </a:xfrm>
            <a:prstGeom prst="line">
              <a:avLst/>
            </a:prstGeom>
            <a:noFill/>
            <a:ln w="1905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1281" name="Group 48"/>
          <p:cNvGrpSpPr/>
          <p:nvPr/>
        </p:nvGrpSpPr>
        <p:grpSpPr bwMode="auto">
          <a:xfrm>
            <a:off x="762000" y="3981450"/>
            <a:ext cx="1766888" cy="1751013"/>
            <a:chOff x="288" y="2880"/>
            <a:chExt cx="1113" cy="1103"/>
          </a:xfrm>
        </p:grpSpPr>
        <p:sp>
          <p:nvSpPr>
            <p:cNvPr id="11291" name="Rectangle 49"/>
            <p:cNvSpPr>
              <a:spLocks noChangeArrowheads="1"/>
            </p:cNvSpPr>
            <p:nvPr/>
          </p:nvSpPr>
          <p:spPr bwMode="auto">
            <a:xfrm>
              <a:off x="288" y="3360"/>
              <a:ext cx="99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latin typeface="楷体_GB2312" pitchFamily="49" charset="-122"/>
                  <a:ea typeface="楷体_GB2312" pitchFamily="49" charset="-122"/>
                </a:rPr>
                <a:t>t</a:t>
              </a:r>
              <a:r>
                <a:rPr kumimoji="1" lang="zh-CN" altLang="en-US" sz="2400" b="1">
                  <a:latin typeface="楷体_GB2312" pitchFamily="49" charset="-122"/>
                  <a:ea typeface="楷体_GB2312" pitchFamily="49" charset="-122"/>
                </a:rPr>
                <a:t>时刻波面</a:t>
              </a:r>
              <a:endParaRPr kumimoji="1" lang="zh-CN" altLang="en-US" sz="2400">
                <a:latin typeface="楷体_GB2312" pitchFamily="49" charset="-122"/>
                <a:ea typeface="楷体_GB2312" pitchFamily="49" charset="-122"/>
              </a:endParaRPr>
            </a:p>
          </p:txBody>
        </p:sp>
        <p:sp>
          <p:nvSpPr>
            <p:cNvPr id="11292" name="Line 50"/>
            <p:cNvSpPr>
              <a:spLocks noChangeShapeType="1"/>
            </p:cNvSpPr>
            <p:nvPr/>
          </p:nvSpPr>
          <p:spPr bwMode="auto">
            <a:xfrm>
              <a:off x="1395" y="2880"/>
              <a:ext cx="6" cy="1103"/>
            </a:xfrm>
            <a:prstGeom prst="line">
              <a:avLst/>
            </a:prstGeom>
            <a:noFill/>
            <a:ln w="19050">
              <a:solidFill>
                <a:schemeClr val="folHlink"/>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1282" name="Group 51"/>
          <p:cNvGrpSpPr/>
          <p:nvPr/>
        </p:nvGrpSpPr>
        <p:grpSpPr bwMode="auto">
          <a:xfrm>
            <a:off x="2514600" y="4038600"/>
            <a:ext cx="304800" cy="1614488"/>
            <a:chOff x="1410" y="2916"/>
            <a:chExt cx="192" cy="1017"/>
          </a:xfrm>
        </p:grpSpPr>
        <p:sp>
          <p:nvSpPr>
            <p:cNvPr id="11286" name="Arc 52"/>
            <p:cNvSpPr/>
            <p:nvPr/>
          </p:nvSpPr>
          <p:spPr bwMode="auto">
            <a:xfrm>
              <a:off x="1410" y="2916"/>
              <a:ext cx="192" cy="336"/>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Lst>
              <a:ahLst/>
              <a:cxnLst>
                <a:cxn ang="T6">
                  <a:pos x="T0" y="T1"/>
                </a:cxn>
                <a:cxn ang="T7">
                  <a:pos x="T2" y="T3"/>
                </a:cxn>
                <a:cxn ang="T8">
                  <a:pos x="T4" y="T5"/>
                </a:cxn>
              </a:cxnLst>
              <a:rect l="0" t="0" r="r" b="b"/>
              <a:pathLst>
                <a:path w="21600" h="43195" fill="none" extrusionOk="0">
                  <a:moveTo>
                    <a:pt x="-1" y="0"/>
                  </a:moveTo>
                  <a:cubicBezTo>
                    <a:pt x="11929" y="0"/>
                    <a:pt x="21600" y="9670"/>
                    <a:pt x="21600" y="21600"/>
                  </a:cubicBezTo>
                  <a:cubicBezTo>
                    <a:pt x="21600" y="33352"/>
                    <a:pt x="12203" y="42948"/>
                    <a:pt x="454" y="43195"/>
                  </a:cubicBezTo>
                </a:path>
                <a:path w="21600" h="43195" stroke="0" extrusionOk="0">
                  <a:moveTo>
                    <a:pt x="-1" y="0"/>
                  </a:moveTo>
                  <a:cubicBezTo>
                    <a:pt x="11929" y="0"/>
                    <a:pt x="21600" y="9670"/>
                    <a:pt x="21600" y="21600"/>
                  </a:cubicBezTo>
                  <a:cubicBezTo>
                    <a:pt x="21600" y="33352"/>
                    <a:pt x="12203" y="42948"/>
                    <a:pt x="454" y="43195"/>
                  </a:cubicBezTo>
                  <a:lnTo>
                    <a:pt x="0" y="21600"/>
                  </a:lnTo>
                  <a:lnTo>
                    <a:pt x="-1" y="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Arc 53"/>
            <p:cNvSpPr/>
            <p:nvPr/>
          </p:nvSpPr>
          <p:spPr bwMode="auto">
            <a:xfrm>
              <a:off x="1410" y="3096"/>
              <a:ext cx="192" cy="336"/>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Lst>
              <a:ahLst/>
              <a:cxnLst>
                <a:cxn ang="T6">
                  <a:pos x="T0" y="T1"/>
                </a:cxn>
                <a:cxn ang="T7">
                  <a:pos x="T2" y="T3"/>
                </a:cxn>
                <a:cxn ang="T8">
                  <a:pos x="T4" y="T5"/>
                </a:cxn>
              </a:cxnLst>
              <a:rect l="0" t="0" r="r" b="b"/>
              <a:pathLst>
                <a:path w="21600" h="43195" fill="none" extrusionOk="0">
                  <a:moveTo>
                    <a:pt x="-1" y="0"/>
                  </a:moveTo>
                  <a:cubicBezTo>
                    <a:pt x="11929" y="0"/>
                    <a:pt x="21600" y="9670"/>
                    <a:pt x="21600" y="21600"/>
                  </a:cubicBezTo>
                  <a:cubicBezTo>
                    <a:pt x="21600" y="33352"/>
                    <a:pt x="12203" y="42948"/>
                    <a:pt x="454" y="43195"/>
                  </a:cubicBezTo>
                </a:path>
                <a:path w="21600" h="43195" stroke="0" extrusionOk="0">
                  <a:moveTo>
                    <a:pt x="-1" y="0"/>
                  </a:moveTo>
                  <a:cubicBezTo>
                    <a:pt x="11929" y="0"/>
                    <a:pt x="21600" y="9670"/>
                    <a:pt x="21600" y="21600"/>
                  </a:cubicBezTo>
                  <a:cubicBezTo>
                    <a:pt x="21600" y="33352"/>
                    <a:pt x="12203" y="42948"/>
                    <a:pt x="454" y="43195"/>
                  </a:cubicBezTo>
                  <a:lnTo>
                    <a:pt x="0" y="21600"/>
                  </a:lnTo>
                  <a:lnTo>
                    <a:pt x="-1" y="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Arc 54"/>
            <p:cNvSpPr/>
            <p:nvPr/>
          </p:nvSpPr>
          <p:spPr bwMode="auto">
            <a:xfrm>
              <a:off x="1410" y="3258"/>
              <a:ext cx="192" cy="336"/>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Lst>
              <a:ahLst/>
              <a:cxnLst>
                <a:cxn ang="T6">
                  <a:pos x="T0" y="T1"/>
                </a:cxn>
                <a:cxn ang="T7">
                  <a:pos x="T2" y="T3"/>
                </a:cxn>
                <a:cxn ang="T8">
                  <a:pos x="T4" y="T5"/>
                </a:cxn>
              </a:cxnLst>
              <a:rect l="0" t="0" r="r" b="b"/>
              <a:pathLst>
                <a:path w="21600" h="43195" fill="none" extrusionOk="0">
                  <a:moveTo>
                    <a:pt x="-1" y="0"/>
                  </a:moveTo>
                  <a:cubicBezTo>
                    <a:pt x="11929" y="0"/>
                    <a:pt x="21600" y="9670"/>
                    <a:pt x="21600" y="21600"/>
                  </a:cubicBezTo>
                  <a:cubicBezTo>
                    <a:pt x="21600" y="33352"/>
                    <a:pt x="12203" y="42948"/>
                    <a:pt x="454" y="43195"/>
                  </a:cubicBezTo>
                </a:path>
                <a:path w="21600" h="43195" stroke="0" extrusionOk="0">
                  <a:moveTo>
                    <a:pt x="-1" y="0"/>
                  </a:moveTo>
                  <a:cubicBezTo>
                    <a:pt x="11929" y="0"/>
                    <a:pt x="21600" y="9670"/>
                    <a:pt x="21600" y="21600"/>
                  </a:cubicBezTo>
                  <a:cubicBezTo>
                    <a:pt x="21600" y="33352"/>
                    <a:pt x="12203" y="42948"/>
                    <a:pt x="454" y="43195"/>
                  </a:cubicBezTo>
                  <a:lnTo>
                    <a:pt x="0" y="21600"/>
                  </a:lnTo>
                  <a:lnTo>
                    <a:pt x="-1" y="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Arc 55"/>
            <p:cNvSpPr/>
            <p:nvPr/>
          </p:nvSpPr>
          <p:spPr bwMode="auto">
            <a:xfrm>
              <a:off x="1410" y="3444"/>
              <a:ext cx="192" cy="336"/>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Lst>
              <a:ahLst/>
              <a:cxnLst>
                <a:cxn ang="T6">
                  <a:pos x="T0" y="T1"/>
                </a:cxn>
                <a:cxn ang="T7">
                  <a:pos x="T2" y="T3"/>
                </a:cxn>
                <a:cxn ang="T8">
                  <a:pos x="T4" y="T5"/>
                </a:cxn>
              </a:cxnLst>
              <a:rect l="0" t="0" r="r" b="b"/>
              <a:pathLst>
                <a:path w="21600" h="43195" fill="none" extrusionOk="0">
                  <a:moveTo>
                    <a:pt x="-1" y="0"/>
                  </a:moveTo>
                  <a:cubicBezTo>
                    <a:pt x="11929" y="0"/>
                    <a:pt x="21600" y="9670"/>
                    <a:pt x="21600" y="21600"/>
                  </a:cubicBezTo>
                  <a:cubicBezTo>
                    <a:pt x="21600" y="33352"/>
                    <a:pt x="12203" y="42948"/>
                    <a:pt x="454" y="43195"/>
                  </a:cubicBezTo>
                </a:path>
                <a:path w="21600" h="43195" stroke="0" extrusionOk="0">
                  <a:moveTo>
                    <a:pt x="-1" y="0"/>
                  </a:moveTo>
                  <a:cubicBezTo>
                    <a:pt x="11929" y="0"/>
                    <a:pt x="21600" y="9670"/>
                    <a:pt x="21600" y="21600"/>
                  </a:cubicBezTo>
                  <a:cubicBezTo>
                    <a:pt x="21600" y="33352"/>
                    <a:pt x="12203" y="42948"/>
                    <a:pt x="454" y="43195"/>
                  </a:cubicBezTo>
                  <a:lnTo>
                    <a:pt x="0" y="21600"/>
                  </a:lnTo>
                  <a:lnTo>
                    <a:pt x="-1" y="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Arc 56"/>
            <p:cNvSpPr/>
            <p:nvPr/>
          </p:nvSpPr>
          <p:spPr bwMode="auto">
            <a:xfrm>
              <a:off x="1410" y="3597"/>
              <a:ext cx="192" cy="336"/>
            </a:xfrm>
            <a:custGeom>
              <a:avLst/>
              <a:gdLst>
                <a:gd name="T0" fmla="*/ 0 w 21600"/>
                <a:gd name="T1" fmla="*/ 0 h 43195"/>
                <a:gd name="T2" fmla="*/ 0 w 21600"/>
                <a:gd name="T3" fmla="*/ 0 h 43195"/>
                <a:gd name="T4" fmla="*/ 0 w 21600"/>
                <a:gd name="T5" fmla="*/ 0 h 43195"/>
                <a:gd name="T6" fmla="*/ 0 60000 65536"/>
                <a:gd name="T7" fmla="*/ 0 60000 65536"/>
                <a:gd name="T8" fmla="*/ 0 60000 65536"/>
              </a:gdLst>
              <a:ahLst/>
              <a:cxnLst>
                <a:cxn ang="T6">
                  <a:pos x="T0" y="T1"/>
                </a:cxn>
                <a:cxn ang="T7">
                  <a:pos x="T2" y="T3"/>
                </a:cxn>
                <a:cxn ang="T8">
                  <a:pos x="T4" y="T5"/>
                </a:cxn>
              </a:cxnLst>
              <a:rect l="0" t="0" r="r" b="b"/>
              <a:pathLst>
                <a:path w="21600" h="43195" fill="none" extrusionOk="0">
                  <a:moveTo>
                    <a:pt x="-1" y="0"/>
                  </a:moveTo>
                  <a:cubicBezTo>
                    <a:pt x="11929" y="0"/>
                    <a:pt x="21600" y="9670"/>
                    <a:pt x="21600" y="21600"/>
                  </a:cubicBezTo>
                  <a:cubicBezTo>
                    <a:pt x="21600" y="33352"/>
                    <a:pt x="12203" y="42948"/>
                    <a:pt x="454" y="43195"/>
                  </a:cubicBezTo>
                </a:path>
                <a:path w="21600" h="43195" stroke="0" extrusionOk="0">
                  <a:moveTo>
                    <a:pt x="-1" y="0"/>
                  </a:moveTo>
                  <a:cubicBezTo>
                    <a:pt x="11929" y="0"/>
                    <a:pt x="21600" y="9670"/>
                    <a:pt x="21600" y="21600"/>
                  </a:cubicBezTo>
                  <a:cubicBezTo>
                    <a:pt x="21600" y="33352"/>
                    <a:pt x="12203" y="42948"/>
                    <a:pt x="454" y="43195"/>
                  </a:cubicBezTo>
                  <a:lnTo>
                    <a:pt x="0" y="21600"/>
                  </a:lnTo>
                  <a:lnTo>
                    <a:pt x="-1" y="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83" name="Text Box 76"/>
          <p:cNvSpPr txBox="1">
            <a:spLocks noChangeArrowheads="1"/>
          </p:cNvSpPr>
          <p:nvPr/>
        </p:nvSpPr>
        <p:spPr bwMode="auto">
          <a:xfrm>
            <a:off x="4953000" y="2667000"/>
            <a:ext cx="3978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不足：没有涉及次波的时空周期性！</a:t>
            </a:r>
            <a:endParaRPr lang="zh-CN" altLang="en-US" sz="2800" b="1">
              <a:solidFill>
                <a:srgbClr val="0000FF"/>
              </a:solidFill>
            </a:endParaRPr>
          </a:p>
        </p:txBody>
      </p:sp>
      <p:sp>
        <p:nvSpPr>
          <p:cNvPr id="11284" name="Rectangle 77"/>
          <p:cNvSpPr>
            <a:spLocks noChangeArrowheads="1"/>
          </p:cNvSpPr>
          <p:nvPr/>
        </p:nvSpPr>
        <p:spPr bwMode="auto">
          <a:xfrm>
            <a:off x="7162800" y="3429000"/>
            <a:ext cx="173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i="1">
                <a:solidFill>
                  <a:srgbClr val="FF00FF"/>
                </a:solidFill>
                <a:latin typeface="楷体_GB2312" pitchFamily="49" charset="-122"/>
                <a:ea typeface="楷体_GB2312" pitchFamily="49" charset="-122"/>
              </a:rPr>
              <a:t>t+</a:t>
            </a:r>
            <a:r>
              <a:rPr kumimoji="1" lang="en-US" altLang="zh-CN" sz="2000" b="1" i="1">
                <a:solidFill>
                  <a:srgbClr val="FF00FF"/>
                </a:solidFill>
                <a:latin typeface="楷体_GB2312" pitchFamily="49" charset="-122"/>
                <a:ea typeface="楷体_GB2312" pitchFamily="49" charset="-122"/>
                <a:sym typeface="Symbol" panose="05050102010706020507" pitchFamily="18" charset="2"/>
              </a:rPr>
              <a:t></a:t>
            </a:r>
            <a:r>
              <a:rPr kumimoji="1" lang="en-US" altLang="zh-CN" sz="2000" b="1" i="1">
                <a:solidFill>
                  <a:srgbClr val="FF00FF"/>
                </a:solidFill>
                <a:latin typeface="楷体_GB2312" pitchFamily="49" charset="-122"/>
                <a:ea typeface="楷体_GB2312" pitchFamily="49" charset="-122"/>
              </a:rPr>
              <a:t>t</a:t>
            </a:r>
            <a:r>
              <a:rPr kumimoji="1" lang="zh-CN" altLang="en-US" sz="2000" b="1">
                <a:solidFill>
                  <a:srgbClr val="FF00FF"/>
                </a:solidFill>
                <a:latin typeface="楷体_GB2312" pitchFamily="49" charset="-122"/>
                <a:ea typeface="楷体_GB2312" pitchFamily="49" charset="-122"/>
              </a:rPr>
              <a:t>时刻波面</a:t>
            </a:r>
            <a:endParaRPr kumimoji="1" lang="zh-CN" altLang="en-US" sz="2000" b="1">
              <a:solidFill>
                <a:srgbClr val="FF00FF"/>
              </a:solidFill>
              <a:latin typeface="楷体_GB2312" pitchFamily="49" charset="-122"/>
              <a:ea typeface="楷体_GB2312" pitchFamily="49" charset="-122"/>
            </a:endParaRPr>
          </a:p>
        </p:txBody>
      </p:sp>
      <p:sp>
        <p:nvSpPr>
          <p:cNvPr id="11285" name="Rectangle 78"/>
          <p:cNvSpPr>
            <a:spLocks noChangeArrowheads="1"/>
          </p:cNvSpPr>
          <p:nvPr/>
        </p:nvSpPr>
        <p:spPr bwMode="auto">
          <a:xfrm>
            <a:off x="4953000" y="4956175"/>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000" b="1" i="1">
                <a:latin typeface="Times New Roman" panose="02020603050405020304" pitchFamily="18" charset="0"/>
              </a:rPr>
              <a:t>t </a:t>
            </a:r>
            <a:r>
              <a:rPr kumimoji="1" lang="zh-CN" altLang="en-US" sz="2000" b="1"/>
              <a:t>时刻波面</a:t>
            </a:r>
            <a:endParaRPr kumimoji="1" lang="zh-CN" altLang="en-US" sz="20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3"/>
          <p:cNvGraphicFramePr>
            <a:graphicFrameLocks noChangeAspect="1"/>
          </p:cNvGraphicFramePr>
          <p:nvPr/>
        </p:nvGraphicFramePr>
        <p:xfrm>
          <a:off x="1143000" y="3262313"/>
          <a:ext cx="4114800" cy="769937"/>
        </p:xfrm>
        <a:graphic>
          <a:graphicData uri="http://schemas.openxmlformats.org/presentationml/2006/ole">
            <mc:AlternateContent xmlns:mc="http://schemas.openxmlformats.org/markup-compatibility/2006">
              <mc:Choice xmlns:v="urn:schemas-microsoft-com:vml" Requires="v">
                <p:oleObj spid="_x0000_s12340" name="Equation" r:id="rId1" imgW="5156200" imgH="1028700" progId="Equation.3">
                  <p:embed/>
                </p:oleObj>
              </mc:Choice>
              <mc:Fallback>
                <p:oleObj name="Equation" r:id="rId1" imgW="5156200" imgH="1028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62313"/>
                        <a:ext cx="4114800"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1" name="Group 4"/>
          <p:cNvGrpSpPr/>
          <p:nvPr/>
        </p:nvGrpSpPr>
        <p:grpSpPr bwMode="auto">
          <a:xfrm>
            <a:off x="5943600" y="2667000"/>
            <a:ext cx="3200400" cy="2490788"/>
            <a:chOff x="3456" y="2014"/>
            <a:chExt cx="2352" cy="1885"/>
          </a:xfrm>
        </p:grpSpPr>
        <p:sp>
          <p:nvSpPr>
            <p:cNvPr id="12307" name="Arc 5"/>
            <p:cNvSpPr/>
            <p:nvPr/>
          </p:nvSpPr>
          <p:spPr bwMode="auto">
            <a:xfrm>
              <a:off x="3460" y="2890"/>
              <a:ext cx="514" cy="7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08" name="Arc 6"/>
            <p:cNvSpPr/>
            <p:nvPr/>
          </p:nvSpPr>
          <p:spPr bwMode="auto">
            <a:xfrm flipH="1">
              <a:off x="3456" y="2484"/>
              <a:ext cx="694" cy="4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09" name="Arc 7"/>
            <p:cNvSpPr/>
            <p:nvPr/>
          </p:nvSpPr>
          <p:spPr bwMode="auto">
            <a:xfrm>
              <a:off x="4113" y="2484"/>
              <a:ext cx="707" cy="9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0" name="Arc 8"/>
            <p:cNvSpPr/>
            <p:nvPr/>
          </p:nvSpPr>
          <p:spPr bwMode="auto">
            <a:xfrm flipH="1">
              <a:off x="3967" y="3410"/>
              <a:ext cx="853"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00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1" name="Arc 9"/>
            <p:cNvSpPr/>
            <p:nvPr/>
          </p:nvSpPr>
          <p:spPr bwMode="auto">
            <a:xfrm flipH="1" flipV="1">
              <a:off x="4148" y="2672"/>
              <a:ext cx="163" cy="1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2" name="Arc 10"/>
            <p:cNvSpPr/>
            <p:nvPr/>
          </p:nvSpPr>
          <p:spPr bwMode="auto">
            <a:xfrm flipH="1">
              <a:off x="4158" y="2611"/>
              <a:ext cx="66" cy="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3" name="Arc 11"/>
            <p:cNvSpPr/>
            <p:nvPr/>
          </p:nvSpPr>
          <p:spPr bwMode="auto">
            <a:xfrm>
              <a:off x="4207" y="2611"/>
              <a:ext cx="180" cy="14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4" name="Arc 12"/>
            <p:cNvSpPr/>
            <p:nvPr/>
          </p:nvSpPr>
          <p:spPr bwMode="auto">
            <a:xfrm flipV="1">
              <a:off x="4309" y="2746"/>
              <a:ext cx="73" cy="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00"/>
            </a:solidFill>
            <a:ln w="25400">
              <a:solidFill>
                <a:srgbClr val="FF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5" name="Line 13"/>
            <p:cNvSpPr>
              <a:spLocks noChangeShapeType="1"/>
            </p:cNvSpPr>
            <p:nvPr/>
          </p:nvSpPr>
          <p:spPr bwMode="auto">
            <a:xfrm>
              <a:off x="4256" y="2721"/>
              <a:ext cx="1185" cy="1"/>
            </a:xfrm>
            <a:prstGeom prst="line">
              <a:avLst/>
            </a:prstGeom>
            <a:noFill/>
            <a:ln w="2857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6" name="Line 14"/>
            <p:cNvSpPr>
              <a:spLocks noChangeShapeType="1"/>
            </p:cNvSpPr>
            <p:nvPr/>
          </p:nvSpPr>
          <p:spPr bwMode="auto">
            <a:xfrm flipV="1">
              <a:off x="4256" y="2328"/>
              <a:ext cx="180" cy="394"/>
            </a:xfrm>
            <a:prstGeom prst="line">
              <a:avLst/>
            </a:prstGeom>
            <a:noFill/>
            <a:ln w="28575">
              <a:solidFill>
                <a:srgbClr val="FF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17" name="Rectangle 15"/>
            <p:cNvSpPr>
              <a:spLocks noChangeArrowheads="1"/>
            </p:cNvSpPr>
            <p:nvPr/>
          </p:nvSpPr>
          <p:spPr bwMode="auto">
            <a:xfrm>
              <a:off x="4240" y="2497"/>
              <a:ext cx="196"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3600" b="1">
                  <a:solidFill>
                    <a:srgbClr val="FF00FF"/>
                  </a:solidFill>
                  <a:latin typeface="Times New Roman" panose="02020603050405020304" pitchFamily="18" charset="0"/>
                </a:rPr>
                <a:t>·</a:t>
              </a:r>
              <a:endParaRPr kumimoji="1" lang="en-US" altLang="zh-CN" sz="1000">
                <a:latin typeface="Times New Roman" panose="02020603050405020304" pitchFamily="18" charset="0"/>
              </a:endParaRPr>
            </a:p>
          </p:txBody>
        </p:sp>
        <p:sp>
          <p:nvSpPr>
            <p:cNvPr id="12318" name="Rectangle 16"/>
            <p:cNvSpPr>
              <a:spLocks noChangeArrowheads="1"/>
            </p:cNvSpPr>
            <p:nvPr/>
          </p:nvSpPr>
          <p:spPr bwMode="auto">
            <a:xfrm>
              <a:off x="5416" y="2497"/>
              <a:ext cx="221"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3600" b="1">
                  <a:solidFill>
                    <a:srgbClr val="000000"/>
                  </a:solidFill>
                  <a:latin typeface="Times New Roman" panose="02020603050405020304" pitchFamily="18" charset="0"/>
                </a:rPr>
                <a:t>·</a:t>
              </a:r>
              <a:endParaRPr kumimoji="1" lang="en-US" altLang="zh-CN" sz="1000">
                <a:solidFill>
                  <a:srgbClr val="000000"/>
                </a:solidFill>
                <a:latin typeface="Times New Roman" panose="02020603050405020304" pitchFamily="18" charset="0"/>
              </a:endParaRPr>
            </a:p>
          </p:txBody>
        </p:sp>
        <p:sp>
          <p:nvSpPr>
            <p:cNvPr id="12319" name="Rectangle 17"/>
            <p:cNvSpPr>
              <a:spLocks noChangeArrowheads="1"/>
            </p:cNvSpPr>
            <p:nvPr/>
          </p:nvSpPr>
          <p:spPr bwMode="auto">
            <a:xfrm>
              <a:off x="5412" y="2726"/>
              <a:ext cx="21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000000"/>
                  </a:solidFill>
                  <a:latin typeface="Times New Roman" panose="02020603050405020304" pitchFamily="18" charset="0"/>
                </a:rPr>
                <a:t>p</a:t>
              </a:r>
              <a:endParaRPr kumimoji="1" lang="en-US" altLang="zh-CN" sz="2400">
                <a:solidFill>
                  <a:srgbClr val="000000"/>
                </a:solidFill>
                <a:latin typeface="Times New Roman" panose="02020603050405020304" pitchFamily="18" charset="0"/>
              </a:endParaRPr>
            </a:p>
          </p:txBody>
        </p:sp>
        <p:sp>
          <p:nvSpPr>
            <p:cNvPr id="12320" name="Rectangle 18"/>
            <p:cNvSpPr>
              <a:spLocks noChangeArrowheads="1"/>
            </p:cNvSpPr>
            <p:nvPr/>
          </p:nvSpPr>
          <p:spPr bwMode="auto">
            <a:xfrm>
              <a:off x="5249" y="2255"/>
              <a:ext cx="559"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000" b="1" i="1">
                  <a:solidFill>
                    <a:srgbClr val="000000"/>
                  </a:solidFill>
                  <a:latin typeface="Times New Roman" panose="02020603050405020304" pitchFamily="18" charset="0"/>
                </a:rPr>
                <a:t>dE(p</a:t>
              </a:r>
              <a:r>
                <a:rPr kumimoji="1" lang="en-US" altLang="zh-CN" sz="2000" b="1">
                  <a:solidFill>
                    <a:srgbClr val="000000"/>
                  </a:solidFill>
                  <a:latin typeface="Times New Roman" panose="02020603050405020304" pitchFamily="18" charset="0"/>
                </a:rPr>
                <a:t>)</a:t>
              </a:r>
              <a:endParaRPr kumimoji="1" lang="en-US" altLang="zh-CN" sz="2000" i="1">
                <a:solidFill>
                  <a:srgbClr val="000000"/>
                </a:solidFill>
                <a:latin typeface="Times New Roman" panose="02020603050405020304" pitchFamily="18" charset="0"/>
              </a:endParaRPr>
            </a:p>
          </p:txBody>
        </p:sp>
        <p:sp>
          <p:nvSpPr>
            <p:cNvPr id="12321" name="Rectangle 19"/>
            <p:cNvSpPr>
              <a:spLocks noChangeArrowheads="1"/>
            </p:cNvSpPr>
            <p:nvPr/>
          </p:nvSpPr>
          <p:spPr bwMode="auto">
            <a:xfrm>
              <a:off x="4820" y="2455"/>
              <a:ext cx="212"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i="1">
                  <a:solidFill>
                    <a:srgbClr val="0000FF"/>
                  </a:solidFill>
                  <a:latin typeface="Times New Roman" panose="02020603050405020304" pitchFamily="18" charset="0"/>
                </a:rPr>
                <a:t>r</a:t>
              </a:r>
              <a:endParaRPr kumimoji="1" lang="en-US" altLang="zh-CN" sz="2400" i="1">
                <a:latin typeface="Times New Roman" panose="02020603050405020304" pitchFamily="18" charset="0"/>
              </a:endParaRPr>
            </a:p>
          </p:txBody>
        </p:sp>
        <p:sp>
          <p:nvSpPr>
            <p:cNvPr id="12322" name="Line 20"/>
            <p:cNvSpPr>
              <a:spLocks noChangeShapeType="1"/>
            </p:cNvSpPr>
            <p:nvPr/>
          </p:nvSpPr>
          <p:spPr bwMode="auto">
            <a:xfrm>
              <a:off x="4828" y="2521"/>
              <a:ext cx="106" cy="1"/>
            </a:xfrm>
            <a:prstGeom prst="line">
              <a:avLst/>
            </a:prstGeom>
            <a:noFill/>
            <a:ln w="9525">
              <a:solidFill>
                <a:srgbClr val="0000FF"/>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23" name="Rectangle 21"/>
            <p:cNvSpPr>
              <a:spLocks noChangeArrowheads="1"/>
            </p:cNvSpPr>
            <p:nvPr/>
          </p:nvSpPr>
          <p:spPr bwMode="auto">
            <a:xfrm>
              <a:off x="4199" y="2820"/>
              <a:ext cx="21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i="1">
                  <a:solidFill>
                    <a:srgbClr val="FF00FF"/>
                  </a:solidFill>
                  <a:latin typeface="Times New Roman" panose="02020603050405020304" pitchFamily="18" charset="0"/>
                </a:rPr>
                <a:t>Q</a:t>
              </a:r>
              <a:endParaRPr kumimoji="1" lang="en-US" altLang="zh-CN" sz="2400" i="1">
                <a:latin typeface="Times New Roman" panose="02020603050405020304" pitchFamily="18" charset="0"/>
              </a:endParaRPr>
            </a:p>
          </p:txBody>
        </p:sp>
        <p:sp>
          <p:nvSpPr>
            <p:cNvPr id="12324" name="Rectangle 22"/>
            <p:cNvSpPr>
              <a:spLocks noChangeArrowheads="1"/>
            </p:cNvSpPr>
            <p:nvPr/>
          </p:nvSpPr>
          <p:spPr bwMode="auto">
            <a:xfrm>
              <a:off x="3897" y="2567"/>
              <a:ext cx="26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i="1">
                  <a:solidFill>
                    <a:srgbClr val="FF0000"/>
                  </a:solidFill>
                  <a:latin typeface="Times New Roman" panose="02020603050405020304" pitchFamily="18" charset="0"/>
                </a:rPr>
                <a:t>dS</a:t>
              </a:r>
              <a:endParaRPr kumimoji="1" lang="en-US" altLang="zh-CN" sz="1800" i="1">
                <a:latin typeface="Times New Roman" panose="02020603050405020304" pitchFamily="18" charset="0"/>
              </a:endParaRPr>
            </a:p>
          </p:txBody>
        </p:sp>
        <p:sp>
          <p:nvSpPr>
            <p:cNvPr id="12325" name="Rectangle 23"/>
            <p:cNvSpPr>
              <a:spLocks noChangeArrowheads="1"/>
            </p:cNvSpPr>
            <p:nvPr/>
          </p:nvSpPr>
          <p:spPr bwMode="auto">
            <a:xfrm>
              <a:off x="4005" y="3162"/>
              <a:ext cx="774"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2400">
                <a:solidFill>
                  <a:srgbClr val="000000"/>
                </a:solidFill>
                <a:latin typeface="Times New Roman" panose="02020603050405020304" pitchFamily="18" charset="0"/>
              </a:endParaRPr>
            </a:p>
          </p:txBody>
        </p:sp>
        <p:sp>
          <p:nvSpPr>
            <p:cNvPr id="12326" name="Rectangle 24"/>
            <p:cNvSpPr>
              <a:spLocks noChangeArrowheads="1"/>
            </p:cNvSpPr>
            <p:nvPr/>
          </p:nvSpPr>
          <p:spPr bwMode="auto">
            <a:xfrm>
              <a:off x="4477" y="2134"/>
              <a:ext cx="2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kumimoji="1" lang="zh-CN" altLang="zh-CN" sz="1800" i="1">
                <a:latin typeface="Times New Roman" panose="02020603050405020304" pitchFamily="18" charset="0"/>
              </a:endParaRPr>
            </a:p>
          </p:txBody>
        </p:sp>
        <p:sp>
          <p:nvSpPr>
            <p:cNvPr id="12327" name="Arc 25"/>
            <p:cNvSpPr/>
            <p:nvPr/>
          </p:nvSpPr>
          <p:spPr bwMode="auto">
            <a:xfrm>
              <a:off x="4330" y="2560"/>
              <a:ext cx="114" cy="1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8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28" name="Rectangle 26"/>
            <p:cNvSpPr>
              <a:spLocks noChangeArrowheads="1"/>
            </p:cNvSpPr>
            <p:nvPr/>
          </p:nvSpPr>
          <p:spPr bwMode="auto">
            <a:xfrm>
              <a:off x="4446" y="2402"/>
              <a:ext cx="19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1800" b="1" i="1">
                  <a:solidFill>
                    <a:srgbClr val="008000"/>
                  </a:solidFill>
                  <a:latin typeface="Times New Roman" panose="02020603050405020304" pitchFamily="18" charset="0"/>
                  <a:sym typeface="Symbol" panose="05050102010706020507" pitchFamily="18" charset="2"/>
                </a:rPr>
                <a:t></a:t>
              </a:r>
              <a:endParaRPr kumimoji="1" lang="en-US" altLang="zh-CN" sz="1800" i="1">
                <a:latin typeface="Times New Roman" panose="02020603050405020304" pitchFamily="18" charset="0"/>
              </a:endParaRPr>
            </a:p>
          </p:txBody>
        </p:sp>
        <p:sp>
          <p:nvSpPr>
            <p:cNvPr id="12329" name="Line 27"/>
            <p:cNvSpPr>
              <a:spLocks noChangeShapeType="1"/>
            </p:cNvSpPr>
            <p:nvPr/>
          </p:nvSpPr>
          <p:spPr bwMode="auto">
            <a:xfrm>
              <a:off x="4236" y="3398"/>
              <a:ext cx="80" cy="18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330" name="Object 28"/>
            <p:cNvGraphicFramePr>
              <a:graphicFrameLocks noChangeAspect="1"/>
            </p:cNvGraphicFramePr>
            <p:nvPr/>
          </p:nvGraphicFramePr>
          <p:xfrm>
            <a:off x="4368" y="2014"/>
            <a:ext cx="384" cy="312"/>
          </p:xfrm>
          <a:graphic>
            <a:graphicData uri="http://schemas.openxmlformats.org/presentationml/2006/ole">
              <mc:AlternateContent xmlns:mc="http://schemas.openxmlformats.org/markup-compatibility/2006">
                <mc:Choice xmlns:v="urn:schemas-microsoft-com:vml" Requires="v">
                  <p:oleObj spid="_x0000_s12341" name="Equation" r:id="rId3" imgW="355600" imgH="520700" progId="Equation.3">
                    <p:embed/>
                  </p:oleObj>
                </mc:Choice>
                <mc:Fallback>
                  <p:oleObj name="Equation" r:id="rId3" imgW="355600" imgH="5207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2014"/>
                          <a:ext cx="38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1" name="Text Box 29"/>
            <p:cNvSpPr txBox="1">
              <a:spLocks noChangeArrowheads="1"/>
            </p:cNvSpPr>
            <p:nvPr/>
          </p:nvSpPr>
          <p:spPr bwMode="auto">
            <a:xfrm>
              <a:off x="4310" y="3553"/>
              <a:ext cx="24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i="1">
                  <a:solidFill>
                    <a:srgbClr val="000000"/>
                  </a:solidFill>
                  <a:latin typeface="Times New Roman" panose="02020603050405020304" pitchFamily="18" charset="0"/>
                </a:rPr>
                <a:t>S</a:t>
              </a:r>
              <a:endParaRPr kumimoji="1" lang="en-US" altLang="zh-CN" sz="2400" i="1">
                <a:solidFill>
                  <a:srgbClr val="000000"/>
                </a:solidFill>
                <a:latin typeface="Times New Roman" panose="02020603050405020304" pitchFamily="18" charset="0"/>
              </a:endParaRPr>
            </a:p>
          </p:txBody>
        </p:sp>
      </p:grpSp>
      <p:sp>
        <p:nvSpPr>
          <p:cNvPr id="12292" name="Text Box 30"/>
          <p:cNvSpPr txBox="1">
            <a:spLocks noChangeArrowheads="1"/>
          </p:cNvSpPr>
          <p:nvPr/>
        </p:nvSpPr>
        <p:spPr bwMode="auto">
          <a:xfrm>
            <a:off x="228600" y="26812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00"/>
                </a:solidFill>
                <a:latin typeface="宋体" panose="02010600030101010101" pitchFamily="2" charset="-122"/>
              </a:rPr>
              <a:t>面元</a:t>
            </a:r>
            <a:r>
              <a:rPr lang="en-US" altLang="zh-CN" sz="2800" b="1" i="1">
                <a:solidFill>
                  <a:srgbClr val="000000"/>
                </a:solidFill>
                <a:latin typeface="Times New Roman" panose="02020603050405020304" pitchFamily="18" charset="0"/>
              </a:rPr>
              <a:t>dS</a:t>
            </a:r>
            <a:r>
              <a:rPr lang="zh-CN" altLang="en-US" sz="2800" b="1">
                <a:solidFill>
                  <a:srgbClr val="000000"/>
                </a:solidFill>
                <a:latin typeface="宋体" panose="02010600030101010101" pitchFamily="2" charset="-122"/>
              </a:rPr>
              <a:t>在</a:t>
            </a:r>
            <a:r>
              <a:rPr lang="en-US" altLang="zh-CN" sz="2800" b="1">
                <a:solidFill>
                  <a:srgbClr val="000000"/>
                </a:solidFill>
                <a:latin typeface="宋体" panose="02010600030101010101" pitchFamily="2" charset="-122"/>
              </a:rPr>
              <a:t>P</a:t>
            </a:r>
            <a:r>
              <a:rPr lang="zh-CN" altLang="en-US" sz="2800" b="1">
                <a:solidFill>
                  <a:srgbClr val="000000"/>
                </a:solidFill>
                <a:latin typeface="宋体" panose="02010600030101010101" pitchFamily="2" charset="-122"/>
              </a:rPr>
              <a:t>点引起的光振动为</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
        <p:nvSpPr>
          <p:cNvPr id="12293" name="Text Box 31"/>
          <p:cNvSpPr txBox="1">
            <a:spLocks noChangeArrowheads="1"/>
          </p:cNvSpPr>
          <p:nvPr/>
        </p:nvSpPr>
        <p:spPr bwMode="auto">
          <a:xfrm>
            <a:off x="685800" y="776288"/>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solidFill>
                  <a:srgbClr val="FF3300"/>
                </a:solidFill>
                <a:latin typeface="宋体" panose="02010600030101010101" pitchFamily="2" charset="-122"/>
              </a:rPr>
              <a:t>2</a:t>
            </a:r>
            <a:r>
              <a:rPr lang="zh-CN" altLang="en-US" sz="2800" b="1">
                <a:solidFill>
                  <a:srgbClr val="FF3300"/>
                </a:solidFill>
                <a:latin typeface="宋体" panose="02010600030101010101" pitchFamily="2" charset="-122"/>
              </a:rPr>
              <a:t>、惠更斯</a:t>
            </a:r>
            <a:r>
              <a:rPr lang="en-US" altLang="zh-CN" sz="2800" b="1">
                <a:solidFill>
                  <a:srgbClr val="FF3300"/>
                </a:solidFill>
                <a:latin typeface="宋体" panose="02010600030101010101" pitchFamily="2" charset="-122"/>
              </a:rPr>
              <a:t>-</a:t>
            </a:r>
            <a:r>
              <a:rPr lang="zh-CN" altLang="en-US" sz="2800" b="1">
                <a:solidFill>
                  <a:srgbClr val="FF3300"/>
                </a:solidFill>
                <a:latin typeface="宋体" panose="02010600030101010101" pitchFamily="2" charset="-122"/>
              </a:rPr>
              <a:t>菲涅尔原理</a:t>
            </a:r>
            <a:endParaRPr lang="zh-CN" altLang="en-US" sz="2800" b="1">
              <a:solidFill>
                <a:srgbClr val="FF3300"/>
              </a:solidFill>
              <a:latin typeface="宋体" panose="02010600030101010101" pitchFamily="2" charset="-122"/>
            </a:endParaRPr>
          </a:p>
        </p:txBody>
      </p:sp>
      <p:grpSp>
        <p:nvGrpSpPr>
          <p:cNvPr id="12294" name="Group 54"/>
          <p:cNvGrpSpPr/>
          <p:nvPr/>
        </p:nvGrpSpPr>
        <p:grpSpPr bwMode="auto">
          <a:xfrm>
            <a:off x="152400" y="4557713"/>
            <a:ext cx="3048000" cy="471487"/>
            <a:chOff x="240" y="2832"/>
            <a:chExt cx="1920" cy="297"/>
          </a:xfrm>
        </p:grpSpPr>
        <p:sp>
          <p:nvSpPr>
            <p:cNvPr id="12305" name="Text Box 32"/>
            <p:cNvSpPr txBox="1">
              <a:spLocks noChangeArrowheads="1"/>
            </p:cNvSpPr>
            <p:nvPr/>
          </p:nvSpPr>
          <p:spPr bwMode="auto">
            <a:xfrm>
              <a:off x="768" y="2832"/>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000000"/>
                  </a:solidFill>
                  <a:ea typeface="楷体_GB2312" pitchFamily="49" charset="-122"/>
                </a:rPr>
                <a:t>——</a:t>
              </a:r>
              <a:r>
                <a:rPr lang="en-US" altLang="zh-CN" sz="2400" b="1">
                  <a:solidFill>
                    <a:srgbClr val="000000"/>
                  </a:solidFill>
                  <a:latin typeface="Tahoma" panose="020B0604030504040204" pitchFamily="34" charset="0"/>
                  <a:ea typeface="楷体_GB2312" pitchFamily="49" charset="-122"/>
                </a:rPr>
                <a:t> </a:t>
              </a:r>
              <a:r>
                <a:rPr lang="zh-CN" altLang="en-US" sz="2400" b="1">
                  <a:solidFill>
                    <a:srgbClr val="000000"/>
                  </a:solidFill>
                  <a:latin typeface="方正书宋简体" charset="-122"/>
                  <a:ea typeface="楷体_GB2312" pitchFamily="49" charset="-122"/>
                </a:rPr>
                <a:t>倾</a:t>
              </a:r>
              <a:r>
                <a:rPr kumimoji="1" lang="zh-CN" altLang="en-US" sz="2400" b="1">
                  <a:solidFill>
                    <a:srgbClr val="000000"/>
                  </a:solidFill>
                  <a:latin typeface="方正书宋简体" charset="-122"/>
                  <a:ea typeface="楷体_GB2312" pitchFamily="49" charset="-122"/>
                </a:rPr>
                <a:t>斜因子</a:t>
              </a:r>
              <a:endParaRPr kumimoji="1" lang="zh-CN" altLang="en-US" sz="2400" b="1">
                <a:solidFill>
                  <a:srgbClr val="000000"/>
                </a:solidFill>
                <a:latin typeface="方正书宋简体" charset="-122"/>
                <a:ea typeface="楷体_GB2312" pitchFamily="49" charset="-122"/>
              </a:endParaRPr>
            </a:p>
          </p:txBody>
        </p:sp>
        <p:graphicFrame>
          <p:nvGraphicFramePr>
            <p:cNvPr id="12306" name="Object 33"/>
            <p:cNvGraphicFramePr>
              <a:graphicFrameLocks noChangeAspect="1"/>
            </p:cNvGraphicFramePr>
            <p:nvPr/>
          </p:nvGraphicFramePr>
          <p:xfrm>
            <a:off x="240" y="2880"/>
            <a:ext cx="504" cy="249"/>
          </p:xfrm>
          <a:graphic>
            <a:graphicData uri="http://schemas.openxmlformats.org/presentationml/2006/ole">
              <mc:AlternateContent xmlns:mc="http://schemas.openxmlformats.org/markup-compatibility/2006">
                <mc:Choice xmlns:v="urn:schemas-microsoft-com:vml" Requires="v">
                  <p:oleObj spid="_x0000_s12342" name="Equation" r:id="rId5" imgW="951865" imgH="469900" progId="Equation.3">
                    <p:embed/>
                  </p:oleObj>
                </mc:Choice>
                <mc:Fallback>
                  <p:oleObj name="Equation" r:id="rId5" imgW="951865" imgH="469900"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2880"/>
                          <a:ext cx="504"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295" name="Group 53"/>
          <p:cNvGrpSpPr/>
          <p:nvPr/>
        </p:nvGrpSpPr>
        <p:grpSpPr bwMode="auto">
          <a:xfrm>
            <a:off x="1066800" y="4025900"/>
            <a:ext cx="2590800" cy="469900"/>
            <a:chOff x="672" y="2496"/>
            <a:chExt cx="1632" cy="296"/>
          </a:xfrm>
        </p:grpSpPr>
        <p:graphicFrame>
          <p:nvGraphicFramePr>
            <p:cNvPr id="12303" name="Object 34"/>
            <p:cNvGraphicFramePr>
              <a:graphicFrameLocks noChangeAspect="1"/>
            </p:cNvGraphicFramePr>
            <p:nvPr/>
          </p:nvGraphicFramePr>
          <p:xfrm>
            <a:off x="672" y="2544"/>
            <a:ext cx="230" cy="248"/>
          </p:xfrm>
          <a:graphic>
            <a:graphicData uri="http://schemas.openxmlformats.org/presentationml/2006/ole">
              <mc:AlternateContent xmlns:mc="http://schemas.openxmlformats.org/markup-compatibility/2006">
                <mc:Choice xmlns:v="urn:schemas-microsoft-com:vml" Requires="v">
                  <p:oleObj spid="_x0000_s12343" name="Equation" r:id="rId7" imgW="165100" imgH="177800" progId="Equation.3">
                    <p:embed/>
                  </p:oleObj>
                </mc:Choice>
                <mc:Fallback>
                  <p:oleObj name="Equation" r:id="rId7" imgW="165100" imgH="177800"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 y="2544"/>
                          <a:ext cx="23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4" name="Text Box 35"/>
            <p:cNvSpPr txBox="1">
              <a:spLocks noChangeArrowheads="1"/>
            </p:cNvSpPr>
            <p:nvPr/>
          </p:nvSpPr>
          <p:spPr bwMode="auto">
            <a:xfrm>
              <a:off x="864" y="2496"/>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000000"/>
                  </a:solidFill>
                  <a:ea typeface="楷体_GB2312" pitchFamily="49" charset="-122"/>
                </a:rPr>
                <a:t>——</a:t>
              </a:r>
              <a:r>
                <a:rPr lang="en-US" altLang="zh-CN" sz="2400" b="1">
                  <a:solidFill>
                    <a:srgbClr val="000000"/>
                  </a:solidFill>
                  <a:latin typeface="Tahoma" panose="020B0604030504040204" pitchFamily="34" charset="0"/>
                  <a:ea typeface="楷体_GB2312" pitchFamily="49" charset="-122"/>
                </a:rPr>
                <a:t> </a:t>
              </a:r>
              <a:r>
                <a:rPr lang="zh-CN" altLang="en-US" sz="2400" b="1">
                  <a:solidFill>
                    <a:srgbClr val="000000"/>
                  </a:solidFill>
                  <a:latin typeface="Tahoma" panose="020B0604030504040204" pitchFamily="34" charset="0"/>
                  <a:ea typeface="楷体_GB2312" pitchFamily="49" charset="-122"/>
                </a:rPr>
                <a:t>比例系数</a:t>
              </a:r>
              <a:endParaRPr lang="zh-CN" altLang="en-US" sz="2400" b="1">
                <a:solidFill>
                  <a:srgbClr val="000000"/>
                </a:solidFill>
                <a:latin typeface="Tahoma" panose="020B0604030504040204" pitchFamily="34" charset="0"/>
                <a:ea typeface="楷体_GB2312" pitchFamily="49" charset="-122"/>
              </a:endParaRPr>
            </a:p>
          </p:txBody>
        </p:sp>
      </p:grpSp>
      <p:graphicFrame>
        <p:nvGraphicFramePr>
          <p:cNvPr id="12296" name="Object 36"/>
          <p:cNvGraphicFramePr>
            <a:graphicFrameLocks noChangeAspect="1"/>
          </p:cNvGraphicFramePr>
          <p:nvPr/>
        </p:nvGraphicFramePr>
        <p:xfrm>
          <a:off x="304800" y="5181600"/>
          <a:ext cx="2438400" cy="381000"/>
        </p:xfrm>
        <a:graphic>
          <a:graphicData uri="http://schemas.openxmlformats.org/presentationml/2006/ole">
            <mc:AlternateContent xmlns:mc="http://schemas.openxmlformats.org/markup-compatibility/2006">
              <mc:Choice xmlns:v="urn:schemas-microsoft-com:vml" Requires="v">
                <p:oleObj spid="_x0000_s12344" name="Equation" r:id="rId9" imgW="3695700" imgH="520700" progId="Equation.DSMT4">
                  <p:embed/>
                </p:oleObj>
              </mc:Choice>
              <mc:Fallback>
                <p:oleObj name="Equation" r:id="rId9" imgW="3695700" imgH="520700" progId="Equation.DSMT4">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5181600"/>
                        <a:ext cx="2438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37"/>
          <p:cNvGraphicFramePr>
            <a:graphicFrameLocks noChangeAspect="1"/>
          </p:cNvGraphicFramePr>
          <p:nvPr/>
        </p:nvGraphicFramePr>
        <p:xfrm>
          <a:off x="3657600" y="4519613"/>
          <a:ext cx="1524000" cy="433387"/>
        </p:xfrm>
        <a:graphic>
          <a:graphicData uri="http://schemas.openxmlformats.org/presentationml/2006/ole">
            <mc:AlternateContent xmlns:mc="http://schemas.openxmlformats.org/markup-compatibility/2006">
              <mc:Choice xmlns:v="urn:schemas-microsoft-com:vml" Requires="v">
                <p:oleObj spid="_x0000_s12345" name="Equation" r:id="rId11" imgW="2565400" imgH="571500" progId="Equation.3">
                  <p:embed/>
                </p:oleObj>
              </mc:Choice>
              <mc:Fallback>
                <p:oleObj name="Equation" r:id="rId11" imgW="2565400" imgH="571500"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0" y="4519613"/>
                        <a:ext cx="15240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8" name="Text Box 38"/>
          <p:cNvSpPr txBox="1">
            <a:spLocks noChangeArrowheads="1"/>
          </p:cNvSpPr>
          <p:nvPr/>
        </p:nvSpPr>
        <p:spPr bwMode="auto">
          <a:xfrm>
            <a:off x="5486400" y="495300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FF"/>
                </a:solidFill>
                <a:latin typeface="Times New Roman" panose="02020603050405020304" pitchFamily="18" charset="0"/>
              </a:rPr>
              <a:t>子波不能向后传播</a:t>
            </a:r>
            <a:endParaRPr kumimoji="1" lang="zh-CN" altLang="en-US" sz="2800" b="1">
              <a:solidFill>
                <a:srgbClr val="0000FF"/>
              </a:solidFill>
              <a:latin typeface="Times New Roman" panose="02020603050405020304" pitchFamily="18" charset="0"/>
            </a:endParaRPr>
          </a:p>
        </p:txBody>
      </p:sp>
      <p:graphicFrame>
        <p:nvGraphicFramePr>
          <p:cNvPr id="12299" name="Object 39"/>
          <p:cNvGraphicFramePr>
            <a:graphicFrameLocks noChangeAspect="1"/>
          </p:cNvGraphicFramePr>
          <p:nvPr/>
        </p:nvGraphicFramePr>
        <p:xfrm>
          <a:off x="3505200" y="4953000"/>
          <a:ext cx="1524000" cy="771525"/>
        </p:xfrm>
        <a:graphic>
          <a:graphicData uri="http://schemas.openxmlformats.org/presentationml/2006/ole">
            <mc:AlternateContent xmlns:mc="http://schemas.openxmlformats.org/markup-compatibility/2006">
              <mc:Choice xmlns:v="urn:schemas-microsoft-com:vml" Requires="v">
                <p:oleObj spid="_x0000_s12346" name="Equation" r:id="rId13" imgW="2565400" imgH="1016000" progId="Equation.3">
                  <p:embed/>
                </p:oleObj>
              </mc:Choice>
              <mc:Fallback>
                <p:oleObj name="Equation" r:id="rId13" imgW="2565400" imgH="1016000" progId="Equation.3">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200" y="4953000"/>
                        <a:ext cx="15240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0" name="Object 40"/>
          <p:cNvGraphicFramePr>
            <a:graphicFrameLocks noChangeAspect="1"/>
          </p:cNvGraphicFramePr>
          <p:nvPr/>
        </p:nvGraphicFramePr>
        <p:xfrm>
          <a:off x="3733800" y="5651500"/>
          <a:ext cx="4267200" cy="749300"/>
        </p:xfrm>
        <a:graphic>
          <a:graphicData uri="http://schemas.openxmlformats.org/presentationml/2006/ole">
            <mc:AlternateContent xmlns:mc="http://schemas.openxmlformats.org/markup-compatibility/2006">
              <mc:Choice xmlns:v="urn:schemas-microsoft-com:vml" Requires="v">
                <p:oleObj spid="_x0000_s12347" name="Equation" r:id="rId15" imgW="5867400" imgH="1028700" progId="Equation.3">
                  <p:embed/>
                </p:oleObj>
              </mc:Choice>
              <mc:Fallback>
                <p:oleObj name="Equation" r:id="rId15" imgW="5867400" imgH="1028700" progId="Equation.3">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3800" y="5651500"/>
                        <a:ext cx="42672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1" name="Text Box 52"/>
          <p:cNvSpPr txBox="1">
            <a:spLocks noChangeArrowheads="1"/>
          </p:cNvSpPr>
          <p:nvPr/>
        </p:nvSpPr>
        <p:spPr bwMode="auto">
          <a:xfrm>
            <a:off x="152400" y="1293813"/>
            <a:ext cx="84248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在任一时刻，波阵面上每一点都可以看成是新的子波；波在传播过程中，从同一</a:t>
            </a:r>
            <a:r>
              <a:rPr kumimoji="1" lang="zh-CN" altLang="en-US" sz="2800" b="1"/>
              <a:t>波阵面上</a:t>
            </a:r>
            <a:r>
              <a:rPr kumimoji="1" lang="zh-CN" altLang="en-US" sz="2800" b="1">
                <a:latin typeface="Times New Roman" panose="02020603050405020304" pitchFamily="18" charset="0"/>
              </a:rPr>
              <a:t>各点所发出的</a:t>
            </a:r>
            <a:r>
              <a:rPr kumimoji="1" lang="zh-CN" altLang="en-US" sz="2800" b="1">
                <a:solidFill>
                  <a:srgbClr val="FF3300"/>
                </a:solidFill>
              </a:rPr>
              <a:t>子波</a:t>
            </a:r>
            <a:r>
              <a:rPr kumimoji="1" lang="zh-CN" altLang="en-US" sz="2800" b="1"/>
              <a:t>，经传播而在某点相遇时，产生</a:t>
            </a:r>
            <a:r>
              <a:rPr kumimoji="1" lang="zh-CN" altLang="en-US" sz="2800" b="1">
                <a:solidFill>
                  <a:srgbClr val="FF3300"/>
                </a:solidFill>
                <a:latin typeface="Times New Roman" panose="02020603050405020304" pitchFamily="18" charset="0"/>
              </a:rPr>
              <a:t>相干叠加</a:t>
            </a:r>
            <a:r>
              <a:rPr kumimoji="1" lang="zh-CN" altLang="en-US" sz="2800" b="1">
                <a:latin typeface="Times New Roman" panose="02020603050405020304" pitchFamily="18" charset="0"/>
              </a:rPr>
              <a:t>。</a:t>
            </a:r>
            <a:endParaRPr kumimoji="1" lang="zh-CN" altLang="en-US" sz="2800" b="1">
              <a:latin typeface="Times New Roman" panose="02020603050405020304" pitchFamily="18" charset="0"/>
            </a:endParaRPr>
          </a:p>
        </p:txBody>
      </p:sp>
      <p:sp>
        <p:nvSpPr>
          <p:cNvPr id="12302" name="Text Box 55"/>
          <p:cNvSpPr txBox="1">
            <a:spLocks noChangeArrowheads="1"/>
          </p:cNvSpPr>
          <p:nvPr/>
        </p:nvSpPr>
        <p:spPr bwMode="auto">
          <a:xfrm>
            <a:off x="152400" y="5729288"/>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t>则</a:t>
            </a:r>
            <a:r>
              <a:rPr lang="en-US" altLang="zh-CN" sz="2800" b="1">
                <a:solidFill>
                  <a:srgbClr val="000000"/>
                </a:solidFill>
                <a:latin typeface="宋体" panose="02010600030101010101" pitchFamily="2" charset="-122"/>
              </a:rPr>
              <a:t>P</a:t>
            </a:r>
            <a:r>
              <a:rPr lang="zh-CN" altLang="en-US" sz="2800" b="1">
                <a:solidFill>
                  <a:srgbClr val="000000"/>
                </a:solidFill>
                <a:latin typeface="宋体" panose="02010600030101010101" pitchFamily="2" charset="-122"/>
              </a:rPr>
              <a:t>点的光振动为</a:t>
            </a:r>
            <a:r>
              <a:rPr lang="en-US" altLang="zh-CN" sz="2800" b="1">
                <a:solidFill>
                  <a:srgbClr val="000000"/>
                </a:solidFill>
                <a:latin typeface="宋体" panose="02010600030101010101" pitchFamily="2" charset="-122"/>
              </a:rPr>
              <a:t>:</a:t>
            </a:r>
            <a:endParaRPr lang="en-US" altLang="zh-CN" sz="2800" b="1">
              <a:solidFill>
                <a:srgbClr val="00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8.8|7.4|1.4|3.3|2.3"/>
</p:tagLst>
</file>

<file path=ppt/tags/tag2.xml><?xml version="1.0" encoding="utf-8"?>
<p:tagLst xmlns:p="http://schemas.openxmlformats.org/presentationml/2006/main">
  <p:tag name="COMMONDATA" val="eyJoZGlkIjoiNDhmNjU0ZDZlY2Y2NjcyNmRmMGRhZTc3MGM0MDMxZTUifQ=="/>
</p:tagLst>
</file>

<file path=ppt/theme/theme1.xml><?xml version="1.0" encoding="utf-8"?>
<a:theme xmlns:a="http://schemas.openxmlformats.org/drawingml/2006/main" name="演示文稿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第十章光的波动性（1干涉）</Template>
  <TotalTime>0</TotalTime>
  <Words>4204</Words>
  <Application>WPS 演示</Application>
  <PresentationFormat>全屏显示(4:3)</PresentationFormat>
  <Paragraphs>691</Paragraphs>
  <Slides>41</Slides>
  <Notes>2</Notes>
  <HiddenSlides>2</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148</vt:i4>
      </vt:variant>
      <vt:variant>
        <vt:lpstr>幻灯片标题</vt:lpstr>
      </vt:variant>
      <vt:variant>
        <vt:i4>41</vt:i4>
      </vt:variant>
    </vt:vector>
  </HeadingPairs>
  <TitlesOfParts>
    <vt:vector size="204" baseType="lpstr">
      <vt:lpstr>Arial</vt:lpstr>
      <vt:lpstr>宋体</vt:lpstr>
      <vt:lpstr>Wingdings</vt:lpstr>
      <vt:lpstr>Times New Roman</vt:lpstr>
      <vt:lpstr>Symbol</vt:lpstr>
      <vt:lpstr>楷体_GB2312</vt:lpstr>
      <vt:lpstr>新宋体</vt:lpstr>
      <vt:lpstr>黑体</vt:lpstr>
      <vt:lpstr>Tahoma</vt:lpstr>
      <vt:lpstr>方正书宋简体</vt:lpstr>
      <vt:lpstr>微软雅黑</vt:lpstr>
      <vt:lpstr>Arial Unicode MS</vt:lpstr>
      <vt:lpstr>楷体</vt:lpstr>
      <vt:lpstr>MT Extra</vt:lpstr>
      <vt:lpstr>演示文稿1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Yuming Lu</dc:creator>
  <cp:lastModifiedBy>ymlu542</cp:lastModifiedBy>
  <cp:revision>175</cp:revision>
  <cp:lastPrinted>2113-01-01T00:00:00Z</cp:lastPrinted>
  <dcterms:created xsi:type="dcterms:W3CDTF">2113-01-01T00:00:00Z</dcterms:created>
  <dcterms:modified xsi:type="dcterms:W3CDTF">2022-06-05T08:30:34Z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2052-11.1.0.11744</vt:lpwstr>
  </property>
  <property fmtid="{D5CDD505-2E9C-101B-9397-08002B2CF9AE}" pid="4" name="ICV">
    <vt:lpwstr>AB28ED2F44384AC7B1444953C87AEDDE</vt:lpwstr>
  </property>
</Properties>
</file>